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320" r:id="rId2"/>
    <p:sldId id="362" r:id="rId3"/>
    <p:sldId id="521" r:id="rId4"/>
    <p:sldId id="496" r:id="rId5"/>
    <p:sldId id="500" r:id="rId6"/>
    <p:sldId id="525" r:id="rId7"/>
    <p:sldId id="527" r:id="rId8"/>
    <p:sldId id="528" r:id="rId9"/>
    <p:sldId id="526" r:id="rId10"/>
    <p:sldId id="497" r:id="rId11"/>
    <p:sldId id="518" r:id="rId12"/>
    <p:sldId id="498" r:id="rId13"/>
    <p:sldId id="499" r:id="rId14"/>
    <p:sldId id="529" r:id="rId15"/>
    <p:sldId id="502" r:id="rId16"/>
    <p:sldId id="503" r:id="rId17"/>
    <p:sldId id="504" r:id="rId18"/>
    <p:sldId id="511" r:id="rId19"/>
    <p:sldId id="505" r:id="rId20"/>
    <p:sldId id="512" r:id="rId21"/>
    <p:sldId id="506" r:id="rId22"/>
    <p:sldId id="507" r:id="rId23"/>
    <p:sldId id="535" r:id="rId24"/>
    <p:sldId id="508" r:id="rId25"/>
    <p:sldId id="509" r:id="rId26"/>
    <p:sldId id="513" r:id="rId27"/>
    <p:sldId id="514" r:id="rId28"/>
    <p:sldId id="515" r:id="rId29"/>
    <p:sldId id="339" r:id="rId30"/>
    <p:sldId id="344" r:id="rId31"/>
    <p:sldId id="517" r:id="rId32"/>
    <p:sldId id="348" r:id="rId33"/>
    <p:sldId id="356" r:id="rId34"/>
    <p:sldId id="350" r:id="rId35"/>
    <p:sldId id="351" r:id="rId36"/>
    <p:sldId id="399" r:id="rId37"/>
    <p:sldId id="352" r:id="rId38"/>
    <p:sldId id="398" r:id="rId39"/>
    <p:sldId id="400" r:id="rId40"/>
    <p:sldId id="401" r:id="rId41"/>
    <p:sldId id="530" r:id="rId42"/>
    <p:sldId id="531" r:id="rId43"/>
    <p:sldId id="532" r:id="rId44"/>
    <p:sldId id="533" r:id="rId45"/>
    <p:sldId id="355" r:id="rId46"/>
    <p:sldId id="358" r:id="rId47"/>
    <p:sldId id="393" r:id="rId48"/>
    <p:sldId id="394" r:id="rId49"/>
    <p:sldId id="395" r:id="rId50"/>
    <p:sldId id="347" r:id="rId51"/>
    <p:sldId id="534" r:id="rId52"/>
    <p:sldId id="519" r:id="rId53"/>
    <p:sldId id="365" r:id="rId54"/>
    <p:sldId id="371" r:id="rId55"/>
    <p:sldId id="372" r:id="rId56"/>
    <p:sldId id="373" r:id="rId57"/>
    <p:sldId id="374" r:id="rId58"/>
    <p:sldId id="376" r:id="rId59"/>
    <p:sldId id="377" r:id="rId60"/>
    <p:sldId id="378" r:id="rId61"/>
    <p:sldId id="366" r:id="rId62"/>
    <p:sldId id="381" r:id="rId63"/>
    <p:sldId id="382" r:id="rId64"/>
    <p:sldId id="383" r:id="rId65"/>
    <p:sldId id="384" r:id="rId66"/>
    <p:sldId id="367" r:id="rId67"/>
    <p:sldId id="386" r:id="rId68"/>
    <p:sldId id="387" r:id="rId69"/>
    <p:sldId id="388" r:id="rId70"/>
    <p:sldId id="389" r:id="rId71"/>
    <p:sldId id="390" r:id="rId72"/>
    <p:sldId id="329" r:id="rId73"/>
    <p:sldId id="522" r:id="rId74"/>
    <p:sldId id="523" r:id="rId75"/>
    <p:sldId id="524" r:id="rId76"/>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66"/>
    <a:srgbClr val="7272AA"/>
    <a:srgbClr val="FCAEB5"/>
    <a:srgbClr val="F60A20"/>
    <a:srgbClr val="336600"/>
    <a:srgbClr val="0066FF"/>
    <a:srgbClr val="FFB7B7"/>
    <a:srgbClr val="B9E1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193" autoAdjust="0"/>
  </p:normalViewPr>
  <p:slideViewPr>
    <p:cSldViewPr>
      <p:cViewPr varScale="1">
        <p:scale>
          <a:sx n="53" d="100"/>
          <a:sy n="53" d="100"/>
        </p:scale>
        <p:origin x="184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ABA848E-A41A-E517-B249-CEFB44E49B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RS"/>
          </a:p>
        </p:txBody>
      </p:sp>
      <p:sp>
        <p:nvSpPr>
          <p:cNvPr id="3" name="Date Placeholder 2">
            <a:extLst>
              <a:ext uri="{FF2B5EF4-FFF2-40B4-BE49-F238E27FC236}">
                <a16:creationId xmlns:a16="http://schemas.microsoft.com/office/drawing/2014/main" xmlns="" id="{EFA7EF2B-57D1-DF10-8F8B-159CE99C15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9124FD-6B48-42BC-90E4-3337270DC0A2}" type="datetimeFigureOut">
              <a:rPr lang="sr-Latn-RS" smtClean="0"/>
              <a:t>3.12.2023</a:t>
            </a:fld>
            <a:endParaRPr lang="sr-Latn-RS"/>
          </a:p>
        </p:txBody>
      </p:sp>
      <p:sp>
        <p:nvSpPr>
          <p:cNvPr id="4" name="Footer Placeholder 3">
            <a:extLst>
              <a:ext uri="{FF2B5EF4-FFF2-40B4-BE49-F238E27FC236}">
                <a16:creationId xmlns:a16="http://schemas.microsoft.com/office/drawing/2014/main" xmlns="" id="{EAE26BBE-6199-F220-4EA3-B07937A86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RS"/>
          </a:p>
        </p:txBody>
      </p:sp>
      <p:sp>
        <p:nvSpPr>
          <p:cNvPr id="5" name="Slide Number Placeholder 4">
            <a:extLst>
              <a:ext uri="{FF2B5EF4-FFF2-40B4-BE49-F238E27FC236}">
                <a16:creationId xmlns:a16="http://schemas.microsoft.com/office/drawing/2014/main" xmlns="" id="{84D5C5E1-27E9-9BA4-E2A6-DC3422175E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EDD0E2-F085-4393-B146-358D7F4078EA}" type="slidenum">
              <a:rPr lang="sr-Latn-RS" smtClean="0"/>
              <a:t>‹#›</a:t>
            </a:fld>
            <a:endParaRPr lang="sr-Latn-RS"/>
          </a:p>
        </p:txBody>
      </p:sp>
    </p:spTree>
    <p:extLst>
      <p:ext uri="{BB962C8B-B14F-4D97-AF65-F5344CB8AC3E}">
        <p14:creationId xmlns:p14="http://schemas.microsoft.com/office/powerpoint/2010/main" val="28095054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200E695-1892-4DB2-BC99-DFE00BC60453}" type="slidenum">
              <a:rPr lang="en-US"/>
              <a:pPr/>
              <a:t>‹#›</a:t>
            </a:fld>
            <a:endParaRPr lang="en-US"/>
          </a:p>
        </p:txBody>
      </p:sp>
    </p:spTree>
    <p:extLst>
      <p:ext uri="{BB962C8B-B14F-4D97-AF65-F5344CB8AC3E}">
        <p14:creationId xmlns:p14="http://schemas.microsoft.com/office/powerpoint/2010/main" val="215822827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se.gov.uk/noise/calculator.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hse.gov.uk/noise/calculator.ht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hse.gov.uk/noise/calculator.ht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se.gov.uk/noise/calculator.ht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hse.gov.uk/noise/calculator.ht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a:p>
        </p:txBody>
      </p:sp>
      <p:sp>
        <p:nvSpPr>
          <p:cNvPr id="4" name="Slide Number Placeholder 3"/>
          <p:cNvSpPr>
            <a:spLocks noGrp="1"/>
          </p:cNvSpPr>
          <p:nvPr>
            <p:ph type="sldNum" sz="quarter" idx="5"/>
          </p:nvPr>
        </p:nvSpPr>
        <p:spPr/>
        <p:txBody>
          <a:bodyPr/>
          <a:lstStyle/>
          <a:p>
            <a:fld id="{8200E695-1892-4DB2-BC99-DFE00BC60453}" type="slidenum">
              <a:rPr lang="en-US" smtClean="0"/>
              <a:pPr/>
              <a:t>1</a:t>
            </a:fld>
            <a:endParaRPr lang="en-US"/>
          </a:p>
        </p:txBody>
      </p:sp>
    </p:spTree>
    <p:extLst>
      <p:ext uri="{BB962C8B-B14F-4D97-AF65-F5344CB8AC3E}">
        <p14:creationId xmlns:p14="http://schemas.microsoft.com/office/powerpoint/2010/main" val="362903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400"/>
              </a:spcBef>
            </a:pPr>
            <a:r>
              <a:rPr lang="vi-VN" sz="900" b="1" dirty="0">
                <a:solidFill>
                  <a:srgbClr val="990000"/>
                </a:solidFill>
                <a:latin typeface="Arial" panose="020B0604020202020204" pitchFamily="34" charset="0"/>
                <a:cs typeface="Arial" panose="020B0604020202020204" pitchFamily="34" charset="0"/>
              </a:rPr>
              <a:t>Cilj procene rizika </a:t>
            </a:r>
            <a:r>
              <a:rPr lang="vi-VN" sz="900" dirty="0">
                <a:solidFill>
                  <a:srgbClr val="000066"/>
                </a:solidFill>
                <a:latin typeface="Arial" panose="020B0604020202020204" pitchFamily="34" charset="0"/>
                <a:cs typeface="Arial" panose="020B0604020202020204" pitchFamily="34" charset="0"/>
              </a:rPr>
              <a:t>je da pomogne </a:t>
            </a:r>
            <a:r>
              <a:rPr lang="sr-Latn-RS" sz="900" dirty="0">
                <a:solidFill>
                  <a:srgbClr val="000066"/>
                </a:solidFill>
                <a:latin typeface="Arial" panose="020B0604020202020204" pitchFamily="34" charset="0"/>
                <a:cs typeface="Arial" panose="020B0604020202020204" pitchFamily="34" charset="0"/>
              </a:rPr>
              <a:t>pri</a:t>
            </a:r>
            <a:r>
              <a:rPr lang="sr-Latn-RS" sz="900" baseline="0" dirty="0">
                <a:solidFill>
                  <a:srgbClr val="000066"/>
                </a:solidFill>
                <a:latin typeface="Arial" panose="020B0604020202020204" pitchFamily="34" charset="0"/>
                <a:cs typeface="Arial" panose="020B0604020202020204" pitchFamily="34" charset="0"/>
              </a:rPr>
              <a:t> donošenju</a:t>
            </a:r>
            <a:r>
              <a:rPr lang="sr-Latn-RS" sz="900" dirty="0">
                <a:solidFill>
                  <a:srgbClr val="000066"/>
                </a:solidFill>
                <a:latin typeface="Arial" panose="020B0604020202020204" pitchFamily="34" charset="0"/>
                <a:cs typeface="Arial" panose="020B0604020202020204" pitchFamily="34" charset="0"/>
              </a:rPr>
              <a:t> odluke o preduzimanju daljih mera za očuvanje bezbednosti i zdravlja</a:t>
            </a:r>
            <a:r>
              <a:rPr lang="sr-Latn-RS" sz="900" baseline="0" dirty="0">
                <a:solidFill>
                  <a:srgbClr val="000066"/>
                </a:solidFill>
                <a:latin typeface="Arial" panose="020B0604020202020204" pitchFamily="34" charset="0"/>
                <a:cs typeface="Arial" panose="020B0604020202020204" pitchFamily="34" charset="0"/>
              </a:rPr>
              <a:t> radnika koji su izloženi buci. </a:t>
            </a:r>
          </a:p>
          <a:p>
            <a:pPr algn="just">
              <a:spcBef>
                <a:spcPts val="400"/>
              </a:spcBef>
            </a:pPr>
            <a:r>
              <a:rPr lang="sr-Latn-RS" sz="900" baseline="0" dirty="0">
                <a:solidFill>
                  <a:srgbClr val="000066"/>
                </a:solidFill>
                <a:latin typeface="Arial" panose="020B0604020202020204" pitchFamily="34" charset="0"/>
                <a:cs typeface="Arial" panose="020B0604020202020204" pitchFamily="34" charset="0"/>
              </a:rPr>
              <a:t>Procenom rizika treba postići sledeće:</a:t>
            </a:r>
          </a:p>
          <a:p>
            <a:pPr marL="144000" lvl="1" indent="-144000" algn="just">
              <a:spcBef>
                <a:spcPts val="400"/>
              </a:spcBef>
              <a:buFont typeface="Arial" panose="020B0604020202020204" pitchFamily="34" charset="0"/>
              <a:buChar char="•"/>
            </a:pPr>
            <a:r>
              <a:rPr lang="sr-Latn-RS" sz="900" dirty="0">
                <a:solidFill>
                  <a:srgbClr val="000066"/>
                </a:solidFill>
                <a:latin typeface="Arial" panose="020B0604020202020204" pitchFamily="34" charset="0"/>
                <a:cs typeface="Arial" panose="020B0604020202020204" pitchFamily="34" charset="0"/>
              </a:rPr>
              <a:t>Da se utvrdi gde može postojati rizik od buke i ko će verovatno biti izložen riziku;</a:t>
            </a:r>
          </a:p>
          <a:p>
            <a:pPr marL="144000" lvl="1" indent="-144000" algn="just">
              <a:spcBef>
                <a:spcPts val="400"/>
              </a:spcBef>
              <a:buFont typeface="Arial" panose="020B0604020202020204" pitchFamily="34" charset="0"/>
              <a:buChar char="•"/>
            </a:pPr>
            <a:r>
              <a:rPr lang="sr-Latn-RS" sz="900" dirty="0">
                <a:solidFill>
                  <a:srgbClr val="000066"/>
                </a:solidFill>
                <a:latin typeface="Arial" panose="020B0604020202020204" pitchFamily="34" charset="0"/>
                <a:cs typeface="Arial" panose="020B0604020202020204" pitchFamily="34" charset="0"/>
              </a:rPr>
              <a:t>Da se pruži pouzdana</a:t>
            </a:r>
            <a:r>
              <a:rPr lang="sr-Latn-RS" sz="900" baseline="0" dirty="0">
                <a:solidFill>
                  <a:srgbClr val="000066"/>
                </a:solidFill>
                <a:latin typeface="Arial" panose="020B0604020202020204" pitchFamily="34" charset="0"/>
                <a:cs typeface="Arial" panose="020B0604020202020204" pitchFamily="34" charset="0"/>
              </a:rPr>
              <a:t> procena izloženosti radnika buci i poređenje sa graničnim i akcionim vrednostima izloženosti buci;</a:t>
            </a:r>
          </a:p>
          <a:p>
            <a:pPr marL="144000" lvl="1" indent="-144000" algn="just">
              <a:spcBef>
                <a:spcPts val="400"/>
              </a:spcBef>
              <a:buFont typeface="Arial" panose="020B0604020202020204" pitchFamily="34" charset="0"/>
              <a:buChar char="•"/>
            </a:pPr>
            <a:r>
              <a:rPr lang="sr-Latn-RS" sz="900" dirty="0">
                <a:solidFill>
                  <a:srgbClr val="000066"/>
                </a:solidFill>
                <a:latin typeface="Arial" panose="020B0604020202020204" pitchFamily="34" charset="0"/>
                <a:cs typeface="Arial" panose="020B0604020202020204" pitchFamily="34" charset="0"/>
              </a:rPr>
              <a:t>Da se definišu</a:t>
            </a:r>
            <a:r>
              <a:rPr lang="sr-Latn-RS" sz="900" baseline="0" dirty="0">
                <a:solidFill>
                  <a:srgbClr val="000066"/>
                </a:solidFill>
                <a:latin typeface="Arial" panose="020B0604020202020204" pitchFamily="34" charset="0"/>
                <a:cs typeface="Arial" panose="020B0604020202020204" pitchFamily="34" charset="0"/>
              </a:rPr>
              <a:t> mere koje je potrebno preduzeti da bi se ispoštovala zakonska regulativa, npr. da li su potrebne mere za kontrolu buke ili lična zaštitna sredstva, i ako jesu, gde i koja vrsta;</a:t>
            </a:r>
          </a:p>
          <a:p>
            <a:pPr marL="144000" lvl="1" indent="-144000" algn="just">
              <a:spcBef>
                <a:spcPts val="400"/>
              </a:spcBef>
              <a:buFont typeface="Arial" panose="020B0604020202020204" pitchFamily="34" charset="0"/>
              <a:buChar char="•"/>
            </a:pPr>
            <a:r>
              <a:rPr lang="sr-Latn-RS" sz="900" baseline="0" dirty="0">
                <a:solidFill>
                  <a:srgbClr val="000066"/>
                </a:solidFill>
                <a:latin typeface="Arial" panose="020B0604020202020204" pitchFamily="34" charset="0"/>
                <a:cs typeface="Arial" panose="020B0604020202020204" pitchFamily="34" charset="0"/>
              </a:rPr>
              <a:t>Da se identifikuju svi zaposleni kojima je potreban zdravstveni nadzor </a:t>
            </a:r>
            <a:r>
              <a:rPr lang="sr-Latn-RS" sz="900" dirty="0">
                <a:solidFill>
                  <a:srgbClr val="000066"/>
                </a:solidFill>
                <a:latin typeface="Arial" panose="020B0604020202020204" pitchFamily="34" charset="0"/>
                <a:cs typeface="Arial" panose="020B0604020202020204" pitchFamily="34" charset="0"/>
              </a:rPr>
              <a:t>zbog</a:t>
            </a:r>
            <a:r>
              <a:rPr lang="sr-Latn-RS" sz="900" baseline="0" dirty="0">
                <a:solidFill>
                  <a:srgbClr val="000066"/>
                </a:solidFill>
                <a:latin typeface="Arial" panose="020B0604020202020204" pitchFamily="34" charset="0"/>
                <a:cs typeface="Arial" panose="020B0604020202020204" pitchFamily="34" charset="0"/>
              </a:rPr>
              <a:t> izloženosti posebnom riziku (mesta sa povećanim rizikom).</a:t>
            </a:r>
          </a:p>
          <a:p>
            <a:pPr lvl="0" algn="just">
              <a:spcBef>
                <a:spcPts val="400"/>
              </a:spcBef>
            </a:pPr>
            <a:r>
              <a:rPr lang="sr-Latn-RS" sz="900" baseline="0" dirty="0">
                <a:solidFill>
                  <a:srgbClr val="000066"/>
                </a:solidFill>
                <a:latin typeface="Arial" panose="020B0604020202020204" pitchFamily="34" charset="0"/>
                <a:cs typeface="Arial" panose="020B0604020202020204" pitchFamily="34" charset="0"/>
              </a:rPr>
              <a:t>Procena rizika mora da se zasniva na pouzdanim informacijama,</a:t>
            </a:r>
            <a:r>
              <a:rPr lang="sr-Latn-RS" sz="900" dirty="0">
                <a:solidFill>
                  <a:srgbClr val="000066"/>
                </a:solidFill>
                <a:latin typeface="Arial" panose="020B0604020202020204" pitchFamily="34" charset="0"/>
                <a:cs typeface="Arial" panose="020B0604020202020204" pitchFamily="34" charset="0"/>
              </a:rPr>
              <a:t> odnosno </a:t>
            </a:r>
            <a:r>
              <a:rPr lang="sr-Latn-RS" sz="900" baseline="0" dirty="0">
                <a:solidFill>
                  <a:srgbClr val="000066"/>
                </a:solidFill>
                <a:latin typeface="Arial" panose="020B0604020202020204" pitchFamily="34" charset="0"/>
                <a:cs typeface="Arial" panose="020B0604020202020204" pitchFamily="34" charset="0"/>
              </a:rPr>
              <a:t>da bude reprezentativna za </a:t>
            </a:r>
            <a:r>
              <a:rPr lang="sr-Latn-RS" sz="900" dirty="0">
                <a:solidFill>
                  <a:srgbClr val="000066"/>
                </a:solidFill>
                <a:latin typeface="Arial" panose="020B0604020202020204" pitchFamily="34" charset="0"/>
                <a:cs typeface="Arial" panose="020B0604020202020204" pitchFamily="34" charset="0"/>
              </a:rPr>
              <a:t>poslove koje obavljaju zaposleni. P</a:t>
            </a:r>
            <a:r>
              <a:rPr lang="sr-Latn-RS" sz="900" baseline="0" dirty="0">
                <a:solidFill>
                  <a:srgbClr val="000066"/>
                </a:solidFill>
                <a:latin typeface="Arial" panose="020B0604020202020204" pitchFamily="34" charset="0"/>
                <a:cs typeface="Arial" panose="020B0604020202020204" pitchFamily="34" charset="0"/>
              </a:rPr>
              <a:t>ri proceni je zbog toga </a:t>
            </a:r>
            <a:r>
              <a:rPr lang="sr-Latn-RS" sz="900" dirty="0">
                <a:solidFill>
                  <a:srgbClr val="000066"/>
                </a:solidFill>
                <a:latin typeface="Arial" panose="020B0604020202020204" pitchFamily="34" charset="0"/>
                <a:cs typeface="Arial" panose="020B0604020202020204" pitchFamily="34" charset="0"/>
              </a:rPr>
              <a:t>potrebno uzeti </a:t>
            </a:r>
            <a:r>
              <a:rPr lang="sr-Latn-RS" sz="900" baseline="0" dirty="0">
                <a:solidFill>
                  <a:srgbClr val="000066"/>
                </a:solidFill>
                <a:latin typeface="Arial" panose="020B0604020202020204" pitchFamily="34" charset="0"/>
                <a:cs typeface="Arial" panose="020B0604020202020204" pitchFamily="34" charset="0"/>
              </a:rPr>
              <a:t>u obzir</a:t>
            </a:r>
            <a:r>
              <a:rPr lang="sr-Latn-RS" sz="900" dirty="0">
                <a:solidFill>
                  <a:srgbClr val="000066"/>
                </a:solidFill>
                <a:latin typeface="Arial" panose="020B0604020202020204" pitchFamily="34" charset="0"/>
                <a:cs typeface="Arial" panose="020B0604020202020204" pitchFamily="34" charset="0"/>
              </a:rPr>
              <a:t> sledeće</a:t>
            </a:r>
            <a:r>
              <a:rPr lang="sr-Latn-RS" sz="900" baseline="0" dirty="0">
                <a:solidFill>
                  <a:srgbClr val="000066"/>
                </a:solidFill>
                <a:latin typeface="Arial" panose="020B0604020202020204" pitchFamily="34" charset="0"/>
                <a:cs typeface="Arial" panose="020B0604020202020204" pitchFamily="34" charset="0"/>
              </a:rPr>
              <a:t>:</a:t>
            </a:r>
          </a:p>
          <a:p>
            <a:pPr marL="171450" lvl="1" indent="-171450" algn="just">
              <a:spcBef>
                <a:spcPts val="400"/>
              </a:spcBef>
              <a:buFont typeface="Wingdings" panose="05000000000000000000" pitchFamily="2" charset="2"/>
              <a:buChar char="ü"/>
            </a:pPr>
            <a:r>
              <a:rPr lang="sr-Latn-RS" sz="900" baseline="0" dirty="0">
                <a:solidFill>
                  <a:srgbClr val="000066"/>
                </a:solidFill>
                <a:latin typeface="Arial" panose="020B0604020202020204" pitchFamily="34" charset="0"/>
                <a:cs typeface="Arial" panose="020B0604020202020204" pitchFamily="34" charset="0"/>
              </a:rPr>
              <a:t>Vrstu posla koji zaposleni obavlja ili će ga verovatno obavljati;</a:t>
            </a:r>
          </a:p>
          <a:p>
            <a:pPr marL="171450" lvl="1" indent="-171450" algn="just">
              <a:spcBef>
                <a:spcPts val="400"/>
              </a:spcBef>
              <a:buFont typeface="Wingdings" panose="05000000000000000000" pitchFamily="2" charset="2"/>
              <a:buChar char="ü"/>
            </a:pPr>
            <a:r>
              <a:rPr lang="sr-Latn-RS" sz="900" baseline="0" dirty="0">
                <a:solidFill>
                  <a:srgbClr val="000066"/>
                </a:solidFill>
                <a:latin typeface="Arial" panose="020B0604020202020204" pitchFamily="34" charset="0"/>
                <a:cs typeface="Arial" panose="020B0604020202020204" pitchFamily="34" charset="0"/>
              </a:rPr>
              <a:t>Način na koji </a:t>
            </a:r>
            <a:r>
              <a:rPr lang="sr-Latn-RS" sz="900" dirty="0">
                <a:solidFill>
                  <a:srgbClr val="000066"/>
                </a:solidFill>
                <a:latin typeface="Arial" panose="020B0604020202020204" pitchFamily="34" charset="0"/>
                <a:cs typeface="Arial" panose="020B0604020202020204" pitchFamily="34" charset="0"/>
              </a:rPr>
              <a:t>se obavlja posao;</a:t>
            </a:r>
            <a:endParaRPr lang="sr-Latn-RS" sz="900" baseline="0" dirty="0">
              <a:solidFill>
                <a:srgbClr val="000066"/>
              </a:solidFill>
              <a:latin typeface="Arial" panose="020B0604020202020204" pitchFamily="34" charset="0"/>
              <a:cs typeface="Arial" panose="020B0604020202020204" pitchFamily="34" charset="0"/>
            </a:endParaRPr>
          </a:p>
          <a:p>
            <a:pPr marL="171450" lvl="1" indent="-171450" algn="just">
              <a:spcBef>
                <a:spcPts val="400"/>
              </a:spcBef>
              <a:buFont typeface="Wingdings" panose="05000000000000000000" pitchFamily="2" charset="2"/>
              <a:buChar char="ü"/>
            </a:pPr>
            <a:r>
              <a:rPr lang="sr-Latn-RS" sz="900" baseline="0" dirty="0">
                <a:solidFill>
                  <a:srgbClr val="000066"/>
                </a:solidFill>
                <a:latin typeface="Arial" panose="020B0604020202020204" pitchFamily="34" charset="0"/>
                <a:cs typeface="Arial" panose="020B0604020202020204" pitchFamily="34" charset="0"/>
              </a:rPr>
              <a:t>Promene koje mogu nastupiti u toku radnog dana.</a:t>
            </a:r>
          </a:p>
          <a:p>
            <a:pPr algn="just">
              <a:spcBef>
                <a:spcPts val="400"/>
              </a:spcBef>
            </a:pPr>
            <a:r>
              <a:rPr lang="sr-Latn-RS" sz="900" dirty="0">
                <a:solidFill>
                  <a:srgbClr val="000066"/>
                </a:solidFill>
                <a:latin typeface="Arial" panose="020B0604020202020204" pitchFamily="34" charset="0"/>
                <a:cs typeface="Arial" panose="020B0604020202020204" pitchFamily="34" charset="0"/>
              </a:rPr>
              <a:t>Procena rizika od buke u radnoj sredini obuhvata sledeće </a:t>
            </a:r>
            <a:r>
              <a:rPr lang="sr-Latn-RS" sz="900" b="1" dirty="0">
                <a:solidFill>
                  <a:srgbClr val="990000"/>
                </a:solidFill>
                <a:latin typeface="Arial" panose="020B0604020202020204" pitchFamily="34" charset="0"/>
                <a:cs typeface="Arial" panose="020B0604020202020204" pitchFamily="34" charset="0"/>
              </a:rPr>
              <a:t>korake</a:t>
            </a:r>
            <a:r>
              <a:rPr lang="sr-Latn-RS" sz="900" dirty="0">
                <a:solidFill>
                  <a:srgbClr val="000066"/>
                </a:solidFill>
                <a:latin typeface="Arial" panose="020B0604020202020204" pitchFamily="34" charset="0"/>
                <a:cs typeface="Arial" panose="020B0604020202020204" pitchFamily="34" charset="0"/>
              </a:rPr>
              <a:t>:</a:t>
            </a:r>
          </a:p>
          <a:p>
            <a:pPr marL="180000" lvl="1" indent="-180000" algn="just">
              <a:spcBef>
                <a:spcPts val="400"/>
              </a:spcBef>
              <a:buFont typeface="+mj-lt"/>
              <a:buAutoNum type="arabicPeriod"/>
            </a:pPr>
            <a:r>
              <a:rPr lang="sr-Latn-RS" sz="900" dirty="0">
                <a:solidFill>
                  <a:srgbClr val="000066"/>
                </a:solidFill>
                <a:latin typeface="Arial" panose="020B0604020202020204" pitchFamily="34" charset="0"/>
                <a:cs typeface="Arial" panose="020B0604020202020204" pitchFamily="34" charset="0"/>
              </a:rPr>
              <a:t>Identifikaciju rizika</a:t>
            </a:r>
            <a:r>
              <a:rPr lang="sr-Latn-RS" sz="900" baseline="0" dirty="0">
                <a:solidFill>
                  <a:srgbClr val="000066"/>
                </a:solidFill>
                <a:latin typeface="Arial" panose="020B0604020202020204" pitchFamily="34" charset="0"/>
                <a:cs typeface="Arial" panose="020B0604020202020204" pitchFamily="34" charset="0"/>
              </a:rPr>
              <a:t> (anketa, obilazak radnog mesta...)</a:t>
            </a:r>
            <a:endParaRPr lang="sr-Latn-RS" sz="900" dirty="0">
              <a:solidFill>
                <a:srgbClr val="000066"/>
              </a:solidFill>
              <a:latin typeface="Arial" panose="020B0604020202020204" pitchFamily="34" charset="0"/>
              <a:cs typeface="Arial" panose="020B0604020202020204" pitchFamily="34" charset="0"/>
            </a:endParaRPr>
          </a:p>
          <a:p>
            <a:pPr marL="180000" lvl="1" indent="-180000" algn="just">
              <a:spcBef>
                <a:spcPts val="400"/>
              </a:spcBef>
              <a:buFont typeface="+mj-lt"/>
              <a:buAutoNum type="arabicPeriod"/>
            </a:pPr>
            <a:r>
              <a:rPr lang="sr-Latn-RS" sz="900" dirty="0">
                <a:solidFill>
                  <a:srgbClr val="000066"/>
                </a:solidFill>
                <a:latin typeface="Arial" panose="020B0604020202020204" pitchFamily="34" charset="0"/>
                <a:cs typeface="Arial" panose="020B0604020202020204" pitchFamily="34" charset="0"/>
              </a:rPr>
              <a:t>Proračun izloženosti buci u skladu sa SRPS EN ISO 9612:2016:</a:t>
            </a:r>
          </a:p>
          <a:p>
            <a:pPr marL="360000" lvl="2" indent="-180975" algn="just">
              <a:spcBef>
                <a:spcPts val="400"/>
              </a:spcBef>
              <a:buFont typeface="+mj-lt"/>
              <a:buAutoNum type="alphaLcParenR"/>
            </a:pPr>
            <a:r>
              <a:rPr lang="sr-Latn-RS" sz="900" dirty="0">
                <a:solidFill>
                  <a:srgbClr val="000066"/>
                </a:solidFill>
                <a:latin typeface="Arial" panose="020B0604020202020204" pitchFamily="34" charset="0"/>
                <a:cs typeface="Arial" panose="020B0604020202020204" pitchFamily="34" charset="0"/>
              </a:rPr>
              <a:t>Analizu rada;</a:t>
            </a:r>
          </a:p>
          <a:p>
            <a:pPr marL="360000" lvl="2" indent="-180975" algn="just">
              <a:spcBef>
                <a:spcPts val="400"/>
              </a:spcBef>
              <a:buFont typeface="+mj-lt"/>
              <a:buAutoNum type="alphaLcParenR"/>
            </a:pPr>
            <a:r>
              <a:rPr lang="sr-Latn-RS" sz="900" dirty="0">
                <a:solidFill>
                  <a:srgbClr val="000066"/>
                </a:solidFill>
                <a:latin typeface="Arial" panose="020B0604020202020204" pitchFamily="34" charset="0"/>
                <a:cs typeface="Arial" panose="020B0604020202020204" pitchFamily="34" charset="0"/>
              </a:rPr>
              <a:t>Izbor strategije merenja ekvivalentnog nivoa buke;</a:t>
            </a:r>
          </a:p>
          <a:p>
            <a:pPr marL="360000" lvl="2" indent="-180975" algn="just">
              <a:spcBef>
                <a:spcPts val="400"/>
              </a:spcBef>
              <a:buFont typeface="+mj-lt"/>
              <a:buAutoNum type="alphaLcParenR"/>
            </a:pPr>
            <a:r>
              <a:rPr lang="sr-Latn-RS" sz="900" dirty="0">
                <a:solidFill>
                  <a:srgbClr val="000066"/>
                </a:solidFill>
                <a:latin typeface="Arial" panose="020B0604020202020204" pitchFamily="34" charset="0"/>
                <a:cs typeface="Arial" panose="020B0604020202020204" pitchFamily="34" charset="0"/>
              </a:rPr>
              <a:t>Procenu vremena izloženosti buci;</a:t>
            </a:r>
          </a:p>
          <a:p>
            <a:pPr marL="360000" lvl="2" indent="-180975" algn="just">
              <a:spcBef>
                <a:spcPts val="400"/>
              </a:spcBef>
              <a:buFont typeface="+mj-lt"/>
              <a:buAutoNum type="alphaLcParenR"/>
            </a:pPr>
            <a:r>
              <a:rPr lang="sr-Latn-RS" sz="900" dirty="0">
                <a:solidFill>
                  <a:srgbClr val="000066"/>
                </a:solidFill>
                <a:latin typeface="Arial" panose="020B0604020202020204" pitchFamily="34" charset="0"/>
                <a:cs typeface="Arial" panose="020B0604020202020204" pitchFamily="34" charset="0"/>
              </a:rPr>
              <a:t>Merenje ekvivalentnog nivoa buke.</a:t>
            </a:r>
          </a:p>
          <a:p>
            <a:pPr marL="180000" lvl="1" indent="-180000" algn="just">
              <a:spcBef>
                <a:spcPts val="4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Procenu </a:t>
            </a:r>
            <a:r>
              <a:rPr lang="sr-Latn-RS" sz="900" dirty="0">
                <a:solidFill>
                  <a:srgbClr val="000066"/>
                </a:solidFill>
                <a:latin typeface="Arial" panose="020B0604020202020204" pitchFamily="34" charset="0"/>
                <a:cs typeface="Arial" panose="020B0604020202020204" pitchFamily="34" charset="0"/>
              </a:rPr>
              <a:t>rizika.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10</a:t>
            </a:fld>
            <a:endParaRPr lang="en-US"/>
          </a:p>
        </p:txBody>
      </p:sp>
    </p:spTree>
    <p:extLst>
      <p:ext uri="{BB962C8B-B14F-4D97-AF65-F5344CB8AC3E}">
        <p14:creationId xmlns:p14="http://schemas.microsoft.com/office/powerpoint/2010/main" val="389697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2625"/>
            <a:ext cx="4572000" cy="3429000"/>
          </a:xfrm>
        </p:spPr>
      </p:sp>
      <p:sp>
        <p:nvSpPr>
          <p:cNvPr id="3" name="Notes Placeholder 2"/>
          <p:cNvSpPr>
            <a:spLocks noGrp="1"/>
          </p:cNvSpPr>
          <p:nvPr>
            <p:ph type="body" idx="1"/>
          </p:nvPr>
        </p:nvSpPr>
        <p:spPr>
          <a:xfrm>
            <a:off x="685800" y="4283967"/>
            <a:ext cx="5486400" cy="4032449"/>
          </a:xfrm>
        </p:spPr>
        <p:txBody>
          <a:bodyPr/>
          <a:lstStyle/>
          <a:p>
            <a:pPr marL="0" marR="0" indent="0" algn="just" defTabSz="914400" rtl="0" eaLnBrk="1" fontAlgn="base" latinLnBrk="0" hangingPunct="1">
              <a:spcBef>
                <a:spcPts val="300"/>
              </a:spcBef>
              <a:spcAft>
                <a:spcPct val="0"/>
              </a:spcAft>
              <a:buClrTx/>
              <a:buSzTx/>
              <a:buFontTx/>
              <a:buNone/>
              <a:tabLst/>
              <a:defRPr/>
            </a:pPr>
            <a:r>
              <a:rPr lang="sr-Latn-CS" sz="1000" dirty="0">
                <a:solidFill>
                  <a:srgbClr val="002060"/>
                </a:solidFill>
                <a:latin typeface="Arial" pitchFamily="34" charset="0"/>
                <a:cs typeface="Arial" pitchFamily="34" charset="0"/>
              </a:rPr>
              <a:t>Osnovna dokumenta za ispitivanje buke u radnoj sredini čine:</a:t>
            </a:r>
          </a:p>
          <a:p>
            <a:pPr marL="228600" marR="0" indent="-228600" algn="just" defTabSz="914400" rtl="0" eaLnBrk="1" fontAlgn="base" latinLnBrk="0" hangingPunct="1">
              <a:spcBef>
                <a:spcPts val="300"/>
              </a:spcBef>
              <a:spcAft>
                <a:spcPct val="0"/>
              </a:spcAft>
              <a:buClrTx/>
              <a:buSzTx/>
              <a:buFont typeface="+mj-lt"/>
              <a:buAutoNum type="arabicPeriod"/>
              <a:tabLst/>
              <a:defRPr/>
            </a:pPr>
            <a:r>
              <a:rPr lang="sr-Latn-CS" sz="1000" b="1" dirty="0">
                <a:solidFill>
                  <a:srgbClr val="800000"/>
                </a:solidFill>
                <a:latin typeface="Arial" pitchFamily="34" charset="0"/>
                <a:cs typeface="Arial" pitchFamily="34" charset="0"/>
              </a:rPr>
              <a:t>Standard </a:t>
            </a:r>
            <a:r>
              <a:rPr lang="vi-VN" sz="1000" b="1" dirty="0">
                <a:solidFill>
                  <a:srgbClr val="800000"/>
                </a:solidFill>
                <a:latin typeface="Arial" pitchFamily="34" charset="0"/>
                <a:cs typeface="Arial" pitchFamily="34" charset="0"/>
              </a:rPr>
              <a:t>SRPS </a:t>
            </a:r>
            <a:r>
              <a:rPr lang="sr-Cyrl-CS" sz="1000" b="1" dirty="0">
                <a:solidFill>
                  <a:srgbClr val="800000"/>
                </a:solidFill>
                <a:latin typeface="Arial" pitchFamily="34" charset="0"/>
                <a:cs typeface="Arial" pitchFamily="34" charset="0"/>
              </a:rPr>
              <a:t>Е</a:t>
            </a:r>
            <a:r>
              <a:rPr lang="vi-VN" sz="1000" b="1" dirty="0">
                <a:solidFill>
                  <a:srgbClr val="800000"/>
                </a:solidFill>
                <a:latin typeface="Arial" pitchFamily="34" charset="0"/>
                <a:cs typeface="Arial" pitchFamily="34" charset="0"/>
              </a:rPr>
              <a:t>N ISO 9612:2016: </a:t>
            </a:r>
            <a:r>
              <a:rPr lang="vi-VN" sz="1000" dirty="0">
                <a:solidFill>
                  <a:srgbClr val="800000"/>
                </a:solidFill>
                <a:latin typeface="Arial" pitchFamily="34" charset="0"/>
                <a:cs typeface="Arial" pitchFamily="34" charset="0"/>
              </a:rPr>
              <a:t>Akustika </a:t>
            </a:r>
            <a:r>
              <a:rPr lang="sr-Latn-RS" sz="1000" dirty="0">
                <a:solidFill>
                  <a:srgbClr val="800000"/>
                </a:solidFill>
                <a:latin typeface="Arial" pitchFamily="34" charset="0"/>
                <a:cs typeface="Arial" pitchFamily="34" charset="0"/>
              </a:rPr>
              <a:t>-</a:t>
            </a:r>
            <a:r>
              <a:rPr lang="vi-VN" sz="1000" dirty="0">
                <a:solidFill>
                  <a:srgbClr val="800000"/>
                </a:solidFill>
                <a:latin typeface="Arial" pitchFamily="34" charset="0"/>
                <a:cs typeface="Arial" pitchFamily="34" charset="0"/>
              </a:rPr>
              <a:t> Određivanje izloženosti buci u radnoj okolini - Inženjerska metoda</a:t>
            </a:r>
            <a:r>
              <a:rPr lang="sr-Latn-CS" sz="1000" baseline="0" dirty="0">
                <a:solidFill>
                  <a:srgbClr val="800000"/>
                </a:solidFill>
                <a:latin typeface="Arial" pitchFamily="34" charset="0"/>
                <a:cs typeface="Arial" pitchFamily="34" charset="0"/>
              </a:rPr>
              <a:t>   </a:t>
            </a:r>
            <a:r>
              <a:rPr lang="sr-Latn-CS" sz="1000" baseline="0" dirty="0">
                <a:solidFill>
                  <a:srgbClr val="002060"/>
                </a:solidFill>
                <a:latin typeface="Arial" pitchFamily="34" charset="0"/>
                <a:cs typeface="Arial" pitchFamily="34" charset="0"/>
              </a:rPr>
              <a:t>i</a:t>
            </a:r>
            <a:endParaRPr lang="sr-Latn-CS" sz="1000" dirty="0">
              <a:solidFill>
                <a:srgbClr val="002060"/>
              </a:solidFill>
              <a:latin typeface="Arial" pitchFamily="34" charset="0"/>
              <a:cs typeface="Arial" pitchFamily="34" charset="0"/>
            </a:endParaRPr>
          </a:p>
          <a:p>
            <a:pPr marL="228600" marR="0" indent="-228600" algn="just" defTabSz="914400" rtl="0" eaLnBrk="1" fontAlgn="base" latinLnBrk="0" hangingPunct="1">
              <a:spcBef>
                <a:spcPts val="300"/>
              </a:spcBef>
              <a:spcAft>
                <a:spcPct val="0"/>
              </a:spcAft>
              <a:buClrTx/>
              <a:buSzTx/>
              <a:buFont typeface="+mj-lt"/>
              <a:buAutoNum type="arabicPeriod"/>
              <a:tabLst/>
              <a:defRPr/>
            </a:pPr>
            <a:r>
              <a:rPr lang="vi-VN" sz="1000" b="1" dirty="0">
                <a:solidFill>
                  <a:srgbClr val="800000"/>
                </a:solidFill>
                <a:latin typeface="Arial" pitchFamily="34" charset="0"/>
                <a:cs typeface="Arial" pitchFamily="34" charset="0"/>
              </a:rPr>
              <a:t>Pravilnik o preventivnim merama za bezbedan i zdrav rad pri izlaganju buci </a:t>
            </a:r>
            <a:r>
              <a:rPr lang="vi-VN" sz="1000" dirty="0">
                <a:solidFill>
                  <a:srgbClr val="002060"/>
                </a:solidFill>
                <a:latin typeface="Arial" pitchFamily="34" charset="0"/>
                <a:cs typeface="Arial" pitchFamily="34" charset="0"/>
              </a:rPr>
              <a:t>(„Sl</a:t>
            </a:r>
            <a:r>
              <a:rPr lang="sr-Latn-RS" sz="1000" dirty="0">
                <a:solidFill>
                  <a:srgbClr val="002060"/>
                </a:solidFill>
                <a:latin typeface="Arial" pitchFamily="34" charset="0"/>
                <a:cs typeface="Arial" pitchFamily="34" charset="0"/>
              </a:rPr>
              <a:t>užbeni</a:t>
            </a:r>
            <a:r>
              <a:rPr lang="vi-VN" sz="1000" dirty="0">
                <a:solidFill>
                  <a:srgbClr val="002060"/>
                </a:solidFill>
                <a:latin typeface="Arial" pitchFamily="34" charset="0"/>
                <a:cs typeface="Arial" pitchFamily="34" charset="0"/>
              </a:rPr>
              <a:t> glasnik RS“ br. 96/2011, 78/2015</a:t>
            </a:r>
            <a:r>
              <a:rPr lang="sr-Latn-RS" sz="1000" dirty="0">
                <a:solidFill>
                  <a:srgbClr val="002060"/>
                </a:solidFill>
                <a:latin typeface="Arial" pitchFamily="34" charset="0"/>
                <a:cs typeface="Arial" pitchFamily="34" charset="0"/>
              </a:rPr>
              <a:t> i 93/2019</a:t>
            </a:r>
            <a:r>
              <a:rPr lang="vi-VN" sz="1000" dirty="0">
                <a:solidFill>
                  <a:srgbClr val="002060"/>
                </a:solidFill>
                <a:latin typeface="Arial" pitchFamily="34" charset="0"/>
                <a:cs typeface="Arial" pitchFamily="34" charset="0"/>
              </a:rPr>
              <a:t>)</a:t>
            </a:r>
            <a:r>
              <a:rPr lang="sr-Latn-CS" sz="1000" dirty="0">
                <a:solidFill>
                  <a:srgbClr val="002060"/>
                </a:solidFill>
                <a:latin typeface="Arial" pitchFamily="34" charset="0"/>
                <a:cs typeface="Arial" pitchFamily="34" charset="0"/>
              </a:rPr>
              <a:t>.</a:t>
            </a:r>
            <a:endParaRPr lang="vi-VN" sz="1000" dirty="0">
              <a:solidFill>
                <a:srgbClr val="002060"/>
              </a:solidFill>
              <a:latin typeface="Arial" pitchFamily="34" charset="0"/>
              <a:cs typeface="Arial" pitchFamily="34" charset="0"/>
            </a:endParaRPr>
          </a:p>
          <a:p>
            <a:pPr algn="just">
              <a:spcBef>
                <a:spcPts val="300"/>
              </a:spcBef>
            </a:pPr>
            <a:r>
              <a:rPr lang="sr-Latn-RS" sz="1000" b="1" dirty="0">
                <a:solidFill>
                  <a:srgbClr val="800000"/>
                </a:solidFill>
                <a:latin typeface="Arial" panose="020B0604020202020204" pitchFamily="34" charset="0"/>
                <a:cs typeface="Arial" panose="020B0604020202020204" pitchFamily="34" charset="0"/>
              </a:rPr>
              <a:t>Pravilnik o preventivnim merama za bezbedan i zdrav rad pri izlaganju buci </a:t>
            </a:r>
            <a:r>
              <a:rPr lang="sr-Latn-RS" sz="1000" dirty="0">
                <a:solidFill>
                  <a:srgbClr val="002060"/>
                </a:solidFill>
                <a:latin typeface="Arial" panose="020B0604020202020204" pitchFamily="34" charset="0"/>
                <a:cs typeface="Arial" panose="020B0604020202020204" pitchFamily="34" charset="0"/>
              </a:rPr>
              <a:t>propisuje:</a:t>
            </a:r>
            <a:r>
              <a:rPr lang="sr-Latn-RS" sz="1000" baseline="0" dirty="0">
                <a:solidFill>
                  <a:srgbClr val="002060"/>
                </a:solidFill>
                <a:latin typeface="Arial" panose="020B0604020202020204" pitchFamily="34" charset="0"/>
                <a:cs typeface="Arial" panose="020B0604020202020204" pitchFamily="34" charset="0"/>
              </a:rPr>
              <a:t> </a:t>
            </a:r>
          </a:p>
          <a:p>
            <a:pPr marL="268288" lvl="1" indent="-179388" algn="just">
              <a:spcBef>
                <a:spcPts val="3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F</a:t>
            </a:r>
            <a:r>
              <a:rPr lang="en-US" sz="1000" dirty="0" err="1">
                <a:solidFill>
                  <a:srgbClr val="002060"/>
                </a:solidFill>
                <a:latin typeface="Arial" panose="020B0604020202020204" pitchFamily="34" charset="0"/>
                <a:cs typeface="Arial" panose="020B0604020202020204" pitchFamily="34" charset="0"/>
              </a:rPr>
              <a:t>izičk</a:t>
            </a:r>
            <a:r>
              <a:rPr lang="sr-Latn-RS" sz="1000" dirty="0">
                <a:solidFill>
                  <a:srgbClr val="002060"/>
                </a:solidFill>
                <a:latin typeface="Arial" panose="020B0604020202020204" pitchFamily="34" charset="0"/>
                <a:cs typeface="Arial" panose="020B0604020202020204" pitchFamily="34" charset="0"/>
              </a:rPr>
              <a:t>e</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veličine</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koji</a:t>
            </a:r>
            <a:r>
              <a:rPr lang="en-US" sz="1000" dirty="0">
                <a:solidFill>
                  <a:srgbClr val="002060"/>
                </a:solidFill>
                <a:latin typeface="Arial" panose="020B0604020202020204" pitchFamily="34" charset="0"/>
                <a:cs typeface="Arial" panose="020B0604020202020204" pitchFamily="34" charset="0"/>
              </a:rPr>
              <a:t> se </a:t>
            </a:r>
            <a:r>
              <a:rPr lang="en-US" sz="1000" dirty="0" err="1">
                <a:solidFill>
                  <a:srgbClr val="002060"/>
                </a:solidFill>
                <a:latin typeface="Arial" panose="020B0604020202020204" pitchFamily="34" charset="0"/>
                <a:cs typeface="Arial" panose="020B0604020202020204" pitchFamily="34" charset="0"/>
              </a:rPr>
              <a:t>koriste</a:t>
            </a:r>
            <a:r>
              <a:rPr lang="en-US" sz="1000" dirty="0">
                <a:solidFill>
                  <a:srgbClr val="002060"/>
                </a:solidFill>
                <a:latin typeface="Arial" panose="020B0604020202020204" pitchFamily="34" charset="0"/>
                <a:cs typeface="Arial" panose="020B0604020202020204" pitchFamily="34" charset="0"/>
              </a:rPr>
              <a:t> u </a:t>
            </a:r>
            <a:r>
              <a:rPr lang="en-US" sz="1000" dirty="0" err="1">
                <a:solidFill>
                  <a:srgbClr val="002060"/>
                </a:solidFill>
                <a:latin typeface="Arial" panose="020B0604020202020204" pitchFamily="34" charset="0"/>
                <a:cs typeface="Arial" panose="020B0604020202020204" pitchFamily="34" charset="0"/>
              </a:rPr>
              <a:t>postupku</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procene</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rizika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usled</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izlaganja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buci</a:t>
            </a:r>
            <a:r>
              <a:rPr lang="sr-Latn-RS" sz="1000" dirty="0">
                <a:solidFill>
                  <a:srgbClr val="002060"/>
                </a:solidFill>
                <a:latin typeface="Arial" panose="020B0604020202020204" pitchFamily="34" charset="0"/>
                <a:cs typeface="Arial" panose="020B0604020202020204" pitchFamily="34" charset="0"/>
              </a:rPr>
              <a:t>;</a:t>
            </a:r>
          </a:p>
          <a:p>
            <a:pPr marL="268288" lvl="1" indent="-179388" algn="just">
              <a:spcBef>
                <a:spcPts val="3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Način izračunavanja nivoa dnevne i nedeljne izloženosti buci;</a:t>
            </a:r>
            <a:endParaRPr lang="vi-VN" sz="1000" dirty="0">
              <a:solidFill>
                <a:srgbClr val="002060"/>
              </a:solidFill>
              <a:latin typeface="Arial" panose="020B0604020202020204" pitchFamily="34" charset="0"/>
              <a:cs typeface="Arial" panose="020B0604020202020204" pitchFamily="34" charset="0"/>
            </a:endParaRPr>
          </a:p>
          <a:p>
            <a:pPr marL="268288" lvl="1" indent="-179388" algn="just">
              <a:spcBef>
                <a:spcPts val="3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Granične i a</a:t>
            </a:r>
            <a:r>
              <a:rPr lang="vi-VN" sz="1000" dirty="0">
                <a:solidFill>
                  <a:srgbClr val="002060"/>
                </a:solidFill>
                <a:latin typeface="Arial" panose="020B0604020202020204" pitchFamily="34" charset="0"/>
                <a:cs typeface="Arial" panose="020B0604020202020204" pitchFamily="34" charset="0"/>
              </a:rPr>
              <a:t>kcione vrednosti izloženosti buci i vršn</a:t>
            </a:r>
            <a:r>
              <a:rPr lang="sr-Latn-RS" sz="1000" dirty="0">
                <a:solidFill>
                  <a:srgbClr val="002060"/>
                </a:solidFill>
                <a:latin typeface="Arial" panose="020B0604020202020204" pitchFamily="34" charset="0"/>
                <a:cs typeface="Arial" panose="020B0604020202020204" pitchFamily="34" charset="0"/>
              </a:rPr>
              <a:t>ih</a:t>
            </a:r>
            <a:r>
              <a:rPr lang="vi-VN" sz="1000" dirty="0">
                <a:solidFill>
                  <a:srgbClr val="002060"/>
                </a:solidFill>
                <a:latin typeface="Arial" panose="020B0604020202020204" pitchFamily="34" charset="0"/>
                <a:cs typeface="Arial" panose="020B0604020202020204" pitchFamily="34" charset="0"/>
              </a:rPr>
              <a:t> vrednosti zvučnog pritiska</a:t>
            </a:r>
            <a:r>
              <a:rPr lang="sr-Latn-RS" sz="1000" dirty="0">
                <a:solidFill>
                  <a:srgbClr val="002060"/>
                </a:solidFill>
                <a:latin typeface="Arial" panose="020B0604020202020204" pitchFamily="34" charset="0"/>
                <a:cs typeface="Arial" panose="020B0604020202020204" pitchFamily="34" charset="0"/>
              </a:rPr>
              <a:t>;</a:t>
            </a:r>
            <a:r>
              <a:rPr lang="vi-VN" sz="1000" dirty="0">
                <a:solidFill>
                  <a:srgbClr val="002060"/>
                </a:solidFill>
                <a:latin typeface="Arial" panose="020B0604020202020204" pitchFamily="34" charset="0"/>
                <a:cs typeface="Arial" panose="020B0604020202020204" pitchFamily="34" charset="0"/>
              </a:rPr>
              <a:t> </a:t>
            </a:r>
          </a:p>
          <a:p>
            <a:pPr marL="268288" lvl="1" indent="-179388" algn="just">
              <a:spcBef>
                <a:spcPts val="3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M</a:t>
            </a:r>
            <a:r>
              <a:rPr lang="vi-VN" sz="1000" dirty="0">
                <a:solidFill>
                  <a:srgbClr val="002060"/>
                </a:solidFill>
                <a:latin typeface="Arial" panose="020B0604020202020204" pitchFamily="34" charset="0"/>
                <a:cs typeface="Arial" panose="020B0604020202020204" pitchFamily="34" charset="0"/>
              </a:rPr>
              <a:t>inimalne zahteve koje je poslodavac dužan da ispuni u obezbeđivanju primene preventivnih mera sa ciljem</a:t>
            </a:r>
            <a:r>
              <a:rPr lang="sr-Latn-RS" sz="1000" dirty="0">
                <a:solidFill>
                  <a:srgbClr val="002060"/>
                </a:solidFill>
                <a:latin typeface="Arial" panose="020B0604020202020204" pitchFamily="34" charset="0"/>
                <a:cs typeface="Arial" panose="020B0604020202020204" pitchFamily="34" charset="0"/>
              </a:rPr>
              <a:t>:</a:t>
            </a:r>
          </a:p>
          <a:p>
            <a:pPr marL="447675" lvl="2" indent="-179388" algn="just">
              <a:spcBef>
                <a:spcPts val="300"/>
              </a:spcBef>
              <a:buFont typeface="Arial" panose="020B0604020202020204" pitchFamily="34" charset="0"/>
              <a:buChar char="•"/>
            </a:pPr>
            <a:r>
              <a:rPr lang="vi-VN" sz="1000" dirty="0">
                <a:solidFill>
                  <a:srgbClr val="002060"/>
                </a:solidFill>
                <a:latin typeface="Arial" panose="020B0604020202020204" pitchFamily="34" charset="0"/>
                <a:cs typeface="Arial" panose="020B0604020202020204" pitchFamily="34" charset="0"/>
              </a:rPr>
              <a:t>otklanjanja ili svođenja na najmanju moguću meru rizika od nastanka povrede ili oštećenja zdravlja zaposlenih koji nastaju ili mogu da nastanu pri izlaganju buci, </a:t>
            </a:r>
            <a:r>
              <a:rPr lang="sr-Latn-RS" sz="1000" dirty="0">
                <a:solidFill>
                  <a:srgbClr val="002060"/>
                </a:solidFill>
                <a:latin typeface="Arial" panose="020B0604020202020204" pitchFamily="34" charset="0"/>
                <a:cs typeface="Arial" panose="020B0604020202020204" pitchFamily="34" charset="0"/>
              </a:rPr>
              <a:t>i</a:t>
            </a:r>
            <a:r>
              <a:rPr lang="vi-VN" sz="1000" dirty="0">
                <a:solidFill>
                  <a:srgbClr val="002060"/>
                </a:solidFill>
                <a:latin typeface="Arial" panose="020B0604020202020204" pitchFamily="34" charset="0"/>
                <a:cs typeface="Arial" panose="020B0604020202020204" pitchFamily="34" charset="0"/>
              </a:rPr>
              <a:t> </a:t>
            </a:r>
            <a:endParaRPr lang="sr-Latn-RS" sz="1000" dirty="0">
              <a:solidFill>
                <a:srgbClr val="002060"/>
              </a:solidFill>
              <a:latin typeface="Arial" panose="020B0604020202020204" pitchFamily="34" charset="0"/>
              <a:cs typeface="Arial" panose="020B0604020202020204" pitchFamily="34" charset="0"/>
            </a:endParaRPr>
          </a:p>
          <a:p>
            <a:pPr marL="447675" lvl="2" indent="-179388" algn="just">
              <a:spcBef>
                <a:spcPts val="300"/>
              </a:spcBef>
              <a:buFont typeface="Arial" panose="020B0604020202020204" pitchFamily="34" charset="0"/>
              <a:buChar char="•"/>
            </a:pPr>
            <a:r>
              <a:rPr lang="vi-VN" sz="1000" dirty="0">
                <a:solidFill>
                  <a:srgbClr val="002060"/>
                </a:solidFill>
                <a:latin typeface="Arial" panose="020B0604020202020204" pitchFamily="34" charset="0"/>
                <a:cs typeface="Arial" panose="020B0604020202020204" pitchFamily="34" charset="0"/>
              </a:rPr>
              <a:t>otklanjanja ili svođenja na najmanju moguću meru rizika od nastanka oštećenja sluha</a:t>
            </a:r>
            <a:r>
              <a:rPr lang="sr-Latn-RS" sz="100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268288" lvl="1" indent="-179388" algn="just">
              <a:spcBef>
                <a:spcPts val="3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Z</a:t>
            </a:r>
            <a:r>
              <a:rPr lang="vi-VN" sz="1000" dirty="0">
                <a:solidFill>
                  <a:srgbClr val="002060"/>
                </a:solidFill>
                <a:latin typeface="Arial" panose="020B0604020202020204" pitchFamily="34" charset="0"/>
                <a:cs typeface="Arial" panose="020B0604020202020204" pitchFamily="34" charset="0"/>
              </a:rPr>
              <a:t>ahteve koje su dužni da ispune pravna lica sa licencom za obavljanje poslova ispitivanja uslova radne okoline u postupku preventivnih i periodičnih ispitivanja uslova radne okoline.</a:t>
            </a:r>
            <a:endParaRPr lang="sr-Latn-RS" sz="1000" dirty="0">
              <a:solidFill>
                <a:srgbClr val="002060"/>
              </a:solidFill>
              <a:latin typeface="Arial" panose="020B0604020202020204" pitchFamily="34" charset="0"/>
              <a:cs typeface="Arial" panose="020B0604020202020204" pitchFamily="34" charset="0"/>
            </a:endParaRPr>
          </a:p>
          <a:p>
            <a:pPr algn="just">
              <a:spcBef>
                <a:spcPts val="300"/>
              </a:spcBef>
            </a:pPr>
            <a:r>
              <a:rPr lang="sr-Latn-RS" sz="1000" dirty="0">
                <a:solidFill>
                  <a:srgbClr val="002060"/>
                </a:solidFill>
                <a:latin typeface="Arial" panose="020B0604020202020204" pitchFamily="34" charset="0"/>
                <a:cs typeface="Arial" panose="020B0604020202020204" pitchFamily="34" charset="0"/>
              </a:rPr>
              <a:t>Pravilnikom iz 2019. godine su definisani i maksimalno dozvoljeni ekvivalentni nivoi buke za neometan rad kod pojedinih vrsta poslova. Izmenjene su granične i akcione vrednosti izloženosti buci.</a:t>
            </a:r>
          </a:p>
          <a:p>
            <a:pPr algn="just">
              <a:spcBef>
                <a:spcPts val="300"/>
              </a:spcBef>
            </a:pPr>
            <a:r>
              <a:rPr lang="sr-Latn-RS" sz="1000" dirty="0">
                <a:solidFill>
                  <a:srgbClr val="002060"/>
                </a:solidFill>
                <a:latin typeface="Arial" panose="020B0604020202020204" pitchFamily="34" charset="0"/>
                <a:cs typeface="Arial" panose="020B0604020202020204" pitchFamily="34" charset="0"/>
              </a:rPr>
              <a:t>P</a:t>
            </a:r>
            <a:r>
              <a:rPr lang="en-US" sz="1000" dirty="0" err="1">
                <a:solidFill>
                  <a:srgbClr val="002060"/>
                </a:solidFill>
                <a:latin typeface="Arial" panose="020B0604020202020204" pitchFamily="34" charset="0"/>
                <a:cs typeface="Arial" panose="020B0604020202020204" pitchFamily="34" charset="0"/>
              </a:rPr>
              <a:t>ravilnik</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se </a:t>
            </a:r>
            <a:r>
              <a:rPr lang="en-US" sz="1000" dirty="0" err="1">
                <a:solidFill>
                  <a:srgbClr val="002060"/>
                </a:solidFill>
                <a:latin typeface="Arial" panose="020B0604020202020204" pitchFamily="34" charset="0"/>
                <a:cs typeface="Arial" panose="020B0604020202020204" pitchFamily="34" charset="0"/>
              </a:rPr>
              <a:t>primenjuje</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na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radnim</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mestima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na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kojima</a:t>
            </a:r>
            <a:r>
              <a:rPr lang="en-US" sz="1000" dirty="0">
                <a:solidFill>
                  <a:srgbClr val="002060"/>
                </a:solidFill>
                <a:latin typeface="Arial" panose="020B0604020202020204" pitchFamily="34" charset="0"/>
                <a:cs typeface="Arial" panose="020B0604020202020204" pitchFamily="34" charset="0"/>
              </a:rPr>
              <a:t> se </a:t>
            </a:r>
            <a:r>
              <a:rPr lang="en-US" sz="1000" dirty="0" err="1">
                <a:solidFill>
                  <a:srgbClr val="002060"/>
                </a:solidFill>
                <a:latin typeface="Arial" panose="020B0604020202020204" pitchFamily="34" charset="0"/>
                <a:cs typeface="Arial" panose="020B0604020202020204" pitchFamily="34" charset="0"/>
              </a:rPr>
              <a:t>obavljaju</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poslovi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pri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kojima</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su </a:t>
            </a:r>
            <a:r>
              <a:rPr lang="en-US" sz="1000" dirty="0" err="1">
                <a:solidFill>
                  <a:srgbClr val="002060"/>
                </a:solidFill>
                <a:latin typeface="Arial" panose="020B0604020202020204" pitchFamily="34" charset="0"/>
                <a:cs typeface="Arial" panose="020B0604020202020204" pitchFamily="34" charset="0"/>
              </a:rPr>
              <a:t>zaposleni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izloženi</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ili mogu biti izloženi </a:t>
            </a:r>
            <a:r>
              <a:rPr lang="en-US" sz="1000" dirty="0" err="1">
                <a:solidFill>
                  <a:srgbClr val="002060"/>
                </a:solidFill>
                <a:latin typeface="Arial" panose="020B0604020202020204" pitchFamily="34" charset="0"/>
                <a:cs typeface="Arial" panose="020B0604020202020204" pitchFamily="34" charset="0"/>
              </a:rPr>
              <a:t>riziku</a:t>
            </a:r>
            <a:r>
              <a:rPr lang="en-US" sz="1000" dirty="0">
                <a:solidFill>
                  <a:srgbClr val="002060"/>
                </a:solidFill>
                <a:latin typeface="Arial" panose="020B0604020202020204" pitchFamily="34" charset="0"/>
                <a:cs typeface="Arial" panose="020B0604020202020204" pitchFamily="34" charset="0"/>
              </a:rPr>
              <a:t> od </a:t>
            </a:r>
            <a:r>
              <a:rPr lang="en-US" sz="1000" dirty="0" err="1">
                <a:solidFill>
                  <a:srgbClr val="002060"/>
                </a:solidFill>
                <a:latin typeface="Arial" panose="020B0604020202020204" pitchFamily="34" charset="0"/>
                <a:cs typeface="Arial" panose="020B0604020202020204" pitchFamily="34" charset="0"/>
              </a:rPr>
              <a:t>dejstva</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buke</a:t>
            </a:r>
            <a:r>
              <a:rPr lang="en-US" sz="1000" dirty="0">
                <a:solidFill>
                  <a:srgbClr val="002060"/>
                </a:solidFill>
                <a:latin typeface="Arial" panose="020B0604020202020204" pitchFamily="34" charset="0"/>
                <a:cs typeface="Arial" panose="020B0604020202020204" pitchFamily="34" charset="0"/>
              </a:rPr>
              <a:t>.</a:t>
            </a:r>
            <a:endParaRPr lang="sr-Latn-RS" sz="100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11</a:t>
            </a:fld>
            <a:endParaRPr lang="en-US"/>
          </a:p>
        </p:txBody>
      </p:sp>
    </p:spTree>
    <p:extLst>
      <p:ext uri="{BB962C8B-B14F-4D97-AF65-F5344CB8AC3E}">
        <p14:creationId xmlns:p14="http://schemas.microsoft.com/office/powerpoint/2010/main" val="114364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261049"/>
          </a:xfrm>
        </p:spPr>
        <p:txBody>
          <a:bodyPr/>
          <a:lstStyle/>
          <a:p>
            <a:pPr algn="just">
              <a:spcBef>
                <a:spcPts val="200"/>
              </a:spcBef>
            </a:pPr>
            <a:r>
              <a:rPr lang="sr-Latn-RS" sz="900" b="1" dirty="0">
                <a:solidFill>
                  <a:srgbClr val="990000"/>
                </a:solidFill>
                <a:latin typeface="Arial" panose="020B0604020202020204" pitchFamily="34" charset="0"/>
                <a:cs typeface="Arial" panose="020B0604020202020204" pitchFamily="34" charset="0"/>
              </a:rPr>
              <a:t>Identifikacija rizika </a:t>
            </a:r>
            <a:r>
              <a:rPr lang="sr-Latn-RS" sz="900" dirty="0">
                <a:solidFill>
                  <a:srgbClr val="000066"/>
                </a:solidFill>
                <a:latin typeface="Arial" panose="020B0604020202020204" pitchFamily="34" charset="0"/>
                <a:cs typeface="Arial" panose="020B0604020202020204" pitchFamily="34" charset="0"/>
              </a:rPr>
              <a:t>treba da odgovori na pitanje: </a:t>
            </a:r>
            <a:r>
              <a:rPr lang="sr-Latn-RS" sz="900" dirty="0">
                <a:solidFill>
                  <a:srgbClr val="990000"/>
                </a:solidFill>
                <a:latin typeface="Arial" panose="020B0604020202020204" pitchFamily="34" charset="0"/>
                <a:cs typeface="Arial" panose="020B0604020202020204" pitchFamily="34" charset="0"/>
              </a:rPr>
              <a:t>Da li postoji problem buke na radnom mestu?</a:t>
            </a:r>
          </a:p>
          <a:p>
            <a:pPr algn="just">
              <a:spcBef>
                <a:spcPts val="200"/>
              </a:spcBef>
            </a:pPr>
            <a:r>
              <a:rPr lang="sr-Latn-RS" sz="900" dirty="0">
                <a:solidFill>
                  <a:srgbClr val="000066"/>
                </a:solidFill>
                <a:latin typeface="Arial" panose="020B0604020202020204" pitchFamily="34" charset="0"/>
                <a:cs typeface="Arial" panose="020B0604020202020204" pitchFamily="34" charset="0"/>
              </a:rPr>
              <a:t>Identifikacija rizika se može sprovesti obilaskom</a:t>
            </a:r>
            <a:r>
              <a:rPr lang="sr-Latn-RS" sz="900" baseline="0" dirty="0">
                <a:solidFill>
                  <a:srgbClr val="000066"/>
                </a:solidFill>
                <a:latin typeface="Arial" panose="020B0604020202020204" pitchFamily="34" charset="0"/>
                <a:cs typeface="Arial" panose="020B0604020202020204" pitchFamily="34" charset="0"/>
              </a:rPr>
              <a:t> radnog mesta i posmatranjem radnih aktivnosti i/ili sprovođenjem ankete sa sledećim setom mogućih pitanja:</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je tokom većeg dela dana buka uznemirajuća poput saobraćajne buke, buke usisivača ili gužve u restoranu?</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morate da povisite glas da bi normalno razgovarali sa sagovornikom na razmaku od 2 m?</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vam je sluh toliko oslabljen da vam je teško pratiti razgovor kada je okupljeno više ljudi?</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više od pola sata svakodnevno koristite bučne alate ili mašine?</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radite u bučnoj industriji, npr. u građevinarstvu, tekstilnoj industriji, obradi drveta, preradi plastike, presovanje, livenje, kovanje, štancanje, flaširanje i sl.?</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se na radnom mestu čuje buka usled udara (čekići, pneumatski udarni alati, kovanje...) i možda buka eksplozivnih izvora kao što su detonatori ili pištolji?</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ste ikada obavljali radne zadatke nakon kojih ste imali zvonjavu u ušima ili privremeni gubitak sluha?</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obavljanje radnih zadataka uključuje potrebu za registrovanjem kratkih ili neočekivanih zvučnih signala koje je teško čuti?</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buka utiče na vašu sposobnost da izvodite svoje radne zadatke?</a:t>
            </a:r>
          </a:p>
          <a:p>
            <a:pPr marL="216000" lvl="1" indent="-216000" algn="just">
              <a:spcBef>
                <a:spcPts val="200"/>
              </a:spcBef>
              <a:buFont typeface="+mj-lt"/>
              <a:buAutoNum type="arabicPeriod"/>
            </a:pPr>
            <a:r>
              <a:rPr lang="vi-VN" sz="900" baseline="0" dirty="0">
                <a:solidFill>
                  <a:srgbClr val="000066"/>
                </a:solidFill>
                <a:latin typeface="Arial" panose="020B0604020202020204" pitchFamily="34" charset="0"/>
                <a:cs typeface="Arial" panose="020B0604020202020204" pitchFamily="34" charset="0"/>
              </a:rPr>
              <a:t>Koliko često osećate da je neprijatno ili bolno čuti uobičajene zvukove poput pomeranja stolice, pribora za jelo</a:t>
            </a:r>
            <a:r>
              <a:rPr lang="sr-Latn-RS" sz="900" dirty="0">
                <a:solidFill>
                  <a:srgbClr val="000066"/>
                </a:solidFill>
                <a:latin typeface="Arial" panose="020B0604020202020204" pitchFamily="34" charset="0"/>
                <a:cs typeface="Arial" panose="020B0604020202020204" pitchFamily="34" charset="0"/>
              </a:rPr>
              <a:t> i</a:t>
            </a:r>
            <a:r>
              <a:rPr lang="vi-VN" sz="900" baseline="0" dirty="0">
                <a:solidFill>
                  <a:srgbClr val="000066"/>
                </a:solidFill>
                <a:latin typeface="Arial" panose="020B0604020202020204" pitchFamily="34" charset="0"/>
                <a:cs typeface="Arial" panose="020B0604020202020204" pitchFamily="34" charset="0"/>
              </a:rPr>
              <a:t> </a:t>
            </a:r>
            <a:r>
              <a:rPr lang="sr-Latn-RS" sz="900" baseline="0" dirty="0">
                <a:solidFill>
                  <a:srgbClr val="000066"/>
                </a:solidFill>
                <a:latin typeface="Arial" panose="020B0604020202020204" pitchFamily="34" charset="0"/>
                <a:cs typeface="Arial" panose="020B0604020202020204" pitchFamily="34" charset="0"/>
              </a:rPr>
              <a:t>jasnih </a:t>
            </a:r>
            <a:r>
              <a:rPr lang="vi-VN" sz="900" baseline="0" dirty="0">
                <a:solidFill>
                  <a:srgbClr val="000066"/>
                </a:solidFill>
                <a:latin typeface="Arial" panose="020B0604020202020204" pitchFamily="34" charset="0"/>
                <a:cs typeface="Arial" panose="020B0604020202020204" pitchFamily="34" charset="0"/>
              </a:rPr>
              <a:t>glasova?</a:t>
            </a:r>
            <a:endParaRPr lang="sr-Latn-RS" sz="900" baseline="0" dirty="0">
              <a:solidFill>
                <a:srgbClr val="000066"/>
              </a:solidFill>
              <a:latin typeface="Arial" panose="020B0604020202020204" pitchFamily="34" charset="0"/>
              <a:cs typeface="Arial" panose="020B0604020202020204" pitchFamily="34" charset="0"/>
            </a:endParaRP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ste u poslednjih 12 meseci patili od bilo koje bolesti ili imali mentalni problem koji je prouzrokovan ili je pogoršan obavljanjem vašeg posla?</a:t>
            </a:r>
          </a:p>
          <a:p>
            <a:pPr marL="216000" lvl="1" indent="-216000" algn="just">
              <a:spcBef>
                <a:spcPts val="200"/>
              </a:spcBef>
              <a:buFont typeface="+mj-lt"/>
              <a:buAutoNum type="arabicPeriod"/>
            </a:pPr>
            <a:r>
              <a:rPr lang="sr-Latn-RS" sz="900" baseline="0" dirty="0">
                <a:solidFill>
                  <a:srgbClr val="000066"/>
                </a:solidFill>
                <a:latin typeface="Arial" panose="020B0604020202020204" pitchFamily="34" charset="0"/>
                <a:cs typeface="Arial" panose="020B0604020202020204" pitchFamily="34" charset="0"/>
              </a:rPr>
              <a:t>Da li imate problem sa sluhom ili glavoboljem zbog posla?</a:t>
            </a:r>
          </a:p>
          <a:p>
            <a:pPr marL="0" lvl="0" indent="0" algn="just">
              <a:spcBef>
                <a:spcPts val="200"/>
              </a:spcBef>
              <a:buFont typeface="+mj-lt"/>
              <a:buNone/>
            </a:pPr>
            <a:r>
              <a:rPr lang="sr-Latn-RS" sz="900" baseline="0" dirty="0">
                <a:solidFill>
                  <a:srgbClr val="000066"/>
                </a:solidFill>
                <a:latin typeface="Arial" panose="020B0604020202020204" pitchFamily="34" charset="0"/>
                <a:cs typeface="Arial" panose="020B0604020202020204" pitchFamily="34" charset="0"/>
              </a:rPr>
              <a:t>Ako je odogovor</a:t>
            </a:r>
            <a:r>
              <a:rPr lang="sr-Latn-RS" sz="900" dirty="0">
                <a:solidFill>
                  <a:srgbClr val="000066"/>
                </a:solidFill>
                <a:latin typeface="Arial" panose="020B0604020202020204" pitchFamily="34" charset="0"/>
                <a:cs typeface="Arial" panose="020B0604020202020204" pitchFamily="34" charset="0"/>
              </a:rPr>
              <a:t> na bilo koje od pitanja „da“, potrebno je uradiiti procenu rizika za to radno mesto.</a:t>
            </a:r>
            <a:endParaRPr lang="sr-Latn-RS" sz="900" baseline="0" dirty="0">
              <a:solidFill>
                <a:srgbClr val="000066"/>
              </a:solidFill>
              <a:latin typeface="Arial" panose="020B0604020202020204" pitchFamily="34" charset="0"/>
              <a:cs typeface="Arial" panose="020B0604020202020204" pitchFamily="34" charset="0"/>
            </a:endParaRPr>
          </a:p>
          <a:p>
            <a:pPr marL="0" lvl="0" indent="0" algn="just">
              <a:spcBef>
                <a:spcPts val="200"/>
              </a:spcBef>
              <a:buFont typeface="+mj-lt"/>
              <a:buNone/>
            </a:pPr>
            <a:r>
              <a:rPr lang="sr-Latn-RS" sz="900" baseline="0" dirty="0">
                <a:solidFill>
                  <a:srgbClr val="000066"/>
                </a:solidFill>
                <a:latin typeface="Arial" panose="020B0604020202020204" pitchFamily="34" charset="0"/>
                <a:cs typeface="Arial" panose="020B0604020202020204" pitchFamily="34" charset="0"/>
              </a:rPr>
              <a:t>Pored toga, potrebno je istražiti prevalenciju i učestanost problema sa sluhom prema dužini zaposlenja (</a:t>
            </a:r>
            <a:r>
              <a:rPr lang="nn-NO" sz="900" baseline="0" dirty="0">
                <a:solidFill>
                  <a:srgbClr val="000066"/>
                </a:solidFill>
                <a:latin typeface="Arial" panose="020B0604020202020204" pitchFamily="34" charset="0"/>
                <a:cs typeface="Arial" panose="020B0604020202020204" pitchFamily="34" charset="0"/>
              </a:rPr>
              <a:t>manje od 1 godine, 1–2 godine, 2–5 godina,</a:t>
            </a:r>
            <a:r>
              <a:rPr lang="sr-Latn-RS" sz="900" baseline="0" dirty="0">
                <a:solidFill>
                  <a:srgbClr val="000066"/>
                </a:solidFill>
                <a:latin typeface="Arial" panose="020B0604020202020204" pitchFamily="34" charset="0"/>
                <a:cs typeface="Arial" panose="020B0604020202020204" pitchFamily="34" charset="0"/>
              </a:rPr>
              <a:t> </a:t>
            </a:r>
            <a:r>
              <a:rPr lang="nn-NO" sz="900" baseline="0" dirty="0">
                <a:solidFill>
                  <a:srgbClr val="000066"/>
                </a:solidFill>
                <a:latin typeface="Arial" panose="020B0604020202020204" pitchFamily="34" charset="0"/>
                <a:cs typeface="Arial" panose="020B0604020202020204" pitchFamily="34" charset="0"/>
              </a:rPr>
              <a:t>5–10 godina, 10–20 godina, 20 godina i više)</a:t>
            </a:r>
            <a:r>
              <a:rPr lang="sr-Latn-RS" sz="900" baseline="0" dirty="0">
                <a:solidFill>
                  <a:srgbClr val="000066"/>
                </a:solidFill>
                <a:latin typeface="Arial" panose="020B0604020202020204" pitchFamily="34" charset="0"/>
                <a:cs typeface="Arial" panose="020B0604020202020204" pitchFamily="34" charset="0"/>
              </a:rPr>
              <a:t>, kao i proceniti celokupnu profesionalnu izloženost buci na osnovu odgovora na pitanja, sprovednih merenja buke i stručnih procena zdravstvenih radnika.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12</a:t>
            </a:fld>
            <a:endParaRPr lang="en-US"/>
          </a:p>
        </p:txBody>
      </p:sp>
    </p:spTree>
    <p:extLst>
      <p:ext uri="{BB962C8B-B14F-4D97-AF65-F5344CB8AC3E}">
        <p14:creationId xmlns:p14="http://schemas.microsoft.com/office/powerpoint/2010/main" val="299898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189041"/>
          </a:xfrm>
        </p:spPr>
        <p:txBody>
          <a:bodyPr/>
          <a:lstStyle/>
          <a:p>
            <a:pPr algn="just">
              <a:spcBef>
                <a:spcPts val="600"/>
              </a:spcBef>
            </a:pPr>
            <a:r>
              <a:rPr lang="sr-Latn-RS" sz="1000" baseline="0" dirty="0">
                <a:solidFill>
                  <a:srgbClr val="000066"/>
                </a:solidFill>
                <a:latin typeface="Arial" panose="020B0604020202020204" pitchFamily="34" charset="0"/>
                <a:cs typeface="Arial" panose="020B0604020202020204" pitchFamily="34" charset="0"/>
              </a:rPr>
              <a:t>Analiza rada obuhvata:</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O</a:t>
            </a:r>
            <a:r>
              <a:rPr lang="vi-VN" sz="1000" baseline="0" dirty="0">
                <a:solidFill>
                  <a:srgbClr val="000066"/>
                </a:solidFill>
                <a:latin typeface="Arial" panose="020B0604020202020204" pitchFamily="34" charset="0"/>
                <a:cs typeface="Arial" panose="020B0604020202020204" pitchFamily="34" charset="0"/>
              </a:rPr>
              <a:t>pisivanje aktivnosti preduzeća i poslova radnika; </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U</a:t>
            </a:r>
            <a:r>
              <a:rPr lang="vi-VN" sz="1000" baseline="0" dirty="0">
                <a:solidFill>
                  <a:srgbClr val="000066"/>
                </a:solidFill>
                <a:latin typeface="Arial" panose="020B0604020202020204" pitchFamily="34" charset="0"/>
                <a:cs typeface="Arial" panose="020B0604020202020204" pitchFamily="34" charset="0"/>
              </a:rPr>
              <a:t>tvrđivanje homogenih grupa izloženih buc</a:t>
            </a:r>
            <a:r>
              <a:rPr lang="sr-Latn-RS" sz="1000" baseline="0" dirty="0">
                <a:solidFill>
                  <a:srgbClr val="000066"/>
                </a:solidFill>
                <a:latin typeface="Arial" panose="020B0604020202020204" pitchFamily="34" charset="0"/>
                <a:cs typeface="Arial" panose="020B0604020202020204" pitchFamily="34" charset="0"/>
              </a:rPr>
              <a:t>i,</a:t>
            </a:r>
            <a:r>
              <a:rPr lang="sr-Latn-RS" sz="1000" dirty="0">
                <a:solidFill>
                  <a:srgbClr val="000066"/>
                </a:solidFill>
                <a:latin typeface="Arial" panose="020B0604020202020204" pitchFamily="34" charset="0"/>
                <a:cs typeface="Arial" panose="020B0604020202020204" pitchFamily="34" charset="0"/>
              </a:rPr>
              <a:t> odnosno grupa </a:t>
            </a:r>
            <a:r>
              <a:rPr lang="sr-Latn-RS" sz="1000" baseline="0" dirty="0">
                <a:solidFill>
                  <a:srgbClr val="000066"/>
                </a:solidFill>
                <a:latin typeface="Arial" panose="020B0604020202020204" pitchFamily="34" charset="0"/>
                <a:cs typeface="Arial" panose="020B0604020202020204" pitchFamily="34" charset="0"/>
              </a:rPr>
              <a:t>radnika koji obavljaju isti posao i za koje se očekuje da imaju istu izloženost buci.</a:t>
            </a:r>
            <a:r>
              <a:rPr lang="sr-Latn-RS" sz="1000" dirty="0">
                <a:solidFill>
                  <a:srgbClr val="000066"/>
                </a:solidFill>
                <a:latin typeface="Arial" panose="020B0604020202020204" pitchFamily="34" charset="0"/>
                <a:cs typeface="Arial" panose="020B0604020202020204" pitchFamily="34" charset="0"/>
              </a:rPr>
              <a:t> Ove grupe</a:t>
            </a:r>
            <a:r>
              <a:rPr lang="sr-Latn-RS" sz="1000" baseline="0" dirty="0">
                <a:solidFill>
                  <a:srgbClr val="000066"/>
                </a:solidFill>
                <a:latin typeface="Arial" panose="020B0604020202020204" pitchFamily="34" charset="0"/>
                <a:cs typeface="Arial" panose="020B0604020202020204" pitchFamily="34" charset="0"/>
              </a:rPr>
              <a:t> moraju biti verifikovane u dogovoru i sa radnicima i sa upravom</a:t>
            </a:r>
            <a:r>
              <a:rPr lang="vi-VN" sz="1000" baseline="0" dirty="0">
                <a:solidFill>
                  <a:srgbClr val="000066"/>
                </a:solidFill>
                <a:latin typeface="Arial" panose="020B0604020202020204" pitchFamily="34" charset="0"/>
                <a:cs typeface="Arial" panose="020B0604020202020204" pitchFamily="34" charset="0"/>
              </a:rPr>
              <a:t>; </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O</a:t>
            </a:r>
            <a:r>
              <a:rPr lang="vi-VN" sz="1000" baseline="0" dirty="0">
                <a:solidFill>
                  <a:srgbClr val="000066"/>
                </a:solidFill>
                <a:latin typeface="Arial" panose="020B0604020202020204" pitchFamily="34" charset="0"/>
                <a:cs typeface="Arial" panose="020B0604020202020204" pitchFamily="34" charset="0"/>
              </a:rPr>
              <a:t>dređivanje nominalnog dana ili nominalnih dana za svakog radnika ili grupu radnika</a:t>
            </a:r>
            <a:r>
              <a:rPr lang="sr-Latn-RS" sz="1000" baseline="0" dirty="0">
                <a:solidFill>
                  <a:srgbClr val="000066"/>
                </a:solidFill>
                <a:latin typeface="Arial" panose="020B0604020202020204" pitchFamily="34" charset="0"/>
                <a:cs typeface="Arial" panose="020B0604020202020204" pitchFamily="34" charset="0"/>
              </a:rPr>
              <a:t> (uključujući periode rada i pauze) u dogovoru i sa radnicima i sa upravom</a:t>
            </a:r>
            <a:r>
              <a:rPr lang="vi-VN" sz="1000" baseline="0" dirty="0">
                <a:solidFill>
                  <a:srgbClr val="000066"/>
                </a:solidFill>
                <a:latin typeface="Arial" panose="020B0604020202020204" pitchFamily="34" charset="0"/>
                <a:cs typeface="Arial" panose="020B0604020202020204" pitchFamily="34" charset="0"/>
              </a:rPr>
              <a:t>; </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I</a:t>
            </a:r>
            <a:r>
              <a:rPr lang="vi-VN" sz="1000" baseline="0" dirty="0">
                <a:solidFill>
                  <a:srgbClr val="000066"/>
                </a:solidFill>
                <a:latin typeface="Arial" panose="020B0604020202020204" pitchFamily="34" charset="0"/>
                <a:cs typeface="Arial" panose="020B0604020202020204" pitchFamily="34" charset="0"/>
              </a:rPr>
              <a:t>dentifikovanje radnih zadataka koji čine poslove; </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I</a:t>
            </a:r>
            <a:r>
              <a:rPr lang="vi-VN" sz="1000" baseline="0" dirty="0">
                <a:solidFill>
                  <a:srgbClr val="000066"/>
                </a:solidFill>
                <a:latin typeface="Arial" panose="020B0604020202020204" pitchFamily="34" charset="0"/>
                <a:cs typeface="Arial" panose="020B0604020202020204" pitchFamily="34" charset="0"/>
              </a:rPr>
              <a:t>dentifikovanje mogućih značajnih zvučnih događaja; </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I</a:t>
            </a:r>
            <a:r>
              <a:rPr lang="vi-VN" sz="1000" baseline="0" dirty="0">
                <a:solidFill>
                  <a:srgbClr val="000066"/>
                </a:solidFill>
                <a:latin typeface="Arial" panose="020B0604020202020204" pitchFamily="34" charset="0"/>
                <a:cs typeface="Arial" panose="020B0604020202020204" pitchFamily="34" charset="0"/>
              </a:rPr>
              <a:t>zbor strategije merenja; </a:t>
            </a:r>
          </a:p>
          <a:p>
            <a:pPr marL="180000" lvl="1" indent="-180000" algn="just">
              <a:spcBef>
                <a:spcPts val="600"/>
              </a:spcBef>
              <a:buFont typeface="+mj-lt"/>
              <a:buAutoNum type="arabicPeriod"/>
            </a:pPr>
            <a:r>
              <a:rPr lang="sr-Latn-RS" sz="1000" baseline="0" dirty="0">
                <a:solidFill>
                  <a:srgbClr val="000066"/>
                </a:solidFill>
                <a:latin typeface="Arial" panose="020B0604020202020204" pitchFamily="34" charset="0"/>
                <a:cs typeface="Arial" panose="020B0604020202020204" pitchFamily="34" charset="0"/>
              </a:rPr>
              <a:t>I</a:t>
            </a:r>
            <a:r>
              <a:rPr lang="vi-VN" sz="1000" baseline="0" dirty="0">
                <a:solidFill>
                  <a:srgbClr val="000066"/>
                </a:solidFill>
                <a:latin typeface="Arial" panose="020B0604020202020204" pitchFamily="34" charset="0"/>
                <a:cs typeface="Arial" panose="020B0604020202020204" pitchFamily="34" charset="0"/>
              </a:rPr>
              <a:t>zradu plana merenja</a:t>
            </a:r>
            <a:r>
              <a:rPr lang="sr-Latn-RS" sz="1000" baseline="0" dirty="0">
                <a:solidFill>
                  <a:srgbClr val="000066"/>
                </a:solidFill>
                <a:latin typeface="Arial" panose="020B0604020202020204" pitchFamily="34" charset="0"/>
                <a:cs typeface="Arial" panose="020B0604020202020204" pitchFamily="34" charset="0"/>
              </a:rPr>
              <a:t>.</a:t>
            </a:r>
            <a:endParaRPr lang="vi-VN" sz="1000" baseline="0" dirty="0">
              <a:solidFill>
                <a:srgbClr val="000066"/>
              </a:solidFill>
              <a:latin typeface="Arial" panose="020B0604020202020204" pitchFamily="34" charset="0"/>
              <a:cs typeface="Arial" panose="020B0604020202020204" pitchFamily="34" charset="0"/>
            </a:endParaRPr>
          </a:p>
          <a:p>
            <a:pPr algn="just">
              <a:spcBef>
                <a:spcPts val="600"/>
              </a:spcBef>
            </a:pPr>
            <a:r>
              <a:rPr lang="sr-Latn-RS" sz="1000" baseline="0" dirty="0">
                <a:solidFill>
                  <a:srgbClr val="000066"/>
                </a:solidFill>
                <a:latin typeface="Arial" panose="020B0604020202020204" pitchFamily="34" charset="0"/>
                <a:cs typeface="Arial" panose="020B0604020202020204" pitchFamily="34" charset="0"/>
              </a:rPr>
              <a:t>Pri određivanju nominalnog dana treba razmotriti:</a:t>
            </a:r>
          </a:p>
          <a:p>
            <a:pPr marL="144000" lvl="1" indent="-144000" algn="just">
              <a:spcBef>
                <a:spcPts val="600"/>
              </a:spcBef>
              <a:buFont typeface="Arial" panose="020B0604020202020204" pitchFamily="34" charset="0"/>
              <a:buChar char="•"/>
            </a:pPr>
            <a:r>
              <a:rPr lang="sr-Latn-RS" sz="1000" baseline="0" dirty="0">
                <a:solidFill>
                  <a:srgbClr val="000066"/>
                </a:solidFill>
                <a:latin typeface="Arial" panose="020B0604020202020204" pitchFamily="34" charset="0"/>
                <a:cs typeface="Arial" panose="020B0604020202020204" pitchFamily="34" charset="0"/>
              </a:rPr>
              <a:t>R</a:t>
            </a:r>
            <a:r>
              <a:rPr lang="vi-VN" sz="1000" baseline="0" dirty="0">
                <a:solidFill>
                  <a:srgbClr val="000066"/>
                </a:solidFill>
                <a:latin typeface="Arial" panose="020B0604020202020204" pitchFamily="34" charset="0"/>
                <a:cs typeface="Arial" panose="020B0604020202020204" pitchFamily="34" charset="0"/>
              </a:rPr>
              <a:t>adne zadatke (sadržaj i trajanje) i </a:t>
            </a:r>
            <a:r>
              <a:rPr lang="sr-Latn-RS" sz="1000" baseline="0" dirty="0">
                <a:solidFill>
                  <a:srgbClr val="000066"/>
                </a:solidFill>
                <a:latin typeface="Arial" panose="020B0604020202020204" pitchFamily="34" charset="0"/>
                <a:cs typeface="Arial" panose="020B0604020202020204" pitchFamily="34" charset="0"/>
              </a:rPr>
              <a:t>promene </a:t>
            </a:r>
            <a:r>
              <a:rPr lang="vi-VN" sz="1000" baseline="0" dirty="0">
                <a:solidFill>
                  <a:srgbClr val="000066"/>
                </a:solidFill>
                <a:latin typeface="Arial" panose="020B0604020202020204" pitchFamily="34" charset="0"/>
                <a:cs typeface="Arial" panose="020B0604020202020204" pitchFamily="34" charset="0"/>
              </a:rPr>
              <a:t>u okviru zadataka; </a:t>
            </a:r>
          </a:p>
          <a:p>
            <a:pPr marL="144000" lvl="1" indent="-144000" algn="just">
              <a:spcBef>
                <a:spcPts val="600"/>
              </a:spcBef>
              <a:buFont typeface="Arial" panose="020B0604020202020204" pitchFamily="34" charset="0"/>
              <a:buChar char="•"/>
            </a:pPr>
            <a:r>
              <a:rPr lang="sr-Latn-RS" sz="1000" baseline="0" dirty="0">
                <a:solidFill>
                  <a:srgbClr val="000066"/>
                </a:solidFill>
                <a:latin typeface="Arial" panose="020B0604020202020204" pitchFamily="34" charset="0"/>
                <a:cs typeface="Arial" panose="020B0604020202020204" pitchFamily="34" charset="0"/>
              </a:rPr>
              <a:t>G</a:t>
            </a:r>
            <a:r>
              <a:rPr lang="vi-VN" sz="1000" baseline="0" dirty="0">
                <a:solidFill>
                  <a:srgbClr val="000066"/>
                </a:solidFill>
                <a:latin typeface="Arial" panose="020B0604020202020204" pitchFamily="34" charset="0"/>
                <a:cs typeface="Arial" panose="020B0604020202020204" pitchFamily="34" charset="0"/>
              </a:rPr>
              <a:t>lavne izvore buke i bučne radne oblasti; </a:t>
            </a:r>
          </a:p>
          <a:p>
            <a:pPr marL="144000" lvl="1" indent="-144000" algn="just">
              <a:spcBef>
                <a:spcPts val="600"/>
              </a:spcBef>
              <a:buFont typeface="Arial" panose="020B0604020202020204" pitchFamily="34" charset="0"/>
              <a:buChar char="•"/>
            </a:pPr>
            <a:r>
              <a:rPr lang="sr-Latn-RS" sz="1000" baseline="0" dirty="0">
                <a:solidFill>
                  <a:srgbClr val="000066"/>
                </a:solidFill>
                <a:latin typeface="Arial" panose="020B0604020202020204" pitchFamily="34" charset="0"/>
                <a:cs typeface="Arial" panose="020B0604020202020204" pitchFamily="34" charset="0"/>
              </a:rPr>
              <a:t>Š</a:t>
            </a:r>
            <a:r>
              <a:rPr lang="vi-VN" sz="1000" baseline="0" dirty="0">
                <a:solidFill>
                  <a:srgbClr val="000066"/>
                </a:solidFill>
                <a:latin typeface="Arial" panose="020B0604020202020204" pitchFamily="34" charset="0"/>
                <a:cs typeface="Arial" panose="020B0604020202020204" pitchFamily="34" charset="0"/>
              </a:rPr>
              <a:t>ablone rada i svaki značajni zvučni događaj koji dovodi do promene nivoa buke; </a:t>
            </a:r>
          </a:p>
          <a:p>
            <a:pPr marL="144000" lvl="1" indent="-144000" algn="just">
              <a:spcBef>
                <a:spcPts val="600"/>
              </a:spcBef>
              <a:buFont typeface="Arial" panose="020B0604020202020204" pitchFamily="34" charset="0"/>
              <a:buChar char="•"/>
            </a:pPr>
            <a:r>
              <a:rPr lang="sr-Latn-RS" sz="1000" baseline="0" dirty="0">
                <a:solidFill>
                  <a:srgbClr val="000066"/>
                </a:solidFill>
                <a:latin typeface="Arial" panose="020B0604020202020204" pitchFamily="34" charset="0"/>
                <a:cs typeface="Arial" panose="020B0604020202020204" pitchFamily="34" charset="0"/>
              </a:rPr>
              <a:t>B</a:t>
            </a:r>
            <a:r>
              <a:rPr lang="vi-VN" sz="1000" baseline="0" dirty="0">
                <a:solidFill>
                  <a:srgbClr val="000066"/>
                </a:solidFill>
                <a:latin typeface="Arial" panose="020B0604020202020204" pitchFamily="34" charset="0"/>
                <a:cs typeface="Arial" panose="020B0604020202020204" pitchFamily="34" charset="0"/>
              </a:rPr>
              <a:t>roj i trajanje pauza, sastanaka itd, i da li ih treba smatrati za deo nominalnog dana. </a:t>
            </a:r>
          </a:p>
          <a:p>
            <a:pPr algn="just">
              <a:spcBef>
                <a:spcPts val="600"/>
              </a:spcBef>
            </a:pPr>
            <a:r>
              <a:rPr lang="sr-Latn-RS" sz="1000" dirty="0">
                <a:solidFill>
                  <a:srgbClr val="000066"/>
                </a:solidFill>
                <a:latin typeface="Arial" panose="020B0604020202020204" pitchFamily="34" charset="0"/>
                <a:cs typeface="Arial" panose="020B0604020202020204" pitchFamily="34" charset="0"/>
              </a:rPr>
              <a:t>U slučajevima kada se rad i posledično izloženost buci razlikuju iz dana u dan tako da ne postoji uobičajena dnevna izloženost, npr. za radnike koji rade na različitim lokacijama ili različitim poslovima svakog dana, nominalni dan se može definisati na osnovu radnih okolnosti tokom nekoliko dana, npr. nedelju dana. </a:t>
            </a:r>
          </a:p>
        </p:txBody>
      </p:sp>
      <p:sp>
        <p:nvSpPr>
          <p:cNvPr id="4" name="Slide Number Placeholder 3"/>
          <p:cNvSpPr>
            <a:spLocks noGrp="1"/>
          </p:cNvSpPr>
          <p:nvPr>
            <p:ph type="sldNum" sz="quarter" idx="10"/>
          </p:nvPr>
        </p:nvSpPr>
        <p:spPr/>
        <p:txBody>
          <a:bodyPr/>
          <a:lstStyle/>
          <a:p>
            <a:fld id="{8200E695-1892-4DB2-BC99-DFE00BC60453}" type="slidenum">
              <a:rPr lang="en-US" smtClean="0"/>
              <a:pPr/>
              <a:t>13</a:t>
            </a:fld>
            <a:endParaRPr lang="en-US"/>
          </a:p>
        </p:txBody>
      </p:sp>
    </p:spTree>
    <p:extLst>
      <p:ext uri="{BB962C8B-B14F-4D97-AF65-F5344CB8AC3E}">
        <p14:creationId xmlns:p14="http://schemas.microsoft.com/office/powerpoint/2010/main" val="1454685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sr-Latn-RS" sz="1000" dirty="0">
                <a:solidFill>
                  <a:srgbClr val="000066"/>
                </a:solidFill>
                <a:latin typeface="Arial" panose="020B0604020202020204" pitchFamily="34" charset="0"/>
                <a:cs typeface="Arial" panose="020B0604020202020204" pitchFamily="34" charset="0"/>
              </a:rPr>
              <a:t>Na raspolaganju su t</a:t>
            </a:r>
            <a:r>
              <a:rPr lang="vi-VN" sz="1000" dirty="0">
                <a:solidFill>
                  <a:srgbClr val="000066"/>
                </a:solidFill>
                <a:latin typeface="Arial" panose="020B0604020202020204" pitchFamily="34" charset="0"/>
                <a:cs typeface="Arial" panose="020B0604020202020204" pitchFamily="34" charset="0"/>
              </a:rPr>
              <a:t>ri strategije merenja za određivanje izloženosti buci na radnom mestu</a:t>
            </a:r>
            <a:r>
              <a:rPr lang="sr-Latn-RS" sz="1000" dirty="0">
                <a:solidFill>
                  <a:srgbClr val="000066"/>
                </a:solidFill>
                <a:latin typeface="Arial" panose="020B0604020202020204" pitchFamily="34" charset="0"/>
                <a:cs typeface="Arial" panose="020B0604020202020204" pitchFamily="34" charset="0"/>
              </a:rPr>
              <a:t>:</a:t>
            </a:r>
          </a:p>
          <a:p>
            <a:pPr marL="180000" lvl="1" indent="-180000" algn="just">
              <a:spcBef>
                <a:spcPts val="600"/>
              </a:spcBef>
              <a:buFont typeface="+mj-lt"/>
              <a:buAutoNum type="arabicPeriod"/>
            </a:pPr>
            <a:r>
              <a:rPr lang="sr-Latn-RS" sz="1000" b="1" dirty="0">
                <a:solidFill>
                  <a:srgbClr val="990000"/>
                </a:solidFill>
                <a:latin typeface="Arial" panose="020B0604020202020204" pitchFamily="34" charset="0"/>
                <a:cs typeface="Arial" panose="020B0604020202020204" pitchFamily="34" charset="0"/>
              </a:rPr>
              <a:t>M</a:t>
            </a:r>
            <a:r>
              <a:rPr lang="vi-VN" sz="1000" b="1" dirty="0">
                <a:solidFill>
                  <a:srgbClr val="990000"/>
                </a:solidFill>
                <a:latin typeface="Arial" panose="020B0604020202020204" pitchFamily="34" charset="0"/>
                <a:cs typeface="Arial" panose="020B0604020202020204" pitchFamily="34" charset="0"/>
              </a:rPr>
              <a:t>erenj</a:t>
            </a:r>
            <a:r>
              <a:rPr lang="sr-Latn-RS" sz="1000" b="1" dirty="0">
                <a:solidFill>
                  <a:srgbClr val="990000"/>
                </a:solidFill>
                <a:latin typeface="Arial" panose="020B0604020202020204" pitchFamily="34" charset="0"/>
                <a:cs typeface="Arial" panose="020B0604020202020204" pitchFamily="34" charset="0"/>
              </a:rPr>
              <a:t>a</a:t>
            </a:r>
            <a:r>
              <a:rPr lang="vi-VN" sz="1000" b="1" dirty="0">
                <a:solidFill>
                  <a:srgbClr val="990000"/>
                </a:solidFill>
                <a:latin typeface="Arial" panose="020B0604020202020204" pitchFamily="34" charset="0"/>
                <a:cs typeface="Arial" panose="020B0604020202020204" pitchFamily="34" charset="0"/>
              </a:rPr>
              <a:t> zasnovan</a:t>
            </a:r>
            <a:r>
              <a:rPr lang="sr-Latn-RS" sz="1000" b="1" dirty="0">
                <a:solidFill>
                  <a:srgbClr val="990000"/>
                </a:solidFill>
                <a:latin typeface="Arial" panose="020B0604020202020204" pitchFamily="34" charset="0"/>
                <a:cs typeface="Arial" panose="020B0604020202020204" pitchFamily="34" charset="0"/>
              </a:rPr>
              <a:t>a</a:t>
            </a:r>
            <a:r>
              <a:rPr lang="vi-VN" sz="1000" b="1" dirty="0">
                <a:solidFill>
                  <a:srgbClr val="990000"/>
                </a:solidFill>
                <a:latin typeface="Arial" panose="020B0604020202020204" pitchFamily="34" charset="0"/>
                <a:cs typeface="Arial" panose="020B0604020202020204" pitchFamily="34" charset="0"/>
              </a:rPr>
              <a:t> na radnom zadatku</a:t>
            </a:r>
            <a:r>
              <a:rPr lang="sr-Latn-RS" sz="1000" dirty="0">
                <a:solidFill>
                  <a:srgbClr val="990000"/>
                </a:solidFill>
                <a:latin typeface="Arial" panose="020B0604020202020204" pitchFamily="34" charset="0"/>
                <a:cs typeface="Arial" panose="020B0604020202020204" pitchFamily="34" charset="0"/>
              </a:rPr>
              <a:t> -</a:t>
            </a:r>
            <a:r>
              <a:rPr lang="vi-VN" sz="1000" dirty="0">
                <a:solidFill>
                  <a:srgbClr val="990000"/>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analizira se rad koji se obavlja tokom dana i deli se na broj reprezentativnih zadataka, a za svaki radni zadatak se vrš</a:t>
            </a:r>
            <a:r>
              <a:rPr lang="sr-Latn-RS" sz="1000" dirty="0">
                <a:solidFill>
                  <a:srgbClr val="000066"/>
                </a:solidFill>
                <a:latin typeface="Arial" panose="020B0604020202020204" pitchFamily="34" charset="0"/>
                <a:cs typeface="Arial" panose="020B0604020202020204" pitchFamily="34" charset="0"/>
              </a:rPr>
              <a:t>e</a:t>
            </a:r>
            <a:r>
              <a:rPr lang="vi-VN" sz="1000" dirty="0">
                <a:solidFill>
                  <a:srgbClr val="000066"/>
                </a:solidFill>
                <a:latin typeface="Arial" panose="020B0604020202020204" pitchFamily="34" charset="0"/>
                <a:cs typeface="Arial" panose="020B0604020202020204" pitchFamily="34" charset="0"/>
              </a:rPr>
              <a:t> odvojena merenja nivoa zvučnog pritiska</a:t>
            </a:r>
            <a:r>
              <a:rPr lang="sr-Latn-RS" sz="1000" dirty="0">
                <a:solidFill>
                  <a:srgbClr val="000066"/>
                </a:solidFill>
                <a:latin typeface="Arial" panose="020B0604020202020204" pitchFamily="34" charset="0"/>
                <a:cs typeface="Arial" panose="020B0604020202020204" pitchFamily="34" charset="0"/>
              </a:rPr>
              <a:t>. Primenjuje</a:t>
            </a:r>
            <a:r>
              <a:rPr lang="sr-Latn-RS" sz="1000" baseline="0" dirty="0">
                <a:solidFill>
                  <a:srgbClr val="000066"/>
                </a:solidFill>
                <a:latin typeface="Arial" panose="020B0604020202020204" pitchFamily="34" charset="0"/>
                <a:cs typeface="Arial" panose="020B0604020202020204" pitchFamily="34" charset="0"/>
              </a:rPr>
              <a:t> se za slučaj pojedinačnih ili višestrukih zadataka koji su predvidljivi. </a:t>
            </a:r>
            <a:endParaRPr lang="vi-VN" sz="1000" dirty="0">
              <a:solidFill>
                <a:srgbClr val="000066"/>
              </a:solidFill>
              <a:latin typeface="Arial" panose="020B0604020202020204" pitchFamily="34" charset="0"/>
              <a:cs typeface="Arial" panose="020B0604020202020204" pitchFamily="34" charset="0"/>
            </a:endParaRPr>
          </a:p>
          <a:p>
            <a:pPr marL="180000" lvl="1" indent="-180000" algn="just">
              <a:spcBef>
                <a:spcPts val="600"/>
              </a:spcBef>
              <a:buFont typeface="+mj-lt"/>
              <a:buAutoNum type="arabicPeriod"/>
            </a:pPr>
            <a:r>
              <a:rPr lang="sr-Latn-RS" sz="1000" b="1" dirty="0">
                <a:solidFill>
                  <a:srgbClr val="990000"/>
                </a:solidFill>
                <a:latin typeface="Arial" panose="020B0604020202020204" pitchFamily="34" charset="0"/>
                <a:cs typeface="Arial" panose="020B0604020202020204" pitchFamily="34" charset="0"/>
              </a:rPr>
              <a:t>M</a:t>
            </a:r>
            <a:r>
              <a:rPr lang="vi-VN" sz="1000" b="1" dirty="0">
                <a:solidFill>
                  <a:srgbClr val="990000"/>
                </a:solidFill>
                <a:latin typeface="Arial" panose="020B0604020202020204" pitchFamily="34" charset="0"/>
                <a:cs typeface="Arial" panose="020B0604020202020204" pitchFamily="34" charset="0"/>
              </a:rPr>
              <a:t>erenj</a:t>
            </a:r>
            <a:r>
              <a:rPr lang="sr-Latn-RS" sz="1000" b="1" dirty="0">
                <a:solidFill>
                  <a:srgbClr val="990000"/>
                </a:solidFill>
                <a:latin typeface="Arial" panose="020B0604020202020204" pitchFamily="34" charset="0"/>
                <a:cs typeface="Arial" panose="020B0604020202020204" pitchFamily="34" charset="0"/>
              </a:rPr>
              <a:t>a</a:t>
            </a:r>
            <a:r>
              <a:rPr lang="vi-VN" sz="1000" b="1" dirty="0">
                <a:solidFill>
                  <a:srgbClr val="990000"/>
                </a:solidFill>
                <a:latin typeface="Arial" panose="020B0604020202020204" pitchFamily="34" charset="0"/>
                <a:cs typeface="Arial" panose="020B0604020202020204" pitchFamily="34" charset="0"/>
              </a:rPr>
              <a:t> zasnov</a:t>
            </a:r>
            <a:r>
              <a:rPr lang="sr-Latn-RS" sz="1000" b="1" dirty="0" err="1">
                <a:solidFill>
                  <a:srgbClr val="990000"/>
                </a:solidFill>
                <a:latin typeface="Arial" panose="020B0604020202020204" pitchFamily="34" charset="0"/>
                <a:cs typeface="Arial" panose="020B0604020202020204" pitchFamily="34" charset="0"/>
              </a:rPr>
              <a:t>ana</a:t>
            </a:r>
            <a:r>
              <a:rPr lang="vi-VN" sz="1000" b="1" dirty="0">
                <a:solidFill>
                  <a:srgbClr val="990000"/>
                </a:solidFill>
                <a:latin typeface="Arial" panose="020B0604020202020204" pitchFamily="34" charset="0"/>
                <a:cs typeface="Arial" panose="020B0604020202020204" pitchFamily="34" charset="0"/>
              </a:rPr>
              <a:t> na po</a:t>
            </a:r>
            <a:r>
              <a:rPr lang="sr-Latn-RS" sz="1000" b="1" dirty="0">
                <a:solidFill>
                  <a:srgbClr val="990000"/>
                </a:solidFill>
                <a:latin typeface="Arial" panose="020B0604020202020204" pitchFamily="34" charset="0"/>
                <a:cs typeface="Arial" panose="020B0604020202020204" pitchFamily="34" charset="0"/>
              </a:rPr>
              <a:t>sl</a:t>
            </a:r>
            <a:r>
              <a:rPr lang="vi-VN" sz="1000" b="1" dirty="0">
                <a:solidFill>
                  <a:srgbClr val="990000"/>
                </a:solidFill>
                <a:latin typeface="Arial" panose="020B0604020202020204" pitchFamily="34" charset="0"/>
                <a:cs typeface="Arial" panose="020B0604020202020204" pitchFamily="34" charset="0"/>
              </a:rPr>
              <a:t>u koji se obavalja</a:t>
            </a:r>
            <a:r>
              <a:rPr lang="sr-Latn-RS" sz="1000" dirty="0">
                <a:solidFill>
                  <a:srgbClr val="990000"/>
                </a:solidFill>
                <a:latin typeface="Arial" panose="020B0604020202020204" pitchFamily="34" charset="0"/>
                <a:cs typeface="Arial" panose="020B0604020202020204" pitchFamily="34" charset="0"/>
              </a:rPr>
              <a:t> -</a:t>
            </a:r>
            <a:r>
              <a:rPr lang="vi-VN" sz="1000" dirty="0">
                <a:solidFill>
                  <a:srgbClr val="990000"/>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uzima se određeni broj slučajnih uzoraka nivoa zvučnog pritiska tokom obavljanja određenih poslova</a:t>
            </a:r>
            <a:r>
              <a:rPr lang="sr-Latn-RS" sz="1000" dirty="0">
                <a:solidFill>
                  <a:srgbClr val="000066"/>
                </a:solidFill>
                <a:latin typeface="Arial" panose="020B0604020202020204" pitchFamily="34" charset="0"/>
                <a:cs typeface="Arial" panose="020B0604020202020204" pitchFamily="34" charset="0"/>
              </a:rPr>
              <a:t>.</a:t>
            </a:r>
            <a:r>
              <a:rPr lang="vi-VN" sz="1000" dirty="0">
                <a:solidFill>
                  <a:srgbClr val="000066"/>
                </a:solidFill>
                <a:latin typeface="Arial" panose="020B0604020202020204" pitchFamily="34" charset="0"/>
                <a:cs typeface="Arial" panose="020B0604020202020204" pitchFamily="34" charset="0"/>
              </a:rPr>
              <a:t> </a:t>
            </a:r>
            <a:r>
              <a:rPr lang="sr-Latn-RS" sz="1000" dirty="0">
                <a:solidFill>
                  <a:srgbClr val="000066"/>
                </a:solidFill>
                <a:latin typeface="Arial" panose="020B0604020202020204" pitchFamily="34" charset="0"/>
                <a:cs typeface="Arial" panose="020B0604020202020204" pitchFamily="34" charset="0"/>
              </a:rPr>
              <a:t>Primenjuje se za obavljanje višestrukih zadataka nedefinisanog trajanja.</a:t>
            </a:r>
            <a:endParaRPr lang="vi-VN" sz="1000" dirty="0">
              <a:solidFill>
                <a:srgbClr val="000066"/>
              </a:solidFill>
              <a:latin typeface="Arial" panose="020B0604020202020204" pitchFamily="34" charset="0"/>
              <a:cs typeface="Arial" panose="020B0604020202020204" pitchFamily="34" charset="0"/>
            </a:endParaRPr>
          </a:p>
          <a:p>
            <a:pPr marL="180000" lvl="1" indent="-180000" algn="just">
              <a:spcBef>
                <a:spcPts val="600"/>
              </a:spcBef>
              <a:buFont typeface="+mj-lt"/>
              <a:buAutoNum type="arabicPeriod"/>
            </a:pPr>
            <a:r>
              <a:rPr lang="sr-Latn-RS" sz="1000" b="1" dirty="0">
                <a:solidFill>
                  <a:srgbClr val="990000"/>
                </a:solidFill>
                <a:latin typeface="Arial" panose="020B0604020202020204" pitchFamily="34" charset="0"/>
                <a:cs typeface="Arial" panose="020B0604020202020204" pitchFamily="34" charset="0"/>
              </a:rPr>
              <a:t>Celodnevno</a:t>
            </a:r>
            <a:r>
              <a:rPr lang="sr-Latn-RS" sz="1000" b="1" baseline="0" dirty="0">
                <a:solidFill>
                  <a:srgbClr val="990000"/>
                </a:solidFill>
                <a:latin typeface="Arial" panose="020B0604020202020204" pitchFamily="34" charset="0"/>
                <a:cs typeface="Arial" panose="020B0604020202020204" pitchFamily="34" charset="0"/>
              </a:rPr>
              <a:t> merenje</a:t>
            </a:r>
            <a:r>
              <a:rPr lang="sr-Latn-RS" sz="1000" dirty="0">
                <a:solidFill>
                  <a:srgbClr val="990000"/>
                </a:solidFill>
                <a:latin typeface="Arial" panose="020B0604020202020204" pitchFamily="34" charset="0"/>
                <a:cs typeface="Arial" panose="020B0604020202020204" pitchFamily="34" charset="0"/>
              </a:rPr>
              <a:t> -</a:t>
            </a:r>
            <a:r>
              <a:rPr lang="sr-Latn-RS" sz="1000" baseline="0" dirty="0">
                <a:solidFill>
                  <a:srgbClr val="990000"/>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nivo zvučnog pritiska se meri neprekidno tokom </a:t>
            </a:r>
            <a:r>
              <a:rPr lang="sr-Latn-RS" sz="1000" dirty="0">
                <a:solidFill>
                  <a:srgbClr val="000066"/>
                </a:solidFill>
                <a:latin typeface="Arial" panose="020B0604020202020204" pitchFamily="34" charset="0"/>
                <a:cs typeface="Arial" panose="020B0604020202020204" pitchFamily="34" charset="0"/>
              </a:rPr>
              <a:t>čitavog </a:t>
            </a:r>
            <a:r>
              <a:rPr lang="vi-VN" sz="1000" dirty="0">
                <a:solidFill>
                  <a:srgbClr val="000066"/>
                </a:solidFill>
                <a:latin typeface="Arial" panose="020B0604020202020204" pitchFamily="34" charset="0"/>
                <a:cs typeface="Arial" panose="020B0604020202020204" pitchFamily="34" charset="0"/>
              </a:rPr>
              <a:t>radn</a:t>
            </a:r>
            <a:r>
              <a:rPr lang="sr-Latn-RS" sz="1000" dirty="0">
                <a:solidFill>
                  <a:srgbClr val="000066"/>
                </a:solidFill>
                <a:latin typeface="Arial" panose="020B0604020202020204" pitchFamily="34" charset="0"/>
                <a:cs typeface="Arial" panose="020B0604020202020204" pitchFamily="34" charset="0"/>
              </a:rPr>
              <a:t>og</a:t>
            </a:r>
            <a:r>
              <a:rPr lang="vi-VN" sz="1000" dirty="0">
                <a:solidFill>
                  <a:srgbClr val="000066"/>
                </a:solidFill>
                <a:latin typeface="Arial" panose="020B0604020202020204" pitchFamily="34" charset="0"/>
                <a:cs typeface="Arial" panose="020B0604020202020204" pitchFamily="34" charset="0"/>
              </a:rPr>
              <a:t> dana.</a:t>
            </a:r>
            <a:r>
              <a:rPr lang="sr-Latn-RS" sz="1000" dirty="0">
                <a:solidFill>
                  <a:srgbClr val="000066"/>
                </a:solidFill>
                <a:latin typeface="Arial" panose="020B0604020202020204" pitchFamily="34" charset="0"/>
                <a:cs typeface="Arial" panose="020B0604020202020204" pitchFamily="34" charset="0"/>
              </a:rPr>
              <a:t> Primenjuje se za veliki broj zadataka ili složen nepredvidljiv</a:t>
            </a:r>
            <a:r>
              <a:rPr lang="sr-Latn-RS" sz="1000" baseline="0" dirty="0">
                <a:solidFill>
                  <a:srgbClr val="000066"/>
                </a:solidFill>
                <a:latin typeface="Arial" panose="020B0604020202020204" pitchFamily="34" charset="0"/>
                <a:cs typeface="Arial" panose="020B0604020202020204" pitchFamily="34" charset="0"/>
              </a:rPr>
              <a:t> </a:t>
            </a:r>
            <a:r>
              <a:rPr lang="sr-Latn-RS" sz="1000" dirty="0">
                <a:solidFill>
                  <a:srgbClr val="000066"/>
                </a:solidFill>
                <a:latin typeface="Arial" panose="020B0604020202020204" pitchFamily="34" charset="0"/>
                <a:cs typeface="Arial" panose="020B0604020202020204" pitchFamily="34" charset="0"/>
              </a:rPr>
              <a:t>postupak obavljanja posla.</a:t>
            </a:r>
            <a:endParaRPr lang="vi-VN" sz="1000" dirty="0">
              <a:solidFill>
                <a:srgbClr val="000066"/>
              </a:solidFill>
              <a:latin typeface="Arial" panose="020B0604020202020204" pitchFamily="34" charset="0"/>
              <a:cs typeface="Arial" panose="020B0604020202020204" pitchFamily="34" charset="0"/>
            </a:endParaRPr>
          </a:p>
          <a:p>
            <a:pPr algn="just">
              <a:spcBef>
                <a:spcPts val="600"/>
              </a:spcBef>
            </a:pP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Na izbor</a:t>
            </a: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strategije merenja utiče nekoliko faktora</a:t>
            </a:r>
            <a:r>
              <a:rPr lang="sr-Latn-RS" sz="1000" dirty="0">
                <a:solidFill>
                  <a:srgbClr val="000066"/>
                </a:solidFill>
                <a:latin typeface="Arial" panose="020B0604020202020204" pitchFamily="34" charset="0"/>
                <a:cs typeface="Arial" panose="020B0604020202020204" pitchFamily="34" charset="0"/>
              </a:rPr>
              <a:t>:</a:t>
            </a:r>
          </a:p>
          <a:p>
            <a:pPr marL="628650" lvl="1" indent="-171450" algn="just">
              <a:spcBef>
                <a:spcPts val="600"/>
              </a:spcBef>
              <a:buFont typeface="Arial" panose="020B0604020202020204" pitchFamily="34" charset="0"/>
              <a:buChar char="•"/>
            </a:pPr>
            <a:r>
              <a:rPr lang="sr-Latn-RS" sz="1000" dirty="0">
                <a:solidFill>
                  <a:srgbClr val="000066"/>
                </a:solidFill>
                <a:latin typeface="Arial" panose="020B0604020202020204" pitchFamily="34" charset="0"/>
                <a:cs typeface="Arial" panose="020B0604020202020204" pitchFamily="34" charset="0"/>
              </a:rPr>
              <a:t>s</a:t>
            </a:r>
            <a:r>
              <a:rPr lang="vi-VN" sz="1000" dirty="0">
                <a:solidFill>
                  <a:srgbClr val="000066"/>
                </a:solidFill>
                <a:latin typeface="Arial" panose="020B0604020202020204" pitchFamily="34" charset="0"/>
                <a:cs typeface="Arial" panose="020B0604020202020204" pitchFamily="34" charset="0"/>
              </a:rPr>
              <a:t>vrha merenja, </a:t>
            </a:r>
            <a:endParaRPr lang="sr-Latn-RS" sz="1000" dirty="0">
              <a:solidFill>
                <a:srgbClr val="000066"/>
              </a:solidFill>
              <a:latin typeface="Arial" panose="020B0604020202020204" pitchFamily="34" charset="0"/>
              <a:cs typeface="Arial" panose="020B0604020202020204" pitchFamily="34" charset="0"/>
            </a:endParaRPr>
          </a:p>
          <a:p>
            <a:pPr marL="628650" lvl="1" indent="-171450"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složenost situacije na radu, </a:t>
            </a:r>
            <a:endParaRPr lang="sr-Latn-RS" sz="1000" dirty="0">
              <a:solidFill>
                <a:srgbClr val="000066"/>
              </a:solidFill>
              <a:latin typeface="Arial" panose="020B0604020202020204" pitchFamily="34" charset="0"/>
              <a:cs typeface="Arial" panose="020B0604020202020204" pitchFamily="34" charset="0"/>
            </a:endParaRPr>
          </a:p>
          <a:p>
            <a:pPr marL="628650" lvl="1" indent="-171450"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broj prisutnih radnika, </a:t>
            </a:r>
            <a:endParaRPr lang="sr-Latn-RS" sz="1000" dirty="0">
              <a:solidFill>
                <a:srgbClr val="000066"/>
              </a:solidFill>
              <a:latin typeface="Arial" panose="020B0604020202020204" pitchFamily="34" charset="0"/>
              <a:cs typeface="Arial" panose="020B0604020202020204" pitchFamily="34" charset="0"/>
            </a:endParaRPr>
          </a:p>
          <a:p>
            <a:pPr marL="628650" lvl="1" indent="-171450"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efektivno trajanje radnog vremena, </a:t>
            </a:r>
            <a:endParaRPr lang="sr-Latn-RS" sz="1000" dirty="0">
              <a:solidFill>
                <a:srgbClr val="000066"/>
              </a:solidFill>
              <a:latin typeface="Arial" panose="020B0604020202020204" pitchFamily="34" charset="0"/>
              <a:cs typeface="Arial" panose="020B0604020202020204" pitchFamily="34" charset="0"/>
            </a:endParaRPr>
          </a:p>
          <a:p>
            <a:pPr marL="628650" lvl="1" indent="-171450"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raspoloživo vreme za merenje i </a:t>
            </a:r>
            <a:endParaRPr lang="sr-Latn-RS" sz="1000" dirty="0">
              <a:solidFill>
                <a:srgbClr val="000066"/>
              </a:solidFill>
              <a:latin typeface="Arial" panose="020B0604020202020204" pitchFamily="34" charset="0"/>
              <a:cs typeface="Arial" panose="020B0604020202020204" pitchFamily="34" charset="0"/>
            </a:endParaRPr>
          </a:p>
          <a:p>
            <a:pPr marL="628650" lvl="1" indent="-171450"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količina zahtevanih detaljnih informacija.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14</a:t>
            </a:fld>
            <a:endParaRPr lang="en-US"/>
          </a:p>
        </p:txBody>
      </p:sp>
    </p:spTree>
    <p:extLst>
      <p:ext uri="{BB962C8B-B14F-4D97-AF65-F5344CB8AC3E}">
        <p14:creationId xmlns:p14="http://schemas.microsoft.com/office/powerpoint/2010/main" val="155316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r>
              <a:rPr lang="sr-Latn-RS" sz="1000" dirty="0">
                <a:solidFill>
                  <a:srgbClr val="000066"/>
                </a:solidFill>
                <a:latin typeface="Arial" panose="020B0604020202020204" pitchFamily="34" charset="0"/>
                <a:cs typeface="Arial" panose="020B0604020202020204" pitchFamily="34" charset="0"/>
              </a:rPr>
              <a:t>U tabeli su prikazane moguće strategije merenja (</a:t>
            </a:r>
            <a:r>
              <a:rPr lang="sr-Latn-RS" sz="1000" b="1" dirty="0">
                <a:solidFill>
                  <a:srgbClr val="990000"/>
                </a:solidFill>
                <a:latin typeface="Arial" panose="020B0604020202020204" pitchFamily="34" charset="0"/>
                <a:cs typeface="Arial" panose="020B0604020202020204" pitchFamily="34" charset="0"/>
                <a:sym typeface="Wingdings"/>
              </a:rPr>
              <a:t></a:t>
            </a:r>
            <a:r>
              <a:rPr lang="sr-Latn-RS" sz="1000" dirty="0">
                <a:solidFill>
                  <a:srgbClr val="000066"/>
                </a:solidFill>
                <a:latin typeface="Arial" panose="020B0604020202020204" pitchFamily="34" charset="0"/>
                <a:cs typeface="Arial" panose="020B0604020202020204" pitchFamily="34" charset="0"/>
                <a:sym typeface="Wingdings"/>
              </a:rPr>
              <a:t>) i preporučene strategije merenja (</a:t>
            </a:r>
            <a:r>
              <a:rPr lang="sr-Latn-RS" sz="1000" b="1" dirty="0">
                <a:solidFill>
                  <a:srgbClr val="990000"/>
                </a:solidFill>
                <a:latin typeface="Arial" panose="020B0604020202020204" pitchFamily="34" charset="0"/>
                <a:cs typeface="Arial" panose="020B0604020202020204" pitchFamily="34" charset="0"/>
                <a:sym typeface="Wingdings"/>
              </a:rPr>
              <a:t>*</a:t>
            </a:r>
            <a:r>
              <a:rPr lang="sr-Latn-RS" sz="1000" dirty="0">
                <a:solidFill>
                  <a:srgbClr val="000066"/>
                </a:solidFill>
                <a:latin typeface="Arial" panose="020B0604020202020204" pitchFamily="34" charset="0"/>
                <a:cs typeface="Arial" panose="020B0604020202020204" pitchFamily="34" charset="0"/>
                <a:sym typeface="Wingdings"/>
              </a:rPr>
              <a:t>) u zavisnosti od vrste radnog mesta, vrste poslova i radnih zadataka.</a:t>
            </a:r>
            <a:endParaRPr lang="sr-Latn-RS" sz="100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15</a:t>
            </a:fld>
            <a:endParaRPr lang="en-US"/>
          </a:p>
        </p:txBody>
      </p:sp>
    </p:spTree>
    <p:extLst>
      <p:ext uri="{BB962C8B-B14F-4D97-AF65-F5344CB8AC3E}">
        <p14:creationId xmlns:p14="http://schemas.microsoft.com/office/powerpoint/2010/main" val="1700008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r>
              <a:rPr lang="pl-PL" sz="1000" dirty="0">
                <a:solidFill>
                  <a:srgbClr val="000066"/>
                </a:solidFill>
                <a:latin typeface="Arial" panose="020B0604020202020204" pitchFamily="34" charset="0"/>
                <a:cs typeface="Arial" panose="020B0604020202020204" pitchFamily="34" charset="0"/>
              </a:rPr>
              <a:t>Za procenu vremena izloženosti buci</a:t>
            </a:r>
            <a:r>
              <a:rPr lang="pl-PL" sz="1000" baseline="0" dirty="0">
                <a:solidFill>
                  <a:srgbClr val="000066"/>
                </a:solidFill>
                <a:latin typeface="Arial" panose="020B0604020202020204" pitchFamily="34" charset="0"/>
                <a:cs typeface="Arial" panose="020B0604020202020204" pitchFamily="34" charset="0"/>
              </a:rPr>
              <a:t> z</a:t>
            </a:r>
            <a:r>
              <a:rPr lang="pl-PL" sz="1000" dirty="0">
                <a:solidFill>
                  <a:srgbClr val="000066"/>
                </a:solidFill>
                <a:latin typeface="Arial" panose="020B0604020202020204" pitchFamily="34" charset="0"/>
                <a:cs typeface="Arial" panose="020B0604020202020204" pitchFamily="34" charset="0"/>
              </a:rPr>
              <a:t>a radnike ili homogene grupe radnika, nominalni radni dan</a:t>
            </a:r>
            <a:r>
              <a:rPr lang="pl-PL" sz="1000" baseline="0" dirty="0">
                <a:solidFill>
                  <a:srgbClr val="000066"/>
                </a:solidFill>
                <a:latin typeface="Arial" panose="020B0604020202020204" pitchFamily="34" charset="0"/>
                <a:cs typeface="Arial" panose="020B0604020202020204" pitchFamily="34" charset="0"/>
              </a:rPr>
              <a:t> koji traje 8 h se deli na radne zadatke koji su približno ponovljivi i koji uključuju sve doprinose buci.</a:t>
            </a:r>
          </a:p>
          <a:p>
            <a:pPr algn="just">
              <a:spcBef>
                <a:spcPts val="600"/>
              </a:spcBef>
            </a:pPr>
            <a:r>
              <a:rPr lang="pl-PL" sz="1000" dirty="0">
                <a:solidFill>
                  <a:srgbClr val="000066"/>
                </a:solidFill>
                <a:latin typeface="Arial" panose="020B0604020202020204" pitchFamily="34" charset="0"/>
                <a:cs typeface="Arial" panose="020B0604020202020204" pitchFamily="34" charset="0"/>
              </a:rPr>
              <a:t>T</a:t>
            </a:r>
            <a:r>
              <a:rPr lang="sr-Latn-RS" sz="1000" dirty="0">
                <a:solidFill>
                  <a:srgbClr val="000066"/>
                </a:solidFill>
                <a:latin typeface="Arial" panose="020B0604020202020204" pitchFamily="34" charset="0"/>
                <a:cs typeface="Arial" panose="020B0604020202020204" pitchFamily="34" charset="0"/>
              </a:rPr>
              <a:t>rajanje određenog radnog zadatka se utvrđuje na osnovu:</a:t>
            </a:r>
          </a:p>
          <a:p>
            <a:pPr marL="268288" lvl="1" indent="-185738" algn="just">
              <a:spcBef>
                <a:spcPts val="600"/>
              </a:spcBef>
              <a:buFont typeface="Arial" panose="020B0604020202020204" pitchFamily="34" charset="0"/>
              <a:buChar char="•"/>
            </a:pPr>
            <a:r>
              <a:rPr lang="sr-Latn-RS" sz="1000" dirty="0">
                <a:solidFill>
                  <a:srgbClr val="000066"/>
                </a:solidFill>
                <a:latin typeface="Arial" panose="020B0604020202020204" pitchFamily="34" charset="0"/>
                <a:cs typeface="Arial" panose="020B0604020202020204" pitchFamily="34" charset="0"/>
              </a:rPr>
              <a:t>analize sistematizacije radnog mesta i poslova;</a:t>
            </a:r>
          </a:p>
          <a:p>
            <a:pPr marL="268288" lvl="1" indent="-185738"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razgovora sa radnicima i poslovođom</a:t>
            </a:r>
            <a:r>
              <a:rPr lang="sr-Latn-RS" sz="1000" dirty="0">
                <a:solidFill>
                  <a:srgbClr val="000066"/>
                </a:solidFill>
                <a:latin typeface="Arial" panose="020B0604020202020204" pitchFamily="34" charset="0"/>
                <a:cs typeface="Arial" panose="020B0604020202020204" pitchFamily="34" charset="0"/>
              </a:rPr>
              <a:t>,</a:t>
            </a:r>
            <a:r>
              <a:rPr lang="sr-Latn-RS" sz="1000" baseline="0" dirty="0">
                <a:solidFill>
                  <a:srgbClr val="000066"/>
                </a:solidFill>
                <a:latin typeface="Arial" panose="020B0604020202020204" pitchFamily="34" charset="0"/>
                <a:cs typeface="Arial" panose="020B0604020202020204" pitchFamily="34" charset="0"/>
              </a:rPr>
              <a:t> po mogućustvu sa </a:t>
            </a:r>
            <a:r>
              <a:rPr lang="vi-VN" sz="1000" dirty="0">
                <a:solidFill>
                  <a:srgbClr val="000066"/>
                </a:solidFill>
                <a:latin typeface="Arial" panose="020B0604020202020204" pitchFamily="34" charset="0"/>
                <a:cs typeface="Arial" panose="020B0604020202020204" pitchFamily="34" charset="0"/>
              </a:rPr>
              <a:t>više radnika i poslovođa;</a:t>
            </a:r>
          </a:p>
          <a:p>
            <a:pPr marL="268288" lvl="1" indent="-185738"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posmatranja i merenja (više merenja) trajanja</a:t>
            </a:r>
            <a:r>
              <a:rPr lang="sr-Latn-RS" sz="1000" dirty="0">
                <a:solidFill>
                  <a:srgbClr val="000066"/>
                </a:solidFill>
                <a:latin typeface="Arial" panose="020B0604020202020204" pitchFamily="34" charset="0"/>
                <a:cs typeface="Arial" panose="020B0604020202020204" pitchFamily="34" charset="0"/>
              </a:rPr>
              <a:t> radnih zadataka</a:t>
            </a:r>
            <a:r>
              <a:rPr lang="sr-Latn-RS" sz="1000" baseline="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tokom merenja buke;</a:t>
            </a:r>
          </a:p>
          <a:p>
            <a:pPr marL="268288" lvl="1" indent="-185738" algn="just">
              <a:spcBef>
                <a:spcPts val="600"/>
              </a:spcBef>
              <a:buFont typeface="Arial" panose="020B0604020202020204" pitchFamily="34" charset="0"/>
              <a:buChar char="•"/>
            </a:pPr>
            <a:r>
              <a:rPr lang="vi-VN" sz="1000" dirty="0">
                <a:solidFill>
                  <a:srgbClr val="000066"/>
                </a:solidFill>
                <a:latin typeface="Arial" panose="020B0604020202020204" pitchFamily="34" charset="0"/>
                <a:cs typeface="Arial" panose="020B0604020202020204" pitchFamily="34" charset="0"/>
              </a:rPr>
              <a:t>prikupljanja informacija </a:t>
            </a:r>
            <a:r>
              <a:rPr lang="sr-Latn-RS" sz="1000" dirty="0">
                <a:solidFill>
                  <a:srgbClr val="000066"/>
                </a:solidFill>
                <a:latin typeface="Arial" panose="020B0604020202020204" pitchFamily="34" charset="0"/>
                <a:cs typeface="Arial" panose="020B0604020202020204" pitchFamily="34" charset="0"/>
              </a:rPr>
              <a:t>o </a:t>
            </a:r>
            <a:r>
              <a:rPr lang="vi-VN" sz="1000" dirty="0">
                <a:solidFill>
                  <a:srgbClr val="000066"/>
                </a:solidFill>
                <a:latin typeface="Arial" panose="020B0604020202020204" pitchFamily="34" charset="0"/>
                <a:cs typeface="Arial" panose="020B0604020202020204" pitchFamily="34" charset="0"/>
              </a:rPr>
              <a:t>režim</a:t>
            </a:r>
            <a:r>
              <a:rPr lang="sr-Latn-RS" sz="1000" dirty="0">
                <a:solidFill>
                  <a:srgbClr val="000066"/>
                </a:solidFill>
                <a:latin typeface="Arial" panose="020B0604020202020204" pitchFamily="34" charset="0"/>
                <a:cs typeface="Arial" panose="020B0604020202020204" pitchFamily="34" charset="0"/>
              </a:rPr>
              <a:t>ima</a:t>
            </a:r>
            <a:r>
              <a:rPr lang="vi-VN" sz="1000" dirty="0">
                <a:solidFill>
                  <a:srgbClr val="000066"/>
                </a:solidFill>
                <a:latin typeface="Arial" panose="020B0604020202020204" pitchFamily="34" charset="0"/>
                <a:cs typeface="Arial" panose="020B0604020202020204" pitchFamily="34" charset="0"/>
              </a:rPr>
              <a:t> rada karakterističnih izvora buke (npr. radnih procesa, aktivnosti na radnom mestu i u njegovoj okolini</a:t>
            </a:r>
            <a:r>
              <a:rPr lang="sr-Latn-RS" sz="1000" dirty="0">
                <a:solidFill>
                  <a:srgbClr val="000066"/>
                </a:solidFill>
                <a:latin typeface="Arial" panose="020B0604020202020204" pitchFamily="34" charset="0"/>
                <a:cs typeface="Arial" panose="020B0604020202020204" pitchFamily="34" charset="0"/>
              </a:rPr>
              <a:t> i sl.</a:t>
            </a:r>
            <a:r>
              <a:rPr lang="vi-VN" sz="1000" dirty="0">
                <a:solidFill>
                  <a:srgbClr val="000066"/>
                </a:solidFill>
                <a:latin typeface="Arial" panose="020B0604020202020204" pitchFamily="34" charset="0"/>
                <a:cs typeface="Arial" panose="020B0604020202020204" pitchFamily="34" charset="0"/>
              </a:rPr>
              <a:t>)</a:t>
            </a:r>
            <a:r>
              <a:rPr lang="sr-Latn-RS" sz="1000" dirty="0">
                <a:solidFill>
                  <a:srgbClr val="000066"/>
                </a:solidFill>
                <a:latin typeface="Arial" panose="020B0604020202020204" pitchFamily="34" charset="0"/>
                <a:cs typeface="Arial" panose="020B0604020202020204" pitchFamily="34" charset="0"/>
              </a:rPr>
              <a:t>.</a:t>
            </a:r>
          </a:p>
          <a:p>
            <a:pPr marL="0" lvl="0" indent="0" algn="just">
              <a:spcBef>
                <a:spcPts val="600"/>
              </a:spcBef>
              <a:buFont typeface="Arial" panose="020B0604020202020204" pitchFamily="34" charset="0"/>
              <a:buNone/>
            </a:pPr>
            <a:r>
              <a:rPr lang="sr-Latn-RS" sz="1000" dirty="0">
                <a:solidFill>
                  <a:srgbClr val="000066"/>
                </a:solidFill>
                <a:latin typeface="Arial" panose="020B0604020202020204" pitchFamily="34" charset="0"/>
                <a:cs typeface="Arial" panose="020B0604020202020204" pitchFamily="34" charset="0"/>
              </a:rPr>
              <a:t>Ukoliko</a:t>
            </a:r>
            <a:r>
              <a:rPr lang="sr-Latn-RS" sz="1000" baseline="0" dirty="0">
                <a:solidFill>
                  <a:srgbClr val="000066"/>
                </a:solidFill>
                <a:latin typeface="Arial" panose="020B0604020202020204" pitchFamily="34" charset="0"/>
                <a:cs typeface="Arial" panose="020B0604020202020204" pitchFamily="34" charset="0"/>
              </a:rPr>
              <a:t> postoji više procena trajanja radnog zadatka, trajanje radnog zadatka se određuje kao aritimitička srednja vrednost svih procena trajanja radnog zadatka.</a:t>
            </a:r>
          </a:p>
          <a:p>
            <a:pPr marL="0" lvl="0" indent="0" algn="just">
              <a:spcBef>
                <a:spcPts val="600"/>
              </a:spcBef>
              <a:buFont typeface="Arial" panose="020B0604020202020204" pitchFamily="34" charset="0"/>
              <a:buNone/>
            </a:pPr>
            <a:r>
              <a:rPr lang="vi-VN" sz="1000" dirty="0">
                <a:solidFill>
                  <a:srgbClr val="000066"/>
                </a:solidFill>
                <a:latin typeface="Arial" panose="020B0604020202020204" pitchFamily="34" charset="0"/>
                <a:cs typeface="Arial" panose="020B0604020202020204" pitchFamily="34" charset="0"/>
              </a:rPr>
              <a:t>Suma trajanja pojedinačnih radnih zadataka</a:t>
            </a: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od kojih se sastoji nominalni dan</a:t>
            </a:r>
            <a:r>
              <a:rPr lang="sr-Latn-RS" sz="1000" dirty="0">
                <a:solidFill>
                  <a:srgbClr val="000066"/>
                </a:solidFill>
                <a:latin typeface="Arial" panose="020B0604020202020204" pitchFamily="34" charset="0"/>
                <a:cs typeface="Arial" panose="020B0604020202020204" pitchFamily="34" charset="0"/>
              </a:rPr>
              <a:t>, uključujući i pauze,</a:t>
            </a:r>
            <a:r>
              <a:rPr lang="sr-Latn-RS" sz="1000" baseline="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treba da odgovara</a:t>
            </a: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efektivnom trajanju radnog dana</a:t>
            </a:r>
            <a:r>
              <a:rPr lang="sr-Latn-RS" sz="1000" dirty="0">
                <a:solidFill>
                  <a:srgbClr val="000066"/>
                </a:solidFill>
                <a:latin typeface="Arial" panose="020B0604020202020204" pitchFamily="34" charset="0"/>
                <a:cs typeface="Arial" panose="020B0604020202020204" pitchFamily="34" charset="0"/>
              </a:rPr>
              <a:t> od 8 h.</a:t>
            </a:r>
            <a:endParaRPr lang="vi-VN" sz="100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16</a:t>
            </a:fld>
            <a:endParaRPr lang="en-US"/>
          </a:p>
        </p:txBody>
      </p:sp>
    </p:spTree>
    <p:extLst>
      <p:ext uri="{BB962C8B-B14F-4D97-AF65-F5344CB8AC3E}">
        <p14:creationId xmlns:p14="http://schemas.microsoft.com/office/powerpoint/2010/main" val="306010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l-PL" sz="900" b="1" dirty="0">
                <a:solidFill>
                  <a:srgbClr val="990000"/>
                </a:solidFill>
                <a:latin typeface="Arial" panose="020B0604020202020204" pitchFamily="34" charset="0"/>
                <a:cs typeface="Arial" panose="020B0604020202020204" pitchFamily="34" charset="0"/>
              </a:rPr>
              <a:t>Strategija</a:t>
            </a:r>
            <a:r>
              <a:rPr lang="pl-PL" sz="900" b="1" baseline="0" dirty="0">
                <a:solidFill>
                  <a:srgbClr val="990000"/>
                </a:solidFill>
                <a:latin typeface="Arial" panose="020B0604020202020204" pitchFamily="34" charset="0"/>
                <a:cs typeface="Arial" panose="020B0604020202020204" pitchFamily="34" charset="0"/>
              </a:rPr>
              <a:t> merenja zasnovana na radnom zadatku </a:t>
            </a:r>
            <a:r>
              <a:rPr lang="pl-PL" sz="900" baseline="0" dirty="0">
                <a:solidFill>
                  <a:srgbClr val="000066"/>
                </a:solidFill>
                <a:latin typeface="Arial" panose="020B0604020202020204" pitchFamily="34" charset="0"/>
                <a:cs typeface="Arial" panose="020B0604020202020204" pitchFamily="34" charset="0"/>
              </a:rPr>
              <a:t>podrazumeva merenje ekvivalentnog kontinualnog nivoa zvučnog pritiska za svaki od radnih zadataka koje radnik obavlja u toku nominalnog radnog dana.</a:t>
            </a:r>
            <a:r>
              <a:rPr lang="pl-PL" sz="900" dirty="0">
                <a:solidFill>
                  <a:srgbClr val="000066"/>
                </a:solidFill>
                <a:latin typeface="Arial" panose="020B0604020202020204" pitchFamily="34" charset="0"/>
                <a:cs typeface="Arial" panose="020B0604020202020204" pitchFamily="34" charset="0"/>
              </a:rPr>
              <a:t> V</a:t>
            </a:r>
            <a:r>
              <a:rPr lang="pl-PL" sz="900" baseline="0" dirty="0">
                <a:solidFill>
                  <a:srgbClr val="000066"/>
                </a:solidFill>
                <a:latin typeface="Arial" panose="020B0604020202020204" pitchFamily="34" charset="0"/>
                <a:cs typeface="Arial" panose="020B0604020202020204" pitchFamily="34" charset="0"/>
              </a:rPr>
              <a:t>remenski interval</a:t>
            </a:r>
            <a:r>
              <a:rPr lang="pl-PL" sz="900" dirty="0">
                <a:solidFill>
                  <a:srgbClr val="000066"/>
                </a:solidFill>
                <a:latin typeface="Arial" panose="020B0604020202020204" pitchFamily="34" charset="0"/>
                <a:cs typeface="Arial" panose="020B0604020202020204" pitchFamily="34" charset="0"/>
              </a:rPr>
              <a:t> merenja</a:t>
            </a:r>
            <a:r>
              <a:rPr lang="pl-PL" sz="900" baseline="0" dirty="0">
                <a:solidFill>
                  <a:srgbClr val="000066"/>
                </a:solidFill>
                <a:latin typeface="Arial" panose="020B0604020202020204" pitchFamily="34" charset="0"/>
                <a:cs typeface="Arial" panose="020B0604020202020204" pitchFamily="34" charset="0"/>
              </a:rPr>
              <a:t> mora da obuhvati sve promene</a:t>
            </a:r>
            <a:r>
              <a:rPr lang="pl-PL" sz="900" dirty="0">
                <a:solidFill>
                  <a:srgbClr val="000066"/>
                </a:solidFill>
                <a:latin typeface="Arial" panose="020B0604020202020204" pitchFamily="34" charset="0"/>
                <a:cs typeface="Arial" panose="020B0604020202020204" pitchFamily="34" charset="0"/>
              </a:rPr>
              <a:t> u</a:t>
            </a:r>
            <a:r>
              <a:rPr lang="pl-PL" sz="900" baseline="0" dirty="0">
                <a:solidFill>
                  <a:srgbClr val="000066"/>
                </a:solidFill>
                <a:latin typeface="Arial" panose="020B0604020202020204" pitchFamily="34" charset="0"/>
                <a:cs typeface="Arial" panose="020B0604020202020204" pitchFamily="34" charset="0"/>
              </a:rPr>
              <a:t> nivou zvuka tokom obavljanja radnog zadatka i to u vremenu, prostoru i radnim uslovima.</a:t>
            </a:r>
          </a:p>
          <a:p>
            <a:pPr algn="just">
              <a:spcBef>
                <a:spcPts val="300"/>
              </a:spcBef>
            </a:pPr>
            <a:r>
              <a:rPr lang="pl-PL" sz="900" dirty="0">
                <a:solidFill>
                  <a:srgbClr val="000066"/>
                </a:solidFill>
                <a:latin typeface="Arial" panose="020B0604020202020204" pitchFamily="34" charset="0"/>
                <a:cs typeface="Arial" panose="020B0604020202020204" pitchFamily="34" charset="0"/>
              </a:rPr>
              <a:t>Trajanje svakog merenja mora da bude dovoljno dugo da reprezentuje prosečan ekvivalentni kontinualni nivo zvučnog pritiska za aktuelni radni zadatak. </a:t>
            </a:r>
          </a:p>
          <a:p>
            <a:pPr marL="0" lvl="1" algn="just">
              <a:spcBef>
                <a:spcPts val="300"/>
              </a:spcBef>
            </a:pPr>
            <a:r>
              <a:rPr lang="pl-PL" sz="900" dirty="0">
                <a:solidFill>
                  <a:srgbClr val="000066"/>
                </a:solidFill>
                <a:latin typeface="Arial" panose="020B0604020202020204" pitchFamily="34" charset="0"/>
                <a:cs typeface="Arial" panose="020B0604020202020204" pitchFamily="34" charset="0"/>
              </a:rPr>
              <a:t>Ako je trajanje radnog zadatka kraće od 5 min, trajanje svakog merenja mora da bude jednako trajanju radnog zadatka. </a:t>
            </a:r>
          </a:p>
          <a:p>
            <a:pPr marL="0" lvl="1" algn="just">
              <a:spcBef>
                <a:spcPts val="300"/>
              </a:spcBef>
            </a:pPr>
            <a:r>
              <a:rPr lang="pl-PL" sz="900" dirty="0">
                <a:solidFill>
                  <a:srgbClr val="000066"/>
                </a:solidFill>
                <a:latin typeface="Arial" panose="020B0604020202020204" pitchFamily="34" charset="0"/>
                <a:cs typeface="Arial" panose="020B0604020202020204" pitchFamily="34" charset="0"/>
              </a:rPr>
              <a:t>Za duže radne zadatke trajanje svakog merenja mora da bude najmanje 5 min.</a:t>
            </a:r>
          </a:p>
          <a:p>
            <a:pPr marL="1588" lvl="1" algn="just">
              <a:spcBef>
                <a:spcPts val="300"/>
              </a:spcBef>
            </a:pPr>
            <a:r>
              <a:rPr lang="pl-PL" sz="900" dirty="0">
                <a:solidFill>
                  <a:srgbClr val="000066"/>
                </a:solidFill>
                <a:latin typeface="Arial" panose="020B0604020202020204" pitchFamily="34" charset="0"/>
                <a:cs typeface="Arial" panose="020B0604020202020204" pitchFamily="34" charset="0"/>
              </a:rPr>
              <a:t>Trajanje svakog merenja može biti skraćeno ako je buka</a:t>
            </a:r>
            <a:r>
              <a:rPr lang="pl-PL" sz="900" baseline="0" dirty="0">
                <a:solidFill>
                  <a:srgbClr val="000066"/>
                </a:solidFill>
                <a:latin typeface="Arial" panose="020B0604020202020204" pitchFamily="34" charset="0"/>
                <a:cs typeface="Arial" panose="020B0604020202020204" pitchFamily="34" charset="0"/>
              </a:rPr>
              <a:t> nepromenljiva ili ponovljiva</a:t>
            </a:r>
            <a:r>
              <a:rPr lang="pl-PL" sz="900" dirty="0">
                <a:solidFill>
                  <a:srgbClr val="000066"/>
                </a:solidFill>
                <a:latin typeface="Arial" panose="020B0604020202020204" pitchFamily="34" charset="0"/>
                <a:cs typeface="Arial" panose="020B0604020202020204" pitchFamily="34" charset="0"/>
              </a:rPr>
              <a:t>, ili ako se smatra da buka radnog zadatka zanemarljivo utiče na ukupni nivo izloženosti (</a:t>
            </a:r>
            <a:r>
              <a:rPr lang="pl-PL" sz="900" baseline="0" dirty="0">
                <a:solidFill>
                  <a:srgbClr val="000066"/>
                </a:solidFill>
                <a:latin typeface="Arial" panose="020B0604020202020204" pitchFamily="34" charset="0"/>
                <a:cs typeface="Arial" panose="020B0604020202020204" pitchFamily="34" charset="0"/>
              </a:rPr>
              <a:t>npr., za radni zadatak trajanja </a:t>
            </a:r>
            <a:r>
              <a:rPr lang="pl-PL" sz="900" i="1" baseline="0" dirty="0">
                <a:solidFill>
                  <a:srgbClr val="000066"/>
                </a:solidFill>
                <a:latin typeface="Arial" panose="020B0604020202020204" pitchFamily="34" charset="0"/>
                <a:cs typeface="Arial" panose="020B0604020202020204" pitchFamily="34" charset="0"/>
              </a:rPr>
              <a:t>T</a:t>
            </a:r>
            <a:r>
              <a:rPr lang="pl-PL" sz="900" baseline="-25000" dirty="0">
                <a:solidFill>
                  <a:srgbClr val="000066"/>
                </a:solidFill>
                <a:latin typeface="Arial" panose="020B0604020202020204" pitchFamily="34" charset="0"/>
                <a:cs typeface="Arial" panose="020B0604020202020204" pitchFamily="34" charset="0"/>
              </a:rPr>
              <a:t>1</a:t>
            </a:r>
            <a:r>
              <a:rPr lang="pl-PL" sz="900" baseline="0" dirty="0">
                <a:solidFill>
                  <a:srgbClr val="000066"/>
                </a:solidFill>
                <a:latin typeface="Arial" panose="020B0604020202020204" pitchFamily="34" charset="0"/>
                <a:cs typeface="Arial" panose="020B0604020202020204" pitchFamily="34" charset="0"/>
              </a:rPr>
              <a:t> </a:t>
            </a:r>
            <a:r>
              <a:rPr lang="pl-PL" sz="900" dirty="0">
                <a:solidFill>
                  <a:srgbClr val="000066"/>
                </a:solidFill>
                <a:latin typeface="Arial" panose="020B0604020202020204" pitchFamily="34" charset="0"/>
                <a:cs typeface="Arial" panose="020B0604020202020204" pitchFamily="34" charset="0"/>
              </a:rPr>
              <a:t> je dovoljno</a:t>
            </a:r>
            <a:r>
              <a:rPr lang="pl-PL" sz="900" baseline="0" dirty="0">
                <a:solidFill>
                  <a:srgbClr val="000066"/>
                </a:solidFill>
                <a:latin typeface="Arial" panose="020B0604020202020204" pitchFamily="34" charset="0"/>
                <a:cs typeface="Arial" panose="020B0604020202020204" pitchFamily="34" charset="0"/>
              </a:rPr>
              <a:t> trajanje merenja </a:t>
            </a:r>
            <a:r>
              <a:rPr lang="pl-PL" sz="900" i="1" baseline="0" dirty="0">
                <a:solidFill>
                  <a:srgbClr val="000066"/>
                </a:solidFill>
                <a:latin typeface="Arial" panose="020B0604020202020204" pitchFamily="34" charset="0"/>
                <a:cs typeface="Arial" panose="020B0604020202020204" pitchFamily="34" charset="0"/>
              </a:rPr>
              <a:t>t</a:t>
            </a:r>
            <a:r>
              <a:rPr lang="pl-PL" sz="900" baseline="-25000" dirty="0">
                <a:solidFill>
                  <a:srgbClr val="000066"/>
                </a:solidFill>
                <a:latin typeface="Arial" panose="020B0604020202020204" pitchFamily="34" charset="0"/>
                <a:cs typeface="Arial" panose="020B0604020202020204" pitchFamily="34" charset="0"/>
              </a:rPr>
              <a:t>1</a:t>
            </a:r>
            <a:r>
              <a:rPr lang="pl-PL" sz="900" dirty="0">
                <a:solidFill>
                  <a:srgbClr val="000066"/>
                </a:solidFill>
                <a:latin typeface="Arial" panose="020B0604020202020204" pitchFamily="34" charset="0"/>
                <a:cs typeface="Arial" panose="020B0604020202020204" pitchFamily="34" charset="0"/>
              </a:rPr>
              <a:t>)</a:t>
            </a:r>
            <a:r>
              <a:rPr lang="pl-PL" sz="900" baseline="0" dirty="0">
                <a:solidFill>
                  <a:srgbClr val="000066"/>
                </a:solidFill>
                <a:latin typeface="Arial" panose="020B0604020202020204" pitchFamily="34" charset="0"/>
                <a:cs typeface="Arial" panose="020B0604020202020204" pitchFamily="34" charset="0"/>
              </a:rPr>
              <a:t>.</a:t>
            </a:r>
            <a:endParaRPr lang="pl-PL" sz="900" dirty="0">
              <a:solidFill>
                <a:srgbClr val="000066"/>
              </a:solidFill>
              <a:latin typeface="Arial" panose="020B0604020202020204" pitchFamily="34" charset="0"/>
              <a:cs typeface="Arial" panose="020B0604020202020204" pitchFamily="34" charset="0"/>
            </a:endParaRPr>
          </a:p>
          <a:p>
            <a:pPr marL="0" lvl="0" indent="0" algn="just">
              <a:spcBef>
                <a:spcPts val="300"/>
              </a:spcBef>
              <a:buFont typeface="Arial" panose="020B0604020202020204" pitchFamily="34" charset="0"/>
              <a:buNone/>
            </a:pPr>
            <a:r>
              <a:rPr lang="pl-PL" sz="900" dirty="0">
                <a:solidFill>
                  <a:srgbClr val="000066"/>
                </a:solidFill>
                <a:latin typeface="Arial" panose="020B0604020202020204" pitchFamily="34" charset="0"/>
                <a:cs typeface="Arial" panose="020B0604020202020204" pitchFamily="34" charset="0"/>
              </a:rPr>
              <a:t>Ako</a:t>
            </a:r>
            <a:r>
              <a:rPr lang="pl-PL" sz="900" baseline="0" dirty="0">
                <a:solidFill>
                  <a:srgbClr val="000066"/>
                </a:solidFill>
                <a:latin typeface="Arial" panose="020B0604020202020204" pitchFamily="34" charset="0"/>
                <a:cs typeface="Arial" panose="020B0604020202020204" pitchFamily="34" charset="0"/>
              </a:rPr>
              <a:t> je buka slučajno promenljiva, npr. kod radnog zadatka trajanja </a:t>
            </a:r>
            <a:r>
              <a:rPr lang="pl-PL" sz="900" i="1" baseline="0" dirty="0">
                <a:solidFill>
                  <a:srgbClr val="000066"/>
                </a:solidFill>
                <a:latin typeface="Arial" panose="020B0604020202020204" pitchFamily="34" charset="0"/>
                <a:cs typeface="Arial" panose="020B0604020202020204" pitchFamily="34" charset="0"/>
              </a:rPr>
              <a:t>T</a:t>
            </a:r>
            <a:r>
              <a:rPr lang="pl-PL" sz="900" baseline="-25000" dirty="0">
                <a:solidFill>
                  <a:srgbClr val="000066"/>
                </a:solidFill>
                <a:latin typeface="Arial" panose="020B0604020202020204" pitchFamily="34" charset="0"/>
                <a:cs typeface="Arial" panose="020B0604020202020204" pitchFamily="34" charset="0"/>
              </a:rPr>
              <a:t>3</a:t>
            </a:r>
            <a:r>
              <a:rPr lang="pl-PL" sz="900" baseline="0" dirty="0">
                <a:solidFill>
                  <a:srgbClr val="000066"/>
                </a:solidFill>
                <a:latin typeface="Arial" panose="020B0604020202020204" pitchFamily="34" charset="0"/>
                <a:cs typeface="Arial" panose="020B0604020202020204" pitchFamily="34" charset="0"/>
              </a:rPr>
              <a:t>, onda trajanje merenja </a:t>
            </a:r>
            <a:r>
              <a:rPr lang="pl-PL" sz="900" i="1" baseline="0" dirty="0">
                <a:solidFill>
                  <a:srgbClr val="000066"/>
                </a:solidFill>
                <a:latin typeface="Arial" panose="020B0604020202020204" pitchFamily="34" charset="0"/>
                <a:cs typeface="Arial" panose="020B0604020202020204" pitchFamily="34" charset="0"/>
              </a:rPr>
              <a:t>t</a:t>
            </a:r>
            <a:r>
              <a:rPr lang="pl-PL" sz="900" baseline="-25000" dirty="0">
                <a:solidFill>
                  <a:srgbClr val="000066"/>
                </a:solidFill>
                <a:latin typeface="Arial" panose="020B0604020202020204" pitchFamily="34" charset="0"/>
                <a:cs typeface="Arial" panose="020B0604020202020204" pitchFamily="34" charset="0"/>
              </a:rPr>
              <a:t>3</a:t>
            </a:r>
            <a:r>
              <a:rPr lang="pl-PL" sz="900" baseline="0" dirty="0">
                <a:solidFill>
                  <a:srgbClr val="000066"/>
                </a:solidFill>
                <a:latin typeface="Arial" panose="020B0604020202020204" pitchFamily="34" charset="0"/>
                <a:cs typeface="Arial" panose="020B0604020202020204" pitchFamily="34" charset="0"/>
              </a:rPr>
              <a:t> mora da bude dovoljno dugo da bi obezbedilo reprezentativni uzorak.</a:t>
            </a:r>
          </a:p>
          <a:p>
            <a:pPr marL="0" lvl="0" indent="0" algn="just">
              <a:spcBef>
                <a:spcPts val="300"/>
              </a:spcBef>
              <a:buFont typeface="Arial" panose="020B0604020202020204" pitchFamily="34" charset="0"/>
              <a:buNone/>
            </a:pPr>
            <a:r>
              <a:rPr lang="vi-VN" sz="900" dirty="0">
                <a:solidFill>
                  <a:srgbClr val="000066"/>
                </a:solidFill>
                <a:latin typeface="Arial" panose="020B0604020202020204" pitchFamily="34" charset="0"/>
                <a:cs typeface="Arial" panose="020B0604020202020204" pitchFamily="34" charset="0"/>
              </a:rPr>
              <a:t>Ako je buka tokom radnog zadatka ciklična</a:t>
            </a:r>
            <a:r>
              <a:rPr lang="sr-Latn-RS" sz="900" dirty="0">
                <a:solidFill>
                  <a:srgbClr val="000066"/>
                </a:solidFill>
                <a:latin typeface="Arial" panose="020B0604020202020204" pitchFamily="34" charset="0"/>
                <a:cs typeface="Arial" panose="020B0604020202020204" pitchFamily="34" charset="0"/>
              </a:rPr>
              <a:t>,</a:t>
            </a:r>
            <a:r>
              <a:rPr lang="sr-Latn-RS" sz="900" baseline="0" dirty="0">
                <a:solidFill>
                  <a:srgbClr val="000066"/>
                </a:solidFill>
                <a:latin typeface="Arial" panose="020B0604020202020204" pitchFamily="34" charset="0"/>
                <a:cs typeface="Arial" panose="020B0604020202020204" pitchFamily="34" charset="0"/>
              </a:rPr>
              <a:t> tada </a:t>
            </a:r>
            <a:r>
              <a:rPr lang="vi-VN" sz="900" dirty="0">
                <a:solidFill>
                  <a:srgbClr val="000066"/>
                </a:solidFill>
                <a:latin typeface="Arial" panose="020B0604020202020204" pitchFamily="34" charset="0"/>
                <a:cs typeface="Arial" panose="020B0604020202020204" pitchFamily="34" charset="0"/>
              </a:rPr>
              <a:t>merenje mora da obuhvati trajanje najmanje tri jasno definisana ciklusa. Ako je trajanje tri ciklusa kraće od 5 min</a:t>
            </a:r>
            <a:r>
              <a:rPr lang="sr-Latn-RS" sz="900" dirty="0">
                <a:solidFill>
                  <a:srgbClr val="000066"/>
                </a:solidFill>
                <a:latin typeface="Arial" panose="020B0604020202020204" pitchFamily="34" charset="0"/>
                <a:cs typeface="Arial" panose="020B0604020202020204" pitchFamily="34" charset="0"/>
              </a:rPr>
              <a:t>,</a:t>
            </a:r>
            <a:r>
              <a:rPr lang="vi-VN" sz="900" dirty="0">
                <a:solidFill>
                  <a:srgbClr val="000066"/>
                </a:solidFill>
                <a:latin typeface="Arial" panose="020B0604020202020204" pitchFamily="34" charset="0"/>
                <a:cs typeface="Arial" panose="020B0604020202020204" pitchFamily="34" charset="0"/>
              </a:rPr>
              <a:t> merenje mora da </a:t>
            </a:r>
            <a:r>
              <a:rPr lang="sr-Latn-RS" sz="900" dirty="0">
                <a:solidFill>
                  <a:srgbClr val="000066"/>
                </a:solidFill>
                <a:latin typeface="Arial" panose="020B0604020202020204" pitchFamily="34" charset="0"/>
                <a:cs typeface="Arial" panose="020B0604020202020204" pitchFamily="34" charset="0"/>
              </a:rPr>
              <a:t>traje </a:t>
            </a:r>
            <a:r>
              <a:rPr lang="vi-VN" sz="900" dirty="0">
                <a:solidFill>
                  <a:srgbClr val="000066"/>
                </a:solidFill>
                <a:latin typeface="Arial" panose="020B0604020202020204" pitchFamily="34" charset="0"/>
                <a:cs typeface="Arial" panose="020B0604020202020204" pitchFamily="34" charset="0"/>
              </a:rPr>
              <a:t>najmanje 5 min. Trajanje svakog merenja mora uvek da odgovara trajanju određenog broja punih ciklusa</a:t>
            </a:r>
            <a:r>
              <a:rPr lang="sr-Latn-RS" sz="900" dirty="0">
                <a:solidFill>
                  <a:srgbClr val="000066"/>
                </a:solidFill>
                <a:latin typeface="Arial" panose="020B0604020202020204" pitchFamily="34" charset="0"/>
                <a:cs typeface="Arial" panose="020B0604020202020204" pitchFamily="34" charset="0"/>
              </a:rPr>
              <a:t>.</a:t>
            </a:r>
          </a:p>
          <a:p>
            <a:pPr marL="0" lvl="0" indent="0" algn="just">
              <a:spcBef>
                <a:spcPts val="300"/>
              </a:spcBef>
              <a:buFont typeface="Arial" panose="020B0604020202020204" pitchFamily="34" charset="0"/>
              <a:buNone/>
            </a:pPr>
            <a:r>
              <a:rPr lang="pl-PL" sz="900" dirty="0">
                <a:solidFill>
                  <a:srgbClr val="000066"/>
                </a:solidFill>
                <a:latin typeface="Arial" panose="020B0604020202020204" pitchFamily="34" charset="0"/>
                <a:cs typeface="Arial" panose="020B0604020202020204" pitchFamily="34" charset="0"/>
              </a:rPr>
              <a:t>Za svaki od radnih zadataka treba ponoviti merenje</a:t>
            </a:r>
            <a:r>
              <a:rPr lang="pl-PL" sz="900" baseline="0" dirty="0">
                <a:solidFill>
                  <a:srgbClr val="000066"/>
                </a:solidFill>
                <a:latin typeface="Arial" panose="020B0604020202020204" pitchFamily="34" charset="0"/>
                <a:cs typeface="Arial" panose="020B0604020202020204" pitchFamily="34" charset="0"/>
              </a:rPr>
              <a:t> najmanje tri puta. </a:t>
            </a:r>
          </a:p>
          <a:p>
            <a:pPr marL="0" lvl="0" indent="0" algn="just">
              <a:spcBef>
                <a:spcPts val="300"/>
              </a:spcBef>
              <a:buFont typeface="Arial" panose="020B0604020202020204" pitchFamily="34" charset="0"/>
              <a:buNone/>
            </a:pPr>
            <a:r>
              <a:rPr lang="pl-PL" sz="900" dirty="0">
                <a:solidFill>
                  <a:srgbClr val="000066"/>
                </a:solidFill>
                <a:latin typeface="Arial" panose="020B0604020202020204" pitchFamily="34" charset="0"/>
                <a:cs typeface="Arial" panose="020B0604020202020204" pitchFamily="34" charset="0"/>
              </a:rPr>
              <a:t>Ako se rezultati tri merenja za radni zadatak razlikuju za 3 dB ili više, tada je potrebno:</a:t>
            </a:r>
          </a:p>
          <a:p>
            <a:pPr marL="268288" lvl="1" indent="-171450" algn="just">
              <a:spcBef>
                <a:spcPts val="300"/>
              </a:spcBef>
              <a:buFont typeface="Arial" panose="020B0604020202020204" pitchFamily="34" charset="0"/>
              <a:buChar char="•"/>
            </a:pPr>
            <a:r>
              <a:rPr lang="pl-PL" sz="900" dirty="0">
                <a:solidFill>
                  <a:srgbClr val="000066"/>
                </a:solidFill>
                <a:latin typeface="Arial" panose="020B0604020202020204" pitchFamily="34" charset="0"/>
                <a:cs typeface="Arial" panose="020B0604020202020204" pitchFamily="34" charset="0"/>
              </a:rPr>
              <a:t>izvršiti tri ili više dodatnih merenja za isti radni zadatak, ili</a:t>
            </a:r>
          </a:p>
          <a:p>
            <a:pPr marL="268288" lvl="1" indent="-171450" algn="just">
              <a:spcBef>
                <a:spcPts val="300"/>
              </a:spcBef>
              <a:buFont typeface="Arial" panose="020B0604020202020204" pitchFamily="34" charset="0"/>
              <a:buChar char="•"/>
            </a:pPr>
            <a:r>
              <a:rPr lang="pl-PL" sz="900" dirty="0">
                <a:solidFill>
                  <a:srgbClr val="000066"/>
                </a:solidFill>
                <a:latin typeface="Arial" panose="020B0604020202020204" pitchFamily="34" charset="0"/>
                <a:cs typeface="Arial" panose="020B0604020202020204" pitchFamily="34" charset="0"/>
              </a:rPr>
              <a:t>izdeliti radni zadatak na više podzadataka i ponoviti postupak merenja, ili</a:t>
            </a:r>
          </a:p>
          <a:p>
            <a:pPr marL="268288" lvl="1" indent="-171450" algn="just">
              <a:spcBef>
                <a:spcPts val="300"/>
              </a:spcBef>
              <a:buFont typeface="Arial" panose="020B0604020202020204" pitchFamily="34" charset="0"/>
              <a:buChar char="•"/>
            </a:pPr>
            <a:r>
              <a:rPr lang="pl-PL" sz="900" dirty="0">
                <a:solidFill>
                  <a:srgbClr val="000066"/>
                </a:solidFill>
                <a:latin typeface="Arial" panose="020B0604020202020204" pitchFamily="34" charset="0"/>
                <a:cs typeface="Arial" panose="020B0604020202020204" pitchFamily="34" charset="0"/>
              </a:rPr>
              <a:t>ponoviti merenja sa dužim trajanjem merenja.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17</a:t>
            </a:fld>
            <a:endParaRPr lang="en-US"/>
          </a:p>
        </p:txBody>
      </p:sp>
    </p:spTree>
    <p:extLst>
      <p:ext uri="{BB962C8B-B14F-4D97-AF65-F5344CB8AC3E}">
        <p14:creationId xmlns:p14="http://schemas.microsoft.com/office/powerpoint/2010/main" val="283542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90478">
              <a:spcBef>
                <a:spcPts val="600"/>
              </a:spcBef>
              <a:defRPr/>
            </a:pPr>
            <a:r>
              <a:rPr lang="sr-Latn-RS" sz="1000" dirty="0">
                <a:solidFill>
                  <a:srgbClr val="000066"/>
                </a:solidFill>
                <a:latin typeface="Arial" panose="020B0604020202020204" pitchFamily="34" charset="0"/>
                <a:cs typeface="Arial" panose="020B0604020202020204" pitchFamily="34" charset="0"/>
              </a:rPr>
              <a:t>Nivo dnevne izloženosti buci, odnosno A-ponderisani nivo izloženosti buci normalizovan na 8-časovni radni dan, određuje se na osnovu A-ponderisanog ekvivalentnog nivoa zvučnog pritiska određenog za efektivno trajanje radnog vremena.</a:t>
            </a:r>
          </a:p>
          <a:p>
            <a:pPr algn="just" defTabSz="990478">
              <a:spcBef>
                <a:spcPts val="600"/>
              </a:spcBef>
              <a:defRPr/>
            </a:pPr>
            <a:r>
              <a:rPr lang="pl-PL" sz="1000" dirty="0">
                <a:solidFill>
                  <a:srgbClr val="000066"/>
                </a:solidFill>
                <a:latin typeface="Arial" panose="020B0604020202020204" pitchFamily="34" charset="0"/>
                <a:cs typeface="Arial" panose="020B0604020202020204" pitchFamily="34" charset="0"/>
              </a:rPr>
              <a:t>Ako efektivno trajanje radnog dana </a:t>
            </a:r>
            <a:r>
              <a:rPr lang="pl-PL" sz="1000" i="1" dirty="0">
                <a:solidFill>
                  <a:srgbClr val="000066"/>
                </a:solidFill>
                <a:latin typeface="Arial" panose="020B0604020202020204" pitchFamily="34" charset="0"/>
                <a:cs typeface="Arial" panose="020B0604020202020204" pitchFamily="34" charset="0"/>
              </a:rPr>
              <a:t>T</a:t>
            </a:r>
            <a:r>
              <a:rPr lang="pl-PL" sz="1000" baseline="-25000" dirty="0">
                <a:solidFill>
                  <a:srgbClr val="000066"/>
                </a:solidFill>
                <a:latin typeface="Arial" panose="020B0604020202020204" pitchFamily="34" charset="0"/>
                <a:cs typeface="Arial" panose="020B0604020202020204" pitchFamily="34" charset="0"/>
              </a:rPr>
              <a:t>e</a:t>
            </a:r>
            <a:r>
              <a:rPr lang="pl-PL" sz="1000" dirty="0">
                <a:solidFill>
                  <a:srgbClr val="000066"/>
                </a:solidFill>
                <a:latin typeface="Arial" panose="020B0604020202020204" pitchFamily="34" charset="0"/>
                <a:cs typeface="Arial" panose="020B0604020202020204" pitchFamily="34" charset="0"/>
              </a:rPr>
              <a:t> iznosi 8 h, tada je </a:t>
            </a:r>
            <a:r>
              <a:rPr lang="pl-PL" sz="1000" i="1" dirty="0">
                <a:solidFill>
                  <a:srgbClr val="000066"/>
                </a:solidFill>
                <a:latin typeface="Arial" panose="020B0604020202020204" pitchFamily="34" charset="0"/>
                <a:cs typeface="Arial" panose="020B0604020202020204" pitchFamily="34" charset="0"/>
              </a:rPr>
              <a:t>L</a:t>
            </a:r>
            <a:r>
              <a:rPr lang="pl-PL" sz="1000" i="1" baseline="-25000" dirty="0">
                <a:solidFill>
                  <a:srgbClr val="000066"/>
                </a:solidFill>
                <a:latin typeface="Arial" panose="020B0604020202020204" pitchFamily="34" charset="0"/>
                <a:cs typeface="Arial" panose="020B0604020202020204" pitchFamily="34" charset="0"/>
              </a:rPr>
              <a:t>A,</a:t>
            </a:r>
            <a:r>
              <a:rPr lang="pl-PL" sz="1000" baseline="-25000" dirty="0">
                <a:solidFill>
                  <a:srgbClr val="000066"/>
                </a:solidFill>
                <a:latin typeface="Arial" panose="020B0604020202020204" pitchFamily="34" charset="0"/>
                <a:cs typeface="Arial" panose="020B0604020202020204" pitchFamily="34" charset="0"/>
              </a:rPr>
              <a:t>EX,8h</a:t>
            </a:r>
            <a:r>
              <a:rPr lang="pl-PL" sz="1000" baseline="0" dirty="0">
                <a:solidFill>
                  <a:srgbClr val="000066"/>
                </a:solidFill>
                <a:latin typeface="Arial" panose="020B0604020202020204" pitchFamily="34" charset="0"/>
                <a:cs typeface="Arial" panose="020B0604020202020204" pitchFamily="34" charset="0"/>
              </a:rPr>
              <a:t> </a:t>
            </a:r>
            <a:r>
              <a:rPr lang="pl-PL" sz="1000" dirty="0">
                <a:solidFill>
                  <a:srgbClr val="000066"/>
                </a:solidFill>
                <a:latin typeface="Arial" panose="020B0604020202020204" pitchFamily="34" charset="0"/>
                <a:cs typeface="Arial" panose="020B0604020202020204" pitchFamily="34" charset="0"/>
              </a:rPr>
              <a:t>jednako </a:t>
            </a:r>
            <a:r>
              <a:rPr lang="pl-PL" sz="1000" i="1" dirty="0">
                <a:solidFill>
                  <a:srgbClr val="000066"/>
                </a:solidFill>
                <a:latin typeface="Arial" panose="020B0604020202020204" pitchFamily="34" charset="0"/>
                <a:cs typeface="Arial" panose="020B0604020202020204" pitchFamily="34" charset="0"/>
              </a:rPr>
              <a:t>L</a:t>
            </a:r>
            <a:r>
              <a:rPr lang="pl-PL" sz="1000" i="1" baseline="-25000" dirty="0">
                <a:solidFill>
                  <a:srgbClr val="000066"/>
                </a:solidFill>
                <a:latin typeface="Arial" panose="020B0604020202020204" pitchFamily="34" charset="0"/>
                <a:cs typeface="Arial" panose="020B0604020202020204" pitchFamily="34" charset="0"/>
              </a:rPr>
              <a:t>p,</a:t>
            </a:r>
            <a:r>
              <a:rPr lang="pl-PL" sz="1000" baseline="-25000" dirty="0">
                <a:solidFill>
                  <a:srgbClr val="000066"/>
                </a:solidFill>
                <a:latin typeface="Arial" panose="020B0604020202020204" pitchFamily="34" charset="0"/>
                <a:cs typeface="Arial" panose="020B0604020202020204" pitchFamily="34" charset="0"/>
              </a:rPr>
              <a:t>A,eq,Te</a:t>
            </a:r>
            <a:r>
              <a:rPr lang="pl-PL" sz="1000" dirty="0">
                <a:solidFill>
                  <a:srgbClr val="000066"/>
                </a:solidFill>
                <a:latin typeface="Arial" panose="020B0604020202020204" pitchFamily="34" charset="0"/>
                <a:cs typeface="Arial" panose="020B0604020202020204" pitchFamily="34" charset="0"/>
              </a:rPr>
              <a:t>.</a:t>
            </a:r>
          </a:p>
          <a:p>
            <a:pPr algn="just" defTabSz="990478">
              <a:spcBef>
                <a:spcPts val="600"/>
              </a:spcBef>
              <a:defRPr/>
            </a:pPr>
            <a:r>
              <a:rPr lang="pl-PL" sz="1000" dirty="0">
                <a:solidFill>
                  <a:srgbClr val="000066"/>
                </a:solidFill>
                <a:latin typeface="Arial" panose="020B0604020202020204" pitchFamily="34" charset="0"/>
                <a:cs typeface="Arial" panose="020B0604020202020204" pitchFamily="34" charset="0"/>
              </a:rPr>
              <a:t>Ako je buka u danima radne nedelje promenljiva, određuje se prosečna vrednost izloženosti u toku nedelje, odnosno nivo nedeljne izloženosti buci. Prikazana jednačina se može koristiti i za određivanje usrednjene vrednosti dnevne izloženosti za određeni broj dana.</a:t>
            </a:r>
          </a:p>
          <a:p>
            <a:pPr marL="0" marR="0" lvl="0" indent="0" algn="just" defTabSz="914400" rtl="0" eaLnBrk="1" fontAlgn="base" latinLnBrk="0" hangingPunct="1">
              <a:spcBef>
                <a:spcPts val="600"/>
              </a:spcBef>
              <a:spcAft>
                <a:spcPct val="0"/>
              </a:spcAft>
              <a:buClrTx/>
              <a:buSzTx/>
              <a:buFont typeface="Arial" panose="020B0604020202020204" pitchFamily="34" charset="0"/>
              <a:buNone/>
              <a:tabLst/>
              <a:defRPr/>
            </a:pPr>
            <a:r>
              <a:rPr lang="pl-PL" sz="1000" dirty="0">
                <a:solidFill>
                  <a:srgbClr val="000066"/>
                </a:solidFill>
                <a:latin typeface="Arial" panose="020B0604020202020204" pitchFamily="34" charset="0"/>
                <a:cs typeface="Arial" panose="020B0604020202020204" pitchFamily="34" charset="0"/>
              </a:rPr>
              <a:t>A-ponderisani ekvivalentni kontinualni nivo zvučnog pritiska za radni zadatak </a:t>
            </a:r>
            <a:r>
              <a:rPr lang="pl-PL" sz="1000" i="1" dirty="0">
                <a:solidFill>
                  <a:srgbClr val="000066"/>
                </a:solidFill>
                <a:latin typeface="Arial" panose="020B0604020202020204" pitchFamily="34" charset="0"/>
                <a:cs typeface="Arial" panose="020B0604020202020204" pitchFamily="34" charset="0"/>
              </a:rPr>
              <a:t>m</a:t>
            </a:r>
            <a:r>
              <a:rPr lang="pl-PL" sz="1000" dirty="0">
                <a:solidFill>
                  <a:srgbClr val="000066"/>
                </a:solidFill>
                <a:latin typeface="Arial" panose="020B0604020202020204" pitchFamily="34" charset="0"/>
                <a:cs typeface="Arial" panose="020B0604020202020204" pitchFamily="34" charset="0"/>
              </a:rPr>
              <a:t> (</a:t>
            </a:r>
            <a:r>
              <a:rPr lang="pl-PL" sz="1000" i="1" dirty="0">
                <a:solidFill>
                  <a:srgbClr val="000066"/>
                </a:solidFill>
                <a:latin typeface="Arial" panose="020B0604020202020204" pitchFamily="34" charset="0"/>
                <a:cs typeface="Arial" panose="020B0604020202020204" pitchFamily="34" charset="0"/>
              </a:rPr>
              <a:t>L</a:t>
            </a:r>
            <a:r>
              <a:rPr lang="pl-PL" sz="1000" baseline="-25000" dirty="0">
                <a:solidFill>
                  <a:srgbClr val="000066"/>
                </a:solidFill>
                <a:latin typeface="Arial" panose="020B0604020202020204" pitchFamily="34" charset="0"/>
                <a:cs typeface="Arial" panose="020B0604020202020204" pitchFamily="34" charset="0"/>
              </a:rPr>
              <a:t>p,A,eq,T,m</a:t>
            </a:r>
            <a:r>
              <a:rPr lang="pl-PL" sz="1000" dirty="0">
                <a:solidFill>
                  <a:srgbClr val="000066"/>
                </a:solidFill>
                <a:latin typeface="Arial" panose="020B0604020202020204" pitchFamily="34" charset="0"/>
                <a:cs typeface="Arial" panose="020B0604020202020204" pitchFamily="34" charset="0"/>
              </a:rPr>
              <a:t>) se izračunava kao energijska srednja vrednost </a:t>
            </a:r>
            <a:r>
              <a:rPr lang="pl-PL" sz="1000" i="1" dirty="0">
                <a:solidFill>
                  <a:srgbClr val="000066"/>
                </a:solidFill>
                <a:latin typeface="Arial" panose="020B0604020202020204" pitchFamily="34" charset="0"/>
                <a:cs typeface="Arial" panose="020B0604020202020204" pitchFamily="34" charset="0"/>
              </a:rPr>
              <a:t>I</a:t>
            </a:r>
            <a:r>
              <a:rPr lang="pl-PL" sz="1000" dirty="0">
                <a:solidFill>
                  <a:srgbClr val="000066"/>
                </a:solidFill>
                <a:latin typeface="Arial" panose="020B0604020202020204" pitchFamily="34" charset="0"/>
                <a:cs typeface="Arial" panose="020B0604020202020204" pitchFamily="34" charset="0"/>
              </a:rPr>
              <a:t> izmerenih</a:t>
            </a:r>
            <a:r>
              <a:rPr lang="pl-PL" sz="1000" baseline="0" dirty="0">
                <a:solidFill>
                  <a:srgbClr val="000066"/>
                </a:solidFill>
                <a:latin typeface="Arial" panose="020B0604020202020204" pitchFamily="34" charset="0"/>
                <a:cs typeface="Arial" panose="020B0604020202020204" pitchFamily="34" charset="0"/>
              </a:rPr>
              <a:t> vrednosti</a:t>
            </a:r>
            <a:r>
              <a:rPr lang="pl-PL" sz="1000" dirty="0">
                <a:solidFill>
                  <a:srgbClr val="000066"/>
                </a:solidFill>
                <a:latin typeface="Arial" panose="020B0604020202020204" pitchFamily="34" charset="0"/>
                <a:cs typeface="Arial" panose="020B0604020202020204" pitchFamily="34" charset="0"/>
              </a:rPr>
              <a:t> ekvivalentnog nivoa zvučnog pritiska</a:t>
            </a:r>
            <a:r>
              <a:rPr lang="pl-PL" sz="1000" baseline="0" dirty="0">
                <a:solidFill>
                  <a:srgbClr val="000066"/>
                </a:solidFill>
                <a:latin typeface="Arial" panose="020B0604020202020204" pitchFamily="34" charset="0"/>
                <a:cs typeface="Arial" panose="020B0604020202020204" pitchFamily="34" charset="0"/>
              </a:rPr>
              <a:t> za taj radni zadatak.</a:t>
            </a:r>
            <a:endParaRPr lang="pl-PL" sz="1000" dirty="0">
              <a:solidFill>
                <a:srgbClr val="000066"/>
              </a:solidFill>
              <a:latin typeface="Arial" panose="020B0604020202020204" pitchFamily="34" charset="0"/>
              <a:cs typeface="Arial" panose="020B0604020202020204" pitchFamily="34" charset="0"/>
            </a:endParaRPr>
          </a:p>
          <a:p>
            <a:pPr marL="0" marR="0" lvl="0" indent="0" algn="just" defTabSz="914400" rtl="0" eaLnBrk="1" fontAlgn="base" latinLnBrk="0" hangingPunct="1">
              <a:spcBef>
                <a:spcPts val="600"/>
              </a:spcBef>
              <a:spcAft>
                <a:spcPct val="0"/>
              </a:spcAft>
              <a:buClrTx/>
              <a:buSzTx/>
              <a:buFont typeface="Arial" panose="020B0604020202020204" pitchFamily="34" charset="0"/>
              <a:buNone/>
              <a:tabLst/>
              <a:defRPr/>
            </a:pPr>
            <a:r>
              <a:rPr lang="pl-PL" sz="1000" dirty="0">
                <a:solidFill>
                  <a:srgbClr val="000066"/>
                </a:solidFill>
                <a:latin typeface="Arial" panose="020B0604020202020204" pitchFamily="34" charset="0"/>
                <a:cs typeface="Arial" panose="020B0604020202020204" pitchFamily="34" charset="0"/>
              </a:rPr>
              <a:t>Ukoliko radnik u toku dana izvršava različite zadatke opslužujući različite mašine ili koristeći različite radne alate, potrebno je za svaki radni zadatak odrediti </a:t>
            </a:r>
            <a:r>
              <a:rPr lang="sr-Latn-RS" sz="1000" dirty="0">
                <a:solidFill>
                  <a:srgbClr val="000066"/>
                </a:solidFill>
                <a:latin typeface="Arial" panose="020B0604020202020204" pitchFamily="34" charset="0"/>
                <a:cs typeface="Arial" panose="020B0604020202020204" pitchFamily="34" charset="0"/>
              </a:rPr>
              <a:t>A-ponderisani ekvivalentni nivo zvučnog pritiska i vreme izloženosti buci pri obavljanju tog radnog zadatka. Na osnovu tih vrednosti se može odrediti nivo dnevne izloženosti buci za više radnih zadataka,</a:t>
            </a:r>
            <a:r>
              <a:rPr lang="sr-Latn-RS" sz="1000" baseline="0" dirty="0">
                <a:solidFill>
                  <a:srgbClr val="000066"/>
                </a:solidFill>
                <a:latin typeface="Arial" panose="020B0604020202020204" pitchFamily="34" charset="0"/>
                <a:cs typeface="Arial" panose="020B0604020202020204" pitchFamily="34" charset="0"/>
              </a:rPr>
              <a:t> odnosno za više različitih aktivnosti tokom radnog vremena.</a:t>
            </a:r>
          </a:p>
          <a:p>
            <a:pPr marL="0" marR="0" lvl="0" indent="0" algn="just" defTabSz="914400" rtl="0" eaLnBrk="1" fontAlgn="base" latinLnBrk="0" hangingPunct="1">
              <a:spcBef>
                <a:spcPts val="600"/>
              </a:spcBef>
              <a:spcAft>
                <a:spcPct val="0"/>
              </a:spcAft>
              <a:buClrTx/>
              <a:buSzTx/>
              <a:buFont typeface="Arial" panose="020B0604020202020204" pitchFamily="34" charset="0"/>
              <a:buNone/>
              <a:tabLst/>
              <a:defRPr/>
            </a:pPr>
            <a:r>
              <a:rPr lang="sr-Latn-RS" sz="1000" baseline="0" dirty="0">
                <a:solidFill>
                  <a:srgbClr val="000066"/>
                </a:solidFill>
                <a:latin typeface="Arial" panose="020B0604020202020204" pitchFamily="34" charset="0"/>
                <a:cs typeface="Arial" panose="020B0604020202020204" pitchFamily="34" charset="0"/>
              </a:rPr>
              <a:t>Potpunija slika o nivou dnevne izloženosti buci se dobija ukoliko se uzmu u obzir i trajanja pauza i različitih pripremnih radnji, kao i ekvivalentni nivoi buke tokom tih aktivnosti u okviru radnog/referentnog vremena.</a:t>
            </a:r>
            <a:endParaRPr lang="pl-PL" sz="100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18</a:t>
            </a:fld>
            <a:endParaRPr lang="en-US"/>
          </a:p>
        </p:txBody>
      </p:sp>
    </p:spTree>
    <p:extLst>
      <p:ext uri="{BB962C8B-B14F-4D97-AF65-F5344CB8AC3E}">
        <p14:creationId xmlns:p14="http://schemas.microsoft.com/office/powerpoint/2010/main" val="1840447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N</a:t>
            </a:r>
            <a:r>
              <a:rPr lang="vi-VN" sz="1000" dirty="0">
                <a:solidFill>
                  <a:srgbClr val="000066"/>
                </a:solidFill>
                <a:latin typeface="Arial" panose="020B0604020202020204" pitchFamily="34" charset="0"/>
                <a:cs typeface="Arial" panose="020B0604020202020204" pitchFamily="34" charset="0"/>
              </a:rPr>
              <a:t>a osnovu identifikovanih poslova</a:t>
            </a:r>
            <a:r>
              <a:rPr lang="sr-Latn-RS" sz="1000" baseline="0" dirty="0">
                <a:solidFill>
                  <a:srgbClr val="000066"/>
                </a:solidFill>
                <a:latin typeface="Arial" panose="020B0604020202020204" pitchFamily="34" charset="0"/>
                <a:cs typeface="Arial" panose="020B0604020202020204" pitchFamily="34" charset="0"/>
              </a:rPr>
              <a:t> u toku analize rada se utvrđuju h</a:t>
            </a:r>
            <a:r>
              <a:rPr lang="vi-VN" sz="1000" dirty="0">
                <a:solidFill>
                  <a:srgbClr val="000066"/>
                </a:solidFill>
                <a:latin typeface="Arial" panose="020B0604020202020204" pitchFamily="34" charset="0"/>
                <a:cs typeface="Arial" panose="020B0604020202020204" pitchFamily="34" charset="0"/>
              </a:rPr>
              <a:t>omogene grupe </a:t>
            </a:r>
            <a:r>
              <a:rPr lang="sr-Latn-RS" sz="1000" dirty="0">
                <a:solidFill>
                  <a:srgbClr val="000066"/>
                </a:solidFill>
                <a:latin typeface="Arial" panose="020B0604020202020204" pitchFamily="34" charset="0"/>
                <a:cs typeface="Arial" panose="020B0604020202020204" pitchFamily="34" charset="0"/>
              </a:rPr>
              <a:t>radnika za</a:t>
            </a:r>
            <a:r>
              <a:rPr lang="sr-Latn-RS" sz="1000" baseline="0" dirty="0">
                <a:solidFill>
                  <a:srgbClr val="000066"/>
                </a:solidFill>
                <a:latin typeface="Arial" panose="020B0604020202020204" pitchFamily="34" charset="0"/>
                <a:cs typeface="Arial" panose="020B0604020202020204" pitchFamily="34" charset="0"/>
              </a:rPr>
              <a:t> koje se pretpostavlja da imaju istu izloženost buci.</a:t>
            </a:r>
          </a:p>
          <a:p>
            <a:pPr marL="0" marR="0" indent="0" algn="just" defTabSz="914400" rtl="0" eaLnBrk="1" fontAlgn="auto" latinLnBrk="0" hangingPunct="1">
              <a:spcBef>
                <a:spcPts val="600"/>
              </a:spcBef>
              <a:spcAft>
                <a:spcPts val="0"/>
              </a:spcAft>
              <a:buClrTx/>
              <a:buSzTx/>
              <a:buFontTx/>
              <a:buNone/>
              <a:tabLst/>
              <a:defRPr/>
            </a:pPr>
            <a:r>
              <a:rPr lang="vi-VN" sz="1000" dirty="0">
                <a:solidFill>
                  <a:srgbClr val="000066"/>
                </a:solidFill>
                <a:latin typeface="Arial" panose="020B0604020202020204" pitchFamily="34" charset="0"/>
                <a:cs typeface="Arial" panose="020B0604020202020204" pitchFamily="34" charset="0"/>
              </a:rPr>
              <a:t>Za svaku homogenu grupu </a:t>
            </a:r>
            <a:r>
              <a:rPr lang="sr-Latn-RS" sz="1000" dirty="0">
                <a:solidFill>
                  <a:srgbClr val="000066"/>
                </a:solidFill>
                <a:latin typeface="Arial" panose="020B0604020202020204" pitchFamily="34" charset="0"/>
                <a:cs typeface="Arial" panose="020B0604020202020204" pitchFamily="34" charset="0"/>
              </a:rPr>
              <a:t>radnika se vrši sledeće</a:t>
            </a:r>
            <a:r>
              <a:rPr lang="vi-VN" sz="1000" dirty="0">
                <a:solidFill>
                  <a:srgbClr val="000066"/>
                </a:solidFill>
                <a:latin typeface="Arial" panose="020B0604020202020204" pitchFamily="34" charset="0"/>
                <a:cs typeface="Arial" panose="020B0604020202020204" pitchFamily="34" charset="0"/>
              </a:rPr>
              <a:t>:</a:t>
            </a:r>
          </a:p>
          <a:p>
            <a:pPr marL="363538" lvl="1" indent="-171450" algn="just">
              <a:spcBef>
                <a:spcPts val="600"/>
              </a:spcBef>
              <a:spcAft>
                <a:spcPts val="0"/>
              </a:spcAft>
              <a:buFont typeface="Arial" panose="020B0604020202020204" pitchFamily="34" charset="0"/>
              <a:buChar char="•"/>
              <a:tabLst>
                <a:tab pos="361950" algn="l"/>
              </a:tabLst>
              <a:defRPr/>
            </a:pPr>
            <a:r>
              <a:rPr lang="vi-VN" sz="1000" dirty="0">
                <a:solidFill>
                  <a:srgbClr val="000066"/>
                </a:solidFill>
                <a:latin typeface="Arial" panose="020B0604020202020204" pitchFamily="34" charset="0"/>
                <a:cs typeface="Arial" panose="020B0604020202020204" pitchFamily="34" charset="0"/>
              </a:rPr>
              <a:t>Određuje </a:t>
            </a:r>
            <a:r>
              <a:rPr lang="sr-Latn-RS" sz="1000" dirty="0">
                <a:solidFill>
                  <a:srgbClr val="000066"/>
                </a:solidFill>
                <a:latin typeface="Arial" panose="020B0604020202020204" pitchFamily="34" charset="0"/>
                <a:cs typeface="Arial" panose="020B0604020202020204" pitchFamily="34" charset="0"/>
              </a:rPr>
              <a:t>se </a:t>
            </a:r>
            <a:r>
              <a:rPr lang="vi-VN" sz="1000" dirty="0">
                <a:solidFill>
                  <a:srgbClr val="000066"/>
                </a:solidFill>
                <a:latin typeface="Arial" panose="020B0604020202020204" pitchFamily="34" charset="0"/>
                <a:cs typeface="Arial" panose="020B0604020202020204" pitchFamily="34" charset="0"/>
              </a:rPr>
              <a:t>minimalno ukupno trajanje merenja </a:t>
            </a:r>
            <a:r>
              <a:rPr lang="sr-Latn-RS" sz="1000" dirty="0">
                <a:solidFill>
                  <a:srgbClr val="000066"/>
                </a:solidFill>
                <a:latin typeface="Arial" panose="020B0604020202020204" pitchFamily="34" charset="0"/>
                <a:cs typeface="Arial" panose="020B0604020202020204" pitchFamily="34" charset="0"/>
              </a:rPr>
              <a:t>prema</a:t>
            </a:r>
            <a:r>
              <a:rPr lang="vi-VN" sz="1000" dirty="0">
                <a:solidFill>
                  <a:srgbClr val="000066"/>
                </a:solidFill>
                <a:latin typeface="Arial" panose="020B0604020202020204" pitchFamily="34" charset="0"/>
                <a:cs typeface="Arial" panose="020B0604020202020204" pitchFamily="34" charset="0"/>
              </a:rPr>
              <a:t> broj</a:t>
            </a:r>
            <a:r>
              <a:rPr lang="sr-Latn-RS" sz="1000" dirty="0">
                <a:solidFill>
                  <a:srgbClr val="000066"/>
                </a:solidFill>
                <a:latin typeface="Arial" panose="020B0604020202020204" pitchFamily="34" charset="0"/>
                <a:cs typeface="Arial" panose="020B0604020202020204" pitchFamily="34" charset="0"/>
              </a:rPr>
              <a:t>u</a:t>
            </a:r>
            <a:r>
              <a:rPr lang="vi-VN" sz="1000" dirty="0">
                <a:solidFill>
                  <a:srgbClr val="000066"/>
                </a:solidFill>
                <a:latin typeface="Arial" panose="020B0604020202020204" pitchFamily="34" charset="0"/>
                <a:cs typeface="Arial" panose="020B0604020202020204" pitchFamily="34" charset="0"/>
              </a:rPr>
              <a:t> radnika</a:t>
            </a:r>
            <a:r>
              <a:rPr lang="sr-Latn-RS" sz="1000" baseline="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homogene grupe koja je izložena buci</a:t>
            </a:r>
            <a:r>
              <a:rPr lang="sr-Latn-RS" sz="1000" dirty="0">
                <a:solidFill>
                  <a:srgbClr val="000066"/>
                </a:solidFill>
                <a:latin typeface="Arial" panose="020B0604020202020204" pitchFamily="34" charset="0"/>
                <a:cs typeface="Arial" panose="020B0604020202020204" pitchFamily="34" charset="0"/>
              </a:rPr>
              <a:t> (minimalno trajanje je 5 h)</a:t>
            </a:r>
            <a:r>
              <a:rPr lang="vi-VN" sz="1000" dirty="0">
                <a:solidFill>
                  <a:srgbClr val="000066"/>
                </a:solidFill>
                <a:latin typeface="Arial" panose="020B0604020202020204" pitchFamily="34" charset="0"/>
                <a:cs typeface="Arial" panose="020B0604020202020204" pitchFamily="34" charset="0"/>
              </a:rPr>
              <a:t>;</a:t>
            </a:r>
          </a:p>
          <a:p>
            <a:pPr marL="363538" marR="0" lvl="1" indent="-171450" algn="just" defTabSz="914400" rtl="0" eaLnBrk="1" fontAlgn="auto" latinLnBrk="0" hangingPunct="1">
              <a:spcBef>
                <a:spcPts val="600"/>
              </a:spcBef>
              <a:spcAft>
                <a:spcPts val="0"/>
              </a:spcAft>
              <a:buClrTx/>
              <a:buSzTx/>
              <a:buFont typeface="Arial" panose="020B0604020202020204" pitchFamily="34" charset="0"/>
              <a:buChar char="•"/>
              <a:tabLst>
                <a:tab pos="361950" algn="l"/>
              </a:tabLst>
              <a:defRPr/>
            </a:pPr>
            <a:r>
              <a:rPr lang="vi-VN" sz="1000" dirty="0">
                <a:solidFill>
                  <a:srgbClr val="000066"/>
                </a:solidFill>
                <a:latin typeface="Arial" panose="020B0604020202020204" pitchFamily="34" charset="0"/>
                <a:cs typeface="Arial" panose="020B0604020202020204" pitchFamily="34" charset="0"/>
              </a:rPr>
              <a:t>Bira se trajanje </a:t>
            </a:r>
            <a:r>
              <a:rPr lang="sr-Latn-RS" sz="1000" dirty="0">
                <a:solidFill>
                  <a:srgbClr val="000066"/>
                </a:solidFill>
                <a:latin typeface="Arial" panose="020B0604020202020204" pitchFamily="34" charset="0"/>
                <a:cs typeface="Arial" panose="020B0604020202020204" pitchFamily="34" charset="0"/>
              </a:rPr>
              <a:t>pojedinačnog merenja </a:t>
            </a:r>
            <a:r>
              <a:rPr lang="vi-VN" sz="1000" dirty="0">
                <a:solidFill>
                  <a:srgbClr val="000066"/>
                </a:solidFill>
                <a:latin typeface="Arial" panose="020B0604020202020204" pitchFamily="34" charset="0"/>
                <a:cs typeface="Arial" panose="020B0604020202020204" pitchFamily="34" charset="0"/>
              </a:rPr>
              <a:t>i broj </a:t>
            </a:r>
            <a:r>
              <a:rPr lang="sr-Latn-RS" sz="1000" dirty="0">
                <a:solidFill>
                  <a:srgbClr val="000066"/>
                </a:solidFill>
                <a:latin typeface="Arial" panose="020B0604020202020204" pitchFamily="34" charset="0"/>
                <a:cs typeface="Arial" panose="020B0604020202020204" pitchFamily="34" charset="0"/>
              </a:rPr>
              <a:t>merenja</a:t>
            </a:r>
            <a:r>
              <a:rPr lang="vi-VN" sz="1000" dirty="0">
                <a:solidFill>
                  <a:srgbClr val="000066"/>
                </a:solidFill>
                <a:latin typeface="Arial" panose="020B0604020202020204" pitchFamily="34" charset="0"/>
                <a:cs typeface="Arial" panose="020B0604020202020204" pitchFamily="34" charset="0"/>
              </a:rPr>
              <a:t>, </a:t>
            </a:r>
            <a:r>
              <a:rPr lang="sr-Latn-RS" sz="1000" dirty="0">
                <a:solidFill>
                  <a:srgbClr val="000066"/>
                </a:solidFill>
                <a:latin typeface="Arial" panose="020B0604020202020204" pitchFamily="34" charset="0"/>
                <a:cs typeface="Arial" panose="020B0604020202020204" pitchFamily="34" charset="0"/>
              </a:rPr>
              <a:t>a </a:t>
            </a:r>
            <a:r>
              <a:rPr lang="vi-VN" sz="1000" dirty="0">
                <a:solidFill>
                  <a:srgbClr val="000066"/>
                </a:solidFill>
                <a:latin typeface="Arial" panose="020B0604020202020204" pitchFamily="34" charset="0"/>
                <a:cs typeface="Arial" panose="020B0604020202020204" pitchFamily="34" charset="0"/>
              </a:rPr>
              <a:t>najmanje pet, takvih da ukupno trajanje</a:t>
            </a:r>
            <a:r>
              <a:rPr lang="sr-Latn-RS" sz="1000" dirty="0">
                <a:solidFill>
                  <a:srgbClr val="000066"/>
                </a:solidFill>
                <a:latin typeface="Arial" panose="020B0604020202020204" pitchFamily="34" charset="0"/>
                <a:cs typeface="Arial" panose="020B0604020202020204" pitchFamily="34" charset="0"/>
              </a:rPr>
              <a:t> svih merenja</a:t>
            </a:r>
            <a:r>
              <a:rPr lang="vi-VN" sz="1000" dirty="0">
                <a:solidFill>
                  <a:srgbClr val="000066"/>
                </a:solidFill>
                <a:latin typeface="Arial" panose="020B0604020202020204" pitchFamily="34" charset="0"/>
                <a:cs typeface="Arial" panose="020B0604020202020204" pitchFamily="34" charset="0"/>
              </a:rPr>
              <a:t> zadovoljava ili premašuje minimalno trajanje određeno u prethodnom koraku;</a:t>
            </a:r>
          </a:p>
          <a:p>
            <a:pPr marL="363538" marR="0" lvl="1" indent="-171450" algn="just" defTabSz="914400" rtl="0" eaLnBrk="1" fontAlgn="auto" latinLnBrk="0" hangingPunct="1">
              <a:spcBef>
                <a:spcPts val="600"/>
              </a:spcBef>
              <a:spcAft>
                <a:spcPts val="0"/>
              </a:spcAft>
              <a:buClrTx/>
              <a:buSzTx/>
              <a:buFont typeface="Arial" panose="020B0604020202020204" pitchFamily="34" charset="0"/>
              <a:buChar char="•"/>
              <a:tabLst>
                <a:tab pos="361950" algn="l"/>
              </a:tabLst>
              <a:defRPr/>
            </a:pPr>
            <a:r>
              <a:rPr lang="vi-VN" sz="1000" dirty="0">
                <a:solidFill>
                  <a:srgbClr val="000066"/>
                </a:solidFill>
                <a:latin typeface="Arial" panose="020B0604020202020204" pitchFamily="34" charset="0"/>
                <a:cs typeface="Arial" panose="020B0604020202020204" pitchFamily="34" charset="0"/>
              </a:rPr>
              <a:t>Planira se </a:t>
            </a:r>
            <a:r>
              <a:rPr lang="sr-Latn-RS" sz="1000" dirty="0">
                <a:solidFill>
                  <a:srgbClr val="000066"/>
                </a:solidFill>
                <a:latin typeface="Arial" panose="020B0604020202020204" pitchFamily="34" charset="0"/>
                <a:cs typeface="Arial" panose="020B0604020202020204" pitchFamily="34" charset="0"/>
              </a:rPr>
              <a:t>sprovođenje serije pojedinačnih merenja</a:t>
            </a:r>
            <a:r>
              <a:rPr lang="vi-VN" sz="1000" dirty="0">
                <a:solidFill>
                  <a:srgbClr val="000066"/>
                </a:solidFill>
                <a:latin typeface="Arial" panose="020B0604020202020204" pitchFamily="34" charset="0"/>
                <a:cs typeface="Arial" panose="020B0604020202020204" pitchFamily="34" charset="0"/>
              </a:rPr>
              <a:t> koj</a:t>
            </a:r>
            <a:r>
              <a:rPr lang="sr-Latn-RS" sz="1000" dirty="0">
                <a:solidFill>
                  <a:srgbClr val="000066"/>
                </a:solidFill>
                <a:latin typeface="Arial" panose="020B0604020202020204" pitchFamily="34" charset="0"/>
                <a:cs typeface="Arial" panose="020B0604020202020204" pitchFamily="34" charset="0"/>
              </a:rPr>
              <a:t>a</a:t>
            </a:r>
            <a:r>
              <a:rPr lang="vi-VN" sz="1000" dirty="0">
                <a:solidFill>
                  <a:srgbClr val="000066"/>
                </a:solidFill>
                <a:latin typeface="Arial" panose="020B0604020202020204" pitchFamily="34" charset="0"/>
                <a:cs typeface="Arial" panose="020B0604020202020204" pitchFamily="34" charset="0"/>
              </a:rPr>
              <a:t> su raspoređen</a:t>
            </a:r>
            <a:r>
              <a:rPr lang="sr-Latn-RS" sz="1000" dirty="0">
                <a:solidFill>
                  <a:srgbClr val="000066"/>
                </a:solidFill>
                <a:latin typeface="Arial" panose="020B0604020202020204" pitchFamily="34" charset="0"/>
                <a:cs typeface="Arial" panose="020B0604020202020204" pitchFamily="34" charset="0"/>
              </a:rPr>
              <a:t>a</a:t>
            </a:r>
            <a:r>
              <a:rPr lang="vi-VN" sz="1000" dirty="0">
                <a:solidFill>
                  <a:srgbClr val="000066"/>
                </a:solidFill>
                <a:latin typeface="Arial" panose="020B0604020202020204" pitchFamily="34" charset="0"/>
                <a:cs typeface="Arial" panose="020B0604020202020204" pitchFamily="34" charset="0"/>
              </a:rPr>
              <a:t> nasumično među članovima </a:t>
            </a:r>
            <a:r>
              <a:rPr lang="sr-Latn-RS" sz="1000" dirty="0">
                <a:solidFill>
                  <a:srgbClr val="000066"/>
                </a:solidFill>
                <a:latin typeface="Arial" panose="020B0604020202020204" pitchFamily="34" charset="0"/>
                <a:cs typeface="Arial" panose="020B0604020202020204" pitchFamily="34" charset="0"/>
              </a:rPr>
              <a:t>homogene </a:t>
            </a:r>
            <a:r>
              <a:rPr lang="vi-VN" sz="1000" dirty="0">
                <a:solidFill>
                  <a:srgbClr val="000066"/>
                </a:solidFill>
                <a:latin typeface="Arial" panose="020B0604020202020204" pitchFamily="34" charset="0"/>
                <a:cs typeface="Arial" panose="020B0604020202020204" pitchFamily="34" charset="0"/>
              </a:rPr>
              <a:t>grupe i tokom trajanja radnog dana</a:t>
            </a:r>
            <a:r>
              <a:rPr lang="sr-Latn-RS" sz="1000" dirty="0">
                <a:solidFill>
                  <a:srgbClr val="000066"/>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8200E695-1892-4DB2-BC99-DFE00BC60453}" type="slidenum">
              <a:rPr lang="en-US" smtClean="0"/>
              <a:pPr/>
              <a:t>19</a:t>
            </a:fld>
            <a:endParaRPr lang="en-US"/>
          </a:p>
        </p:txBody>
      </p:sp>
    </p:spTree>
    <p:extLst>
      <p:ext uri="{BB962C8B-B14F-4D97-AF65-F5344CB8AC3E}">
        <p14:creationId xmlns:p14="http://schemas.microsoft.com/office/powerpoint/2010/main" val="271311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8200E695-1892-4DB2-BC99-DFE00BC60453}" type="slidenum">
              <a:rPr lang="en-US" smtClean="0"/>
              <a:pPr/>
              <a:t>2</a:t>
            </a:fld>
            <a:endParaRPr lang="en-US"/>
          </a:p>
        </p:txBody>
      </p:sp>
    </p:spTree>
    <p:extLst>
      <p:ext uri="{BB962C8B-B14F-4D97-AF65-F5344CB8AC3E}">
        <p14:creationId xmlns:p14="http://schemas.microsoft.com/office/powerpoint/2010/main" val="3029112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defRPr/>
            </a:pPr>
            <a:r>
              <a:rPr lang="pl-PL" sz="1000" dirty="0">
                <a:solidFill>
                  <a:srgbClr val="000066"/>
                </a:solidFill>
                <a:latin typeface="Arial" panose="020B0604020202020204" pitchFamily="34" charset="0"/>
                <a:cs typeface="Arial" panose="020B0604020202020204" pitchFamily="34" charset="0"/>
              </a:rPr>
              <a:t>A-ponderisani ekvivalentni kontinualni nivo zvučnog pritiska za posao se izračunava kao energijska srednja vrednost </a:t>
            </a:r>
            <a:r>
              <a:rPr lang="pl-PL" sz="1000" i="1" dirty="0">
                <a:solidFill>
                  <a:srgbClr val="000066"/>
                </a:solidFill>
                <a:latin typeface="Arial" panose="020B0604020202020204" pitchFamily="34" charset="0"/>
                <a:cs typeface="Arial" panose="020B0604020202020204" pitchFamily="34" charset="0"/>
              </a:rPr>
              <a:t>N</a:t>
            </a:r>
            <a:r>
              <a:rPr lang="pl-PL" sz="1000" dirty="0">
                <a:solidFill>
                  <a:srgbClr val="000066"/>
                </a:solidFill>
                <a:latin typeface="Arial" panose="020B0604020202020204" pitchFamily="34" charset="0"/>
                <a:cs typeface="Arial" panose="020B0604020202020204" pitchFamily="34" charset="0"/>
              </a:rPr>
              <a:t> merenja ekvivalentnog nivoa zvučnog pritiska za taj posao.</a:t>
            </a:r>
          </a:p>
          <a:p>
            <a:pPr algn="just" defTabSz="990478">
              <a:spcBef>
                <a:spcPts val="600"/>
              </a:spcBef>
              <a:defRPr/>
            </a:pPr>
            <a:r>
              <a:rPr lang="sr-Latn-RS" sz="1000" dirty="0">
                <a:solidFill>
                  <a:srgbClr val="000066"/>
                </a:solidFill>
                <a:latin typeface="Arial" panose="020B0604020202020204" pitchFamily="34" charset="0"/>
                <a:cs typeface="Arial" panose="020B0604020202020204" pitchFamily="34" charset="0"/>
              </a:rPr>
              <a:t>Nivo dnevne izloženosti buci, odnosno A-ponderisani nivo izloženosti buci normalizovan na 8-časovni radni dan se određuje na osnovu A-ponderisanog ekvivalentnog nivoa zvučnog pritiska određenog za efektivno trajanje radnog vremena.</a:t>
            </a:r>
          </a:p>
          <a:p>
            <a:pPr algn="just" defTabSz="990478">
              <a:spcBef>
                <a:spcPts val="600"/>
              </a:spcBef>
              <a:defRPr/>
            </a:pPr>
            <a:r>
              <a:rPr lang="pl-PL" sz="1000" dirty="0">
                <a:solidFill>
                  <a:srgbClr val="000066"/>
                </a:solidFill>
                <a:latin typeface="Arial" panose="020B0604020202020204" pitchFamily="34" charset="0"/>
                <a:cs typeface="Arial" panose="020B0604020202020204" pitchFamily="34" charset="0"/>
              </a:rPr>
              <a:t>Ako efektivno trajanje radnog dana </a:t>
            </a:r>
            <a:r>
              <a:rPr lang="pl-PL" sz="1000" i="1" dirty="0">
                <a:solidFill>
                  <a:srgbClr val="000066"/>
                </a:solidFill>
                <a:latin typeface="Arial" panose="020B0604020202020204" pitchFamily="34" charset="0"/>
                <a:cs typeface="Arial" panose="020B0604020202020204" pitchFamily="34" charset="0"/>
              </a:rPr>
              <a:t>T</a:t>
            </a:r>
            <a:r>
              <a:rPr lang="pl-PL" sz="1000" baseline="-25000" dirty="0">
                <a:solidFill>
                  <a:srgbClr val="000066"/>
                </a:solidFill>
                <a:latin typeface="Arial" panose="020B0604020202020204" pitchFamily="34" charset="0"/>
                <a:cs typeface="Arial" panose="020B0604020202020204" pitchFamily="34" charset="0"/>
              </a:rPr>
              <a:t>e</a:t>
            </a:r>
            <a:r>
              <a:rPr lang="pl-PL" sz="1000" dirty="0">
                <a:solidFill>
                  <a:srgbClr val="000066"/>
                </a:solidFill>
                <a:latin typeface="Arial" panose="020B0604020202020204" pitchFamily="34" charset="0"/>
                <a:cs typeface="Arial" panose="020B0604020202020204" pitchFamily="34" charset="0"/>
              </a:rPr>
              <a:t> iznosi 8 h, tada je </a:t>
            </a:r>
            <a:r>
              <a:rPr lang="pl-PL" sz="1000" i="1" dirty="0">
                <a:solidFill>
                  <a:srgbClr val="000066"/>
                </a:solidFill>
                <a:latin typeface="Arial" panose="020B0604020202020204" pitchFamily="34" charset="0"/>
                <a:cs typeface="Arial" panose="020B0604020202020204" pitchFamily="34" charset="0"/>
              </a:rPr>
              <a:t>L</a:t>
            </a:r>
            <a:r>
              <a:rPr lang="pl-PL" sz="1000" i="1" baseline="-25000" dirty="0">
                <a:solidFill>
                  <a:srgbClr val="000066"/>
                </a:solidFill>
                <a:latin typeface="Arial" panose="020B0604020202020204" pitchFamily="34" charset="0"/>
                <a:cs typeface="Arial" panose="020B0604020202020204" pitchFamily="34" charset="0"/>
              </a:rPr>
              <a:t>A,</a:t>
            </a:r>
            <a:r>
              <a:rPr lang="pl-PL" sz="1000" baseline="-25000" dirty="0">
                <a:solidFill>
                  <a:srgbClr val="000066"/>
                </a:solidFill>
                <a:latin typeface="Arial" panose="020B0604020202020204" pitchFamily="34" charset="0"/>
                <a:cs typeface="Arial" panose="020B0604020202020204" pitchFamily="34" charset="0"/>
              </a:rPr>
              <a:t>EX,8h</a:t>
            </a:r>
            <a:r>
              <a:rPr lang="pl-PL" sz="1000" dirty="0">
                <a:solidFill>
                  <a:srgbClr val="000066"/>
                </a:solidFill>
                <a:latin typeface="Arial" panose="020B0604020202020204" pitchFamily="34" charset="0"/>
                <a:cs typeface="Arial" panose="020B0604020202020204" pitchFamily="34" charset="0"/>
              </a:rPr>
              <a:t> jednako </a:t>
            </a:r>
            <a:r>
              <a:rPr lang="pl-PL" sz="1000" i="1" dirty="0">
                <a:solidFill>
                  <a:srgbClr val="000066"/>
                </a:solidFill>
                <a:latin typeface="Arial" panose="020B0604020202020204" pitchFamily="34" charset="0"/>
                <a:cs typeface="Arial" panose="020B0604020202020204" pitchFamily="34" charset="0"/>
              </a:rPr>
              <a:t>L</a:t>
            </a:r>
            <a:r>
              <a:rPr lang="pl-PL" sz="1000" i="1" baseline="-25000" dirty="0">
                <a:solidFill>
                  <a:srgbClr val="000066"/>
                </a:solidFill>
                <a:latin typeface="Arial" panose="020B0604020202020204" pitchFamily="34" charset="0"/>
                <a:cs typeface="Arial" panose="020B0604020202020204" pitchFamily="34" charset="0"/>
              </a:rPr>
              <a:t>p,</a:t>
            </a:r>
            <a:r>
              <a:rPr lang="pl-PL" sz="1000" baseline="-25000" dirty="0">
                <a:solidFill>
                  <a:srgbClr val="000066"/>
                </a:solidFill>
                <a:latin typeface="Arial" panose="020B0604020202020204" pitchFamily="34" charset="0"/>
                <a:cs typeface="Arial" panose="020B0604020202020204" pitchFamily="34" charset="0"/>
              </a:rPr>
              <a:t>A,eq,Te</a:t>
            </a:r>
            <a:r>
              <a:rPr lang="pl-PL" sz="1000" dirty="0">
                <a:solidFill>
                  <a:srgbClr val="000066"/>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8200E695-1892-4DB2-BC99-DFE00BC60453}" type="slidenum">
              <a:rPr lang="en-US" smtClean="0"/>
              <a:pPr/>
              <a:t>20</a:t>
            </a:fld>
            <a:endParaRPr lang="en-US"/>
          </a:p>
        </p:txBody>
      </p:sp>
    </p:spTree>
    <p:extLst>
      <p:ext uri="{BB962C8B-B14F-4D97-AF65-F5344CB8AC3E}">
        <p14:creationId xmlns:p14="http://schemas.microsoft.com/office/powerpoint/2010/main" val="1157608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Celodnevno merenje mora da obuhvati sve doprinose buci koji potiču od obavljanja radnih aktivnosti, kao i tihih perioda tokom nominalnog radnog dana.</a:t>
            </a:r>
          </a:p>
          <a:p>
            <a:pPr marL="0" marR="0" indent="0" algn="just" defTabSz="914400" rtl="0" eaLnBrk="1" fontAlgn="auto" latinLnBrk="0" hangingPunct="1">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Za</a:t>
            </a:r>
            <a:r>
              <a:rPr lang="sr-Latn-RS" sz="1000" baseline="0" dirty="0">
                <a:solidFill>
                  <a:srgbClr val="000066"/>
                </a:solidFill>
                <a:latin typeface="Arial" panose="020B0604020202020204" pitchFamily="34" charset="0"/>
                <a:cs typeface="Arial" panose="020B0604020202020204" pitchFamily="34" charset="0"/>
              </a:rPr>
              <a:t> obavljanje dugotrajnih merenja se preporučuju personalna merila nivoa izloženosti buci,</a:t>
            </a:r>
            <a:r>
              <a:rPr lang="sr-Latn-RS" sz="1000" dirty="0">
                <a:solidFill>
                  <a:srgbClr val="000066"/>
                </a:solidFill>
                <a:latin typeface="Arial" panose="020B0604020202020204" pitchFamily="34" charset="0"/>
                <a:cs typeface="Arial" panose="020B0604020202020204" pitchFamily="34" charset="0"/>
              </a:rPr>
              <a:t> tzv.</a:t>
            </a:r>
            <a:r>
              <a:rPr lang="sr-Latn-RS" sz="1000" baseline="0" dirty="0">
                <a:solidFill>
                  <a:srgbClr val="000066"/>
                </a:solidFill>
                <a:latin typeface="Arial" panose="020B0604020202020204" pitchFamily="34" charset="0"/>
                <a:cs typeface="Arial" panose="020B0604020202020204" pitchFamily="34" charset="0"/>
              </a:rPr>
              <a:t> dozimetri buke.</a:t>
            </a:r>
          </a:p>
          <a:p>
            <a:pPr marL="0" marR="0" indent="0" algn="just" defTabSz="914400" rtl="0" eaLnBrk="1" fontAlgn="auto" latinLnBrk="0" hangingPunct="1">
              <a:spcBef>
                <a:spcPts val="600"/>
              </a:spcBef>
              <a:spcAft>
                <a:spcPts val="0"/>
              </a:spcAft>
              <a:buClrTx/>
              <a:buSzTx/>
              <a:buFontTx/>
              <a:buNone/>
              <a:tabLst/>
              <a:defRPr/>
            </a:pPr>
            <a:r>
              <a:rPr lang="vi-VN" sz="1000" dirty="0">
                <a:solidFill>
                  <a:srgbClr val="000066"/>
                </a:solidFill>
                <a:latin typeface="Arial" panose="020B0604020202020204" pitchFamily="34" charset="0"/>
                <a:cs typeface="Arial" panose="020B0604020202020204" pitchFamily="34" charset="0"/>
              </a:rPr>
              <a:t>Kada se koristi ova merna strategija, mora se obezbediti da su izabrani dani reprezentativni za ono što je definisano kao relevantna situacija na poslu.</a:t>
            </a:r>
            <a:endParaRPr lang="sr-Latn-RS" sz="1000" dirty="0">
              <a:solidFill>
                <a:srgbClr val="000066"/>
              </a:solidFill>
              <a:latin typeface="Arial" panose="020B0604020202020204" pitchFamily="34" charset="0"/>
              <a:cs typeface="Arial" panose="020B0604020202020204" pitchFamily="34" charset="0"/>
            </a:endParaRPr>
          </a:p>
          <a:p>
            <a:pPr algn="just">
              <a:spcBef>
                <a:spcPts val="600"/>
              </a:spcBef>
              <a:spcAft>
                <a:spcPts val="0"/>
              </a:spcAft>
              <a:defRPr/>
            </a:pPr>
            <a:r>
              <a:rPr lang="sr-Latn-RS" sz="1000" dirty="0">
                <a:solidFill>
                  <a:srgbClr val="000066"/>
                </a:solidFill>
                <a:latin typeface="Arial" panose="020B0604020202020204" pitchFamily="34" charset="0"/>
                <a:cs typeface="Arial" panose="020B0604020202020204" pitchFamily="34" charset="0"/>
              </a:rPr>
              <a:t>U</a:t>
            </a:r>
            <a:r>
              <a:rPr lang="vi-VN" sz="1000" dirty="0">
                <a:solidFill>
                  <a:srgbClr val="000066"/>
                </a:solidFill>
                <a:latin typeface="Arial" panose="020B0604020202020204" pitchFamily="34" charset="0"/>
                <a:cs typeface="Arial" panose="020B0604020202020204" pitchFamily="34" charset="0"/>
              </a:rPr>
              <a:t> praktični</a:t>
            </a:r>
            <a:r>
              <a:rPr lang="sr-Latn-RS" sz="1000" dirty="0">
                <a:solidFill>
                  <a:srgbClr val="000066"/>
                </a:solidFill>
                <a:latin typeface="Arial" panose="020B0604020202020204" pitchFamily="34" charset="0"/>
                <a:cs typeface="Arial" panose="020B0604020202020204" pitchFamily="34" charset="0"/>
              </a:rPr>
              <a:t>m uslovima često </a:t>
            </a:r>
            <a:r>
              <a:rPr lang="vi-VN" sz="1000" dirty="0">
                <a:solidFill>
                  <a:srgbClr val="000066"/>
                </a:solidFill>
                <a:latin typeface="Arial" panose="020B0604020202020204" pitchFamily="34" charset="0"/>
                <a:cs typeface="Arial" panose="020B0604020202020204" pitchFamily="34" charset="0"/>
              </a:rPr>
              <a:t>nije moguće vršiti merenje tokom celog radnog dana.</a:t>
            </a:r>
            <a:r>
              <a:rPr lang="sr-Latn-RS" sz="1000" dirty="0">
                <a:solidFill>
                  <a:srgbClr val="000066"/>
                </a:solidFill>
                <a:latin typeface="Arial" panose="020B0604020202020204" pitchFamily="34" charset="0"/>
                <a:cs typeface="Arial" panose="020B0604020202020204" pitchFamily="34" charset="0"/>
              </a:rPr>
              <a:t> M</a:t>
            </a:r>
            <a:r>
              <a:rPr lang="vi-VN" sz="1000" dirty="0">
                <a:solidFill>
                  <a:srgbClr val="000066"/>
                </a:solidFill>
                <a:latin typeface="Arial" panose="020B0604020202020204" pitchFamily="34" charset="0"/>
                <a:cs typeface="Arial" panose="020B0604020202020204" pitchFamily="34" charset="0"/>
              </a:rPr>
              <a:t>erenja </a:t>
            </a:r>
            <a:r>
              <a:rPr lang="sr-Latn-RS" sz="1000" dirty="0">
                <a:solidFill>
                  <a:srgbClr val="000066"/>
                </a:solidFill>
                <a:latin typeface="Arial" panose="020B0604020202020204" pitchFamily="34" charset="0"/>
                <a:cs typeface="Arial" panose="020B0604020202020204" pitchFamily="34" charset="0"/>
              </a:rPr>
              <a:t>u</a:t>
            </a:r>
            <a:r>
              <a:rPr lang="sr-Latn-RS" sz="1000" baseline="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takvim slučajevima treba vršiti koliko je to moguće</a:t>
            </a: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tokom većeg dela dana, obuhvatajući sve značajne periode izloženosti buci.</a:t>
            </a:r>
            <a:endParaRPr lang="sr-Latn-RS" sz="1000" dirty="0">
              <a:solidFill>
                <a:srgbClr val="000066"/>
              </a:solidFill>
              <a:latin typeface="Arial" panose="020B0604020202020204" pitchFamily="34" charset="0"/>
              <a:cs typeface="Arial" panose="020B0604020202020204" pitchFamily="34" charset="0"/>
            </a:endParaRPr>
          </a:p>
          <a:p>
            <a:pPr marL="0" marR="0" indent="0" algn="just" defTabSz="914400" rtl="0" eaLnBrk="1" fontAlgn="auto" latinLnBrk="0" hangingPunct="1">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Prvo se izvrše tri merenja ekvivalentnog kontinualnog nivoa zvučnog pritiska</a:t>
            </a:r>
            <a:r>
              <a:rPr lang="sr-Latn-RS" sz="1000" baseline="0" dirty="0">
                <a:solidFill>
                  <a:srgbClr val="000066"/>
                </a:solidFill>
                <a:latin typeface="Arial" panose="020B0604020202020204" pitchFamily="34" charset="0"/>
                <a:cs typeface="Arial" panose="020B0604020202020204" pitchFamily="34" charset="0"/>
              </a:rPr>
              <a:t> </a:t>
            </a:r>
            <a:r>
              <a:rPr lang="sr-Latn-RS" sz="1000" dirty="0">
                <a:solidFill>
                  <a:srgbClr val="000066"/>
                </a:solidFill>
                <a:latin typeface="Arial" panose="020B0604020202020204" pitchFamily="34" charset="0"/>
                <a:cs typeface="Arial" panose="020B0604020202020204" pitchFamily="34" charset="0"/>
              </a:rPr>
              <a:t>u toku celokupnog radnog dana. Ova merenja treba da reprezentuju izloženost radnika buci.</a:t>
            </a:r>
          </a:p>
          <a:p>
            <a:pPr marL="0" marR="0" indent="0" algn="just" defTabSz="914400" rtl="0" eaLnBrk="1" fontAlgn="auto" latinLnBrk="0" hangingPunct="1">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Ukoliko se rezultati ova tri merenja razlikuju za manje od 3 dB, ekvivalentni kontinualni nivo zvučnog pritiska tokom nominalnog dana se izračunava kao energijski usrednjena vrednost ova tri merenja.</a:t>
            </a:r>
          </a:p>
          <a:p>
            <a:pPr marL="0" marR="0" indent="0" algn="just" defTabSz="914400" rtl="0" eaLnBrk="1" fontAlgn="auto" latinLnBrk="0" hangingPunct="1">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Ukoliko se rezultati ova tri merenja razlikuju za 3 dB ili više, treba izvršiti još najmanje dva merenja u toku celokupnog radnog dana.</a:t>
            </a:r>
            <a:r>
              <a:rPr lang="sr-Latn-RS" sz="1000" baseline="0" dirty="0">
                <a:solidFill>
                  <a:srgbClr val="000066"/>
                </a:solidFill>
                <a:latin typeface="Arial" panose="020B0604020202020204" pitchFamily="34" charset="0"/>
                <a:cs typeface="Arial" panose="020B0604020202020204" pitchFamily="34" charset="0"/>
              </a:rPr>
              <a:t> Ekvivalentni kontinualni nivo zvučnog pritiska tokom nominalnog dana se izračunava kao energijski usrednjena vrednost pet merenja.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21</a:t>
            </a:fld>
            <a:endParaRPr lang="en-US"/>
          </a:p>
        </p:txBody>
      </p:sp>
    </p:spTree>
    <p:extLst>
      <p:ext uri="{BB962C8B-B14F-4D97-AF65-F5344CB8AC3E}">
        <p14:creationId xmlns:p14="http://schemas.microsoft.com/office/powerpoint/2010/main" val="593541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89040"/>
          </a:xfrm>
        </p:spPr>
        <p:txBody>
          <a:bodyPr/>
          <a:lstStyle/>
          <a:p>
            <a:pPr marL="0" marR="0" indent="0" algn="just" defTabSz="914400" rtl="0" eaLnBrk="1" fontAlgn="auto" latinLnBrk="0" hangingPunct="1">
              <a:spcBef>
                <a:spcPts val="4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Za merenje A-ponderisanog</a:t>
            </a:r>
            <a:r>
              <a:rPr lang="sr-Latn-RS" sz="1000" baseline="0" dirty="0">
                <a:solidFill>
                  <a:srgbClr val="000066"/>
                </a:solidFill>
                <a:latin typeface="Arial" panose="020B0604020202020204" pitchFamily="34" charset="0"/>
                <a:cs typeface="Arial" panose="020B0604020202020204" pitchFamily="34" charset="0"/>
              </a:rPr>
              <a:t> ekvivalentnog kontinualnog nivoa zvučnog pritiska se koriste:</a:t>
            </a:r>
          </a:p>
          <a:p>
            <a:pPr marL="360000" marR="0" lvl="1" indent="-144000" algn="just" defTabSz="914400" rtl="0" eaLnBrk="1" fontAlgn="auto" latinLnBrk="0" hangingPunct="1">
              <a:spcBef>
                <a:spcPts val="400"/>
              </a:spcBef>
              <a:spcAft>
                <a:spcPts val="0"/>
              </a:spcAft>
              <a:buClrTx/>
              <a:buSzTx/>
              <a:buFont typeface="Arial" panose="020B0604020202020204" pitchFamily="34" charset="0"/>
              <a:buChar char="•"/>
              <a:tabLst/>
              <a:defRPr/>
            </a:pPr>
            <a:r>
              <a:rPr lang="sr-Latn-RS" sz="1000" baseline="0" dirty="0">
                <a:solidFill>
                  <a:srgbClr val="990000"/>
                </a:solidFill>
                <a:latin typeface="Arial" panose="020B0604020202020204" pitchFamily="34" charset="0"/>
                <a:cs typeface="Arial" panose="020B0604020202020204" pitchFamily="34" charset="0"/>
              </a:rPr>
              <a:t>merila nivoa zvuka klase 1 (preporuka) ili klase 2;</a:t>
            </a:r>
          </a:p>
          <a:p>
            <a:pPr marL="360000" marR="0" lvl="1" indent="-144000" algn="just" defTabSz="914400" rtl="0" eaLnBrk="1" fontAlgn="auto" latinLnBrk="0" hangingPunct="1">
              <a:spcBef>
                <a:spcPts val="400"/>
              </a:spcBef>
              <a:spcAft>
                <a:spcPts val="0"/>
              </a:spcAft>
              <a:buClrTx/>
              <a:buSzTx/>
              <a:buFont typeface="Arial" panose="020B0604020202020204" pitchFamily="34" charset="0"/>
              <a:buChar char="•"/>
              <a:tabLst/>
              <a:defRPr/>
            </a:pPr>
            <a:r>
              <a:rPr lang="sr-Latn-RS" sz="1000" baseline="0" dirty="0">
                <a:solidFill>
                  <a:srgbClr val="990000"/>
                </a:solidFill>
                <a:latin typeface="Arial" panose="020B0604020202020204" pitchFamily="34" charset="0"/>
                <a:cs typeface="Arial" panose="020B0604020202020204" pitchFamily="34" charset="0"/>
              </a:rPr>
              <a:t>personalna merila izloženosti buci (za celodnevna merenja) – dozimetri buke;</a:t>
            </a:r>
          </a:p>
          <a:p>
            <a:pPr marL="360000" marR="0" lvl="1" indent="-144000" algn="just" defTabSz="914400" rtl="0" eaLnBrk="1" fontAlgn="auto" latinLnBrk="0" hangingPunct="1">
              <a:spcBef>
                <a:spcPts val="400"/>
              </a:spcBef>
              <a:spcAft>
                <a:spcPts val="0"/>
              </a:spcAft>
              <a:buClrTx/>
              <a:buSzTx/>
              <a:buFont typeface="Arial" panose="020B0604020202020204" pitchFamily="34" charset="0"/>
              <a:buChar char="•"/>
              <a:tabLst/>
              <a:defRPr/>
            </a:pPr>
            <a:r>
              <a:rPr lang="sr-Latn-RS" sz="1000" baseline="0" dirty="0">
                <a:solidFill>
                  <a:srgbClr val="990000"/>
                </a:solidFill>
                <a:latin typeface="Arial" panose="020B0604020202020204" pitchFamily="34" charset="0"/>
                <a:cs typeface="Arial" panose="020B0604020202020204" pitchFamily="34" charset="0"/>
              </a:rPr>
              <a:t>kalibratori zvuka. </a:t>
            </a:r>
          </a:p>
          <a:p>
            <a:pPr marL="0" marR="0" lvl="0" indent="0" algn="just" defTabSz="914400" rtl="0" eaLnBrk="1" fontAlgn="auto" latinLnBrk="0" hangingPunct="1">
              <a:spcBef>
                <a:spcPts val="400"/>
              </a:spcBef>
              <a:spcAft>
                <a:spcPts val="0"/>
              </a:spcAft>
              <a:buClrTx/>
              <a:buSzTx/>
              <a:buFont typeface="Arial" panose="020B0604020202020204" pitchFamily="34" charset="0"/>
              <a:buNone/>
              <a:tabLst/>
              <a:defRPr/>
            </a:pPr>
            <a:r>
              <a:rPr lang="sr-Latn-RS" sz="1000" b="1" baseline="0" dirty="0">
                <a:solidFill>
                  <a:srgbClr val="000066"/>
                </a:solidFill>
                <a:latin typeface="Arial" panose="020B0604020202020204" pitchFamily="34" charset="0"/>
                <a:cs typeface="Arial" panose="020B0604020202020204" pitchFamily="34" charset="0"/>
              </a:rPr>
              <a:t>Pri korišćenju merila nivoa zvuka</a:t>
            </a:r>
            <a:r>
              <a:rPr lang="sr-Latn-RS" sz="1000" baseline="0" dirty="0">
                <a:solidFill>
                  <a:srgbClr val="000066"/>
                </a:solidFill>
                <a:latin typeface="Arial" panose="020B0604020202020204" pitchFamily="34" charset="0"/>
                <a:cs typeface="Arial" panose="020B0604020202020204" pitchFamily="34" charset="0"/>
              </a:rPr>
              <a:t>, m</a:t>
            </a:r>
            <a:r>
              <a:rPr lang="vi-VN" sz="1000" baseline="0" dirty="0">
                <a:solidFill>
                  <a:srgbClr val="000066"/>
                </a:solidFill>
                <a:latin typeface="Arial" panose="020B0604020202020204" pitchFamily="34" charset="0"/>
                <a:cs typeface="Arial" panose="020B0604020202020204" pitchFamily="34" charset="0"/>
              </a:rPr>
              <a:t>erenja treba izvršiti sa mikrofonom pozicioniranim na lokacijama glave zaposlenog tokom normalnog izvođenja posla ili zadatka</a:t>
            </a:r>
            <a:r>
              <a:rPr lang="sr-Latn-RS" sz="1000" baseline="0" dirty="0">
                <a:solidFill>
                  <a:srgbClr val="000066"/>
                </a:solidFill>
                <a:latin typeface="Arial" panose="020B0604020202020204" pitchFamily="34" charset="0"/>
                <a:cs typeface="Arial" panose="020B0604020202020204" pitchFamily="34" charset="0"/>
              </a:rPr>
              <a:t>, </a:t>
            </a:r>
            <a:r>
              <a:rPr lang="vi-VN" sz="1000" baseline="0" dirty="0">
                <a:solidFill>
                  <a:srgbClr val="000066"/>
                </a:solidFill>
                <a:latin typeface="Arial" panose="020B0604020202020204" pitchFamily="34" charset="0"/>
                <a:cs typeface="Arial" panose="020B0604020202020204" pitchFamily="34" charset="0"/>
              </a:rPr>
              <a:t>na rastojanju </a:t>
            </a:r>
            <a:r>
              <a:rPr lang="sr-Latn-RS" sz="1000" dirty="0">
                <a:solidFill>
                  <a:srgbClr val="000066"/>
                </a:solidFill>
                <a:latin typeface="Arial" panose="020B0604020202020204" pitchFamily="34" charset="0"/>
                <a:cs typeface="Arial" panose="020B0604020202020204" pitchFamily="34" charset="0"/>
              </a:rPr>
              <a:t>10 ÷</a:t>
            </a:r>
            <a:r>
              <a:rPr lang="vi-VN" sz="1000" baseline="0" dirty="0">
                <a:solidFill>
                  <a:srgbClr val="000066"/>
                </a:solidFill>
                <a:latin typeface="Arial" panose="020B0604020202020204" pitchFamily="34" charset="0"/>
                <a:cs typeface="Arial" panose="020B0604020202020204" pitchFamily="34" charset="0"/>
              </a:rPr>
              <a:t> </a:t>
            </a:r>
            <a:r>
              <a:rPr lang="sr-Latn-RS" sz="1000" baseline="0" dirty="0">
                <a:solidFill>
                  <a:srgbClr val="000066"/>
                </a:solidFill>
                <a:latin typeface="Arial" panose="020B0604020202020204" pitchFamily="34" charset="0"/>
                <a:cs typeface="Arial" panose="020B0604020202020204" pitchFamily="34" charset="0"/>
              </a:rPr>
              <a:t>40 c</a:t>
            </a:r>
            <a:r>
              <a:rPr lang="vi-VN" sz="1000" baseline="0" dirty="0">
                <a:solidFill>
                  <a:srgbClr val="000066"/>
                </a:solidFill>
                <a:latin typeface="Arial" panose="020B0604020202020204" pitchFamily="34" charset="0"/>
                <a:cs typeface="Arial" panose="020B0604020202020204" pitchFamily="34" charset="0"/>
              </a:rPr>
              <a:t>m od ulaza u spoljašnji ušni kanal i na strani uva koje je najviše izloženo</a:t>
            </a:r>
            <a:r>
              <a:rPr lang="sr-Latn-RS" sz="1000" baseline="0" dirty="0">
                <a:solidFill>
                  <a:srgbClr val="000066"/>
                </a:solidFill>
                <a:latin typeface="Arial" panose="020B0604020202020204" pitchFamily="34" charset="0"/>
                <a:cs typeface="Arial" panose="020B0604020202020204" pitchFamily="34" charset="0"/>
              </a:rPr>
              <a:t> buci.</a:t>
            </a:r>
          </a:p>
          <a:p>
            <a:pPr algn="just">
              <a:spcBef>
                <a:spcPts val="400"/>
              </a:spcBef>
              <a:spcAft>
                <a:spcPts val="0"/>
              </a:spcAft>
              <a:defRPr/>
            </a:pPr>
            <a:r>
              <a:rPr lang="sr-Latn-RS" sz="1000" dirty="0">
                <a:solidFill>
                  <a:srgbClr val="000066"/>
                </a:solidFill>
                <a:latin typeface="Arial" panose="020B0604020202020204" pitchFamily="34" charset="0"/>
                <a:cs typeface="Arial" panose="020B0604020202020204" pitchFamily="34" charset="0"/>
              </a:rPr>
              <a:t>Ako pozicija glave nije dobro definisana na radnoj poziciji, mogu biti upotrebljene sledeće visine mikrofona :</a:t>
            </a:r>
          </a:p>
          <a:p>
            <a:pPr marL="360000" marR="0" lvl="1" indent="-144000" algn="just" defTabSz="914400" rtl="0" eaLnBrk="1" fontAlgn="auto" latinLnBrk="0" hangingPunct="1">
              <a:spcBef>
                <a:spcPts val="400"/>
              </a:spcBef>
              <a:spcAft>
                <a:spcPts val="0"/>
              </a:spcAft>
              <a:buClrTx/>
              <a:buSzTx/>
              <a:buFont typeface="Arial" panose="020B0604020202020204" pitchFamily="34" charset="0"/>
              <a:buChar char="•"/>
              <a:tabLst/>
              <a:defRPr/>
            </a:pPr>
            <a:r>
              <a:rPr lang="sr-Latn-RS" sz="1000" dirty="0">
                <a:solidFill>
                  <a:srgbClr val="000066"/>
                </a:solidFill>
                <a:latin typeface="Arial" panose="020B0604020202020204" pitchFamily="34" charset="0"/>
                <a:cs typeface="Arial" panose="020B0604020202020204" pitchFamily="34" charset="0"/>
              </a:rPr>
              <a:t>Radnik koji stoji: 155 cm ± 7,5 cm iznad podloge na kojoj radnik stoji;</a:t>
            </a:r>
          </a:p>
          <a:p>
            <a:pPr marL="360000" marR="0" lvl="1" indent="-144000" algn="just" defTabSz="914400" rtl="0" eaLnBrk="1" fontAlgn="auto" latinLnBrk="0" hangingPunct="1">
              <a:spcBef>
                <a:spcPts val="400"/>
              </a:spcBef>
              <a:spcAft>
                <a:spcPts val="0"/>
              </a:spcAft>
              <a:buClrTx/>
              <a:buSzTx/>
              <a:buFont typeface="Arial" panose="020B0604020202020204" pitchFamily="34" charset="0"/>
              <a:buChar char="•"/>
              <a:tabLst/>
              <a:defRPr/>
            </a:pPr>
            <a:r>
              <a:rPr lang="sr-Latn-RS" sz="1000" dirty="0">
                <a:solidFill>
                  <a:srgbClr val="000066"/>
                </a:solidFill>
                <a:latin typeface="Arial" panose="020B0604020202020204" pitchFamily="34" charset="0"/>
                <a:cs typeface="Arial" panose="020B0604020202020204" pitchFamily="34" charset="0"/>
              </a:rPr>
              <a:t>Radnik koji sedi: 80 cm ± 5 cm iznad sredine ravni sedišta.</a:t>
            </a:r>
          </a:p>
          <a:p>
            <a:pPr marL="0" marR="0" indent="0" algn="just" defTabSz="914400" rtl="0" eaLnBrk="1" fontAlgn="auto" latinLnBrk="0" hangingPunct="1">
              <a:spcBef>
                <a:spcPts val="400"/>
              </a:spcBef>
              <a:spcAft>
                <a:spcPts val="0"/>
              </a:spcAft>
              <a:buClrTx/>
              <a:buSzTx/>
              <a:buFontTx/>
              <a:buNone/>
              <a:tabLst/>
              <a:defRPr/>
            </a:pPr>
            <a:r>
              <a:rPr lang="sr-Latn-RS" sz="1000" b="1" dirty="0">
                <a:solidFill>
                  <a:srgbClr val="000066"/>
                </a:solidFill>
                <a:latin typeface="Arial" panose="020B0604020202020204" pitchFamily="34" charset="0"/>
                <a:cs typeface="Arial" panose="020B0604020202020204" pitchFamily="34" charset="0"/>
              </a:rPr>
              <a:t>Pri korišćenju</a:t>
            </a:r>
            <a:r>
              <a:rPr lang="sr-Latn-RS" sz="1000" b="1" baseline="0" dirty="0">
                <a:solidFill>
                  <a:srgbClr val="000066"/>
                </a:solidFill>
                <a:latin typeface="Arial" panose="020B0604020202020204" pitchFamily="34" charset="0"/>
                <a:cs typeface="Arial" panose="020B0604020202020204" pitchFamily="34" charset="0"/>
              </a:rPr>
              <a:t> dozimetra</a:t>
            </a:r>
            <a:r>
              <a:rPr lang="sr-Latn-RS" sz="1000" baseline="0" dirty="0">
                <a:solidFill>
                  <a:srgbClr val="000066"/>
                </a:solidFill>
                <a:latin typeface="Arial" panose="020B0604020202020204" pitchFamily="34" charset="0"/>
                <a:cs typeface="Arial" panose="020B0604020202020204" pitchFamily="34" charset="0"/>
              </a:rPr>
              <a:t>, mikrofon se postavlja na vrh ramena, na udaljenosti od najmanje 10 cm od ulaza u spoljašni ušni kanal na strani najizloženijeg uva i približno 4 cm iznad ramena. Prednost upotrebe dozimetra je što radnik koji se prati ne mora da bude neposredno nadgledan i što nekoliko radnika može biti testirano istovremeno i praćeno pomoću aplikacije na mobilnim uređajima.</a:t>
            </a:r>
          </a:p>
          <a:p>
            <a:pPr marL="0" marR="0" indent="0" algn="just" defTabSz="914400" rtl="0" eaLnBrk="1" fontAlgn="auto" latinLnBrk="0" hangingPunct="1">
              <a:spcBef>
                <a:spcPts val="400"/>
              </a:spcBef>
              <a:spcAft>
                <a:spcPts val="0"/>
              </a:spcAft>
              <a:buClrTx/>
              <a:buSzTx/>
              <a:buFontTx/>
              <a:buNone/>
              <a:tabLst/>
              <a:defRPr/>
            </a:pPr>
            <a:r>
              <a:rPr lang="sr-Latn-RS" sz="1000" b="1" dirty="0">
                <a:solidFill>
                  <a:srgbClr val="000066"/>
                </a:solidFill>
                <a:latin typeface="Arial" panose="020B0604020202020204" pitchFamily="34" charset="0"/>
                <a:cs typeface="Arial" panose="020B0604020202020204" pitchFamily="34" charset="0"/>
              </a:rPr>
              <a:t>Za proveru akustičke kalibracije </a:t>
            </a:r>
            <a:r>
              <a:rPr lang="sr-Latn-RS" sz="1000" dirty="0">
                <a:solidFill>
                  <a:srgbClr val="000066"/>
                </a:solidFill>
                <a:latin typeface="Arial" panose="020B0604020202020204" pitchFamily="34" charset="0"/>
                <a:cs typeface="Arial" panose="020B0604020202020204" pitchFamily="34" charset="0"/>
              </a:rPr>
              <a:t>celog mernog sistema (uključujući i mikrofon) pre svake serije merenja i na početku svake dnevne serije merenja, vrši se kalibracija na terenu sa odgovarajućim podešavanjem. </a:t>
            </a:r>
          </a:p>
          <a:p>
            <a:pPr marL="0" marR="0" indent="0" algn="just" defTabSz="914400" rtl="0" eaLnBrk="1" fontAlgn="auto" latinLnBrk="0" hangingPunct="1">
              <a:spcBef>
                <a:spcPts val="4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Na kraju svake serije merenja i na kraju svake dnevne serije merenja, vrši se kalibracija na terenu bez podešavanja. </a:t>
            </a:r>
          </a:p>
          <a:p>
            <a:pPr marL="0" marR="0" indent="0" algn="just" defTabSz="914400" rtl="0" eaLnBrk="1" fontAlgn="auto" latinLnBrk="0" hangingPunct="1">
              <a:spcBef>
                <a:spcPts val="4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Ako se očitavanje na bilo kojoj frekvenciji na kraju serije merenja razlikuje od očitavanja za istu frekvenciju sa početka te serije za više od </a:t>
            </a:r>
            <a:r>
              <a:rPr lang="sr-Latn-RS" sz="1000" b="1" dirty="0">
                <a:solidFill>
                  <a:srgbClr val="000066"/>
                </a:solidFill>
                <a:latin typeface="Arial" panose="020B0604020202020204" pitchFamily="34" charset="0"/>
                <a:cs typeface="Arial" panose="020B0604020202020204" pitchFamily="34" charset="0"/>
              </a:rPr>
              <a:t>0.5 dB</a:t>
            </a:r>
            <a:r>
              <a:rPr lang="sr-Latn-RS" sz="1000" dirty="0">
                <a:solidFill>
                  <a:srgbClr val="000066"/>
                </a:solidFill>
                <a:latin typeface="Arial" panose="020B0604020202020204" pitchFamily="34" charset="0"/>
                <a:cs typeface="Arial" panose="020B0604020202020204" pitchFamily="34" charset="0"/>
              </a:rPr>
              <a:t>, rezultati te serije merenja se odbacuju.</a:t>
            </a:r>
          </a:p>
        </p:txBody>
      </p:sp>
      <p:sp>
        <p:nvSpPr>
          <p:cNvPr id="4" name="Slide Number Placeholder 3"/>
          <p:cNvSpPr>
            <a:spLocks noGrp="1"/>
          </p:cNvSpPr>
          <p:nvPr>
            <p:ph type="sldNum" sz="quarter" idx="10"/>
          </p:nvPr>
        </p:nvSpPr>
        <p:spPr/>
        <p:txBody>
          <a:bodyPr/>
          <a:lstStyle/>
          <a:p>
            <a:fld id="{8200E695-1892-4DB2-BC99-DFE00BC60453}" type="slidenum">
              <a:rPr lang="en-US" smtClean="0"/>
              <a:pPr/>
              <a:t>22</a:t>
            </a:fld>
            <a:endParaRPr lang="en-US"/>
          </a:p>
        </p:txBody>
      </p:sp>
    </p:spTree>
    <p:extLst>
      <p:ext uri="{BB962C8B-B14F-4D97-AF65-F5344CB8AC3E}">
        <p14:creationId xmlns:p14="http://schemas.microsoft.com/office/powerpoint/2010/main" val="175527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endParaRPr lang="pl-PL" sz="90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23</a:t>
            </a:fld>
            <a:endParaRPr lang="en-US"/>
          </a:p>
        </p:txBody>
      </p:sp>
    </p:spTree>
    <p:extLst>
      <p:ext uri="{BB962C8B-B14F-4D97-AF65-F5344CB8AC3E}">
        <p14:creationId xmlns:p14="http://schemas.microsoft.com/office/powerpoint/2010/main" val="1130566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Za proračun/izračunavanje/vrednovanje dnevne</a:t>
            </a:r>
            <a:r>
              <a:rPr lang="sr-Latn-RS" sz="1000" baseline="0" dirty="0">
                <a:solidFill>
                  <a:srgbClr val="000066"/>
                </a:solidFill>
                <a:latin typeface="Arial" panose="020B0604020202020204" pitchFamily="34" charset="0"/>
                <a:cs typeface="Arial" panose="020B0604020202020204" pitchFamily="34" charset="0"/>
              </a:rPr>
              <a:t> i nedeljne izloženosti buci, mogu se koristiti različiti online softverski alati.</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baseline="0" dirty="0">
                <a:solidFill>
                  <a:srgbClr val="000066"/>
                </a:solidFill>
                <a:latin typeface="Arial" panose="020B0604020202020204" pitchFamily="34" charset="0"/>
                <a:cs typeface="Arial" panose="020B0604020202020204" pitchFamily="34" charset="0"/>
              </a:rPr>
              <a:t>Jedan od alata je ISO 9612 kalkulator koji je namenjen za proračun dnevne izloženosti buci za sve tri strategije merenja. Pored toga, alat se može koristiti i za proračun merne nesigurnosti.</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baseline="0" dirty="0">
                <a:solidFill>
                  <a:srgbClr val="000066"/>
                </a:solidFill>
                <a:latin typeface="Arial" panose="020B0604020202020204" pitchFamily="34" charset="0"/>
                <a:cs typeface="Arial" panose="020B0604020202020204" pitchFamily="34" charset="0"/>
              </a:rPr>
              <a:t>Ulazni podaci su izmerene vrednosti ekvivalentnog nivoa buke i vreme izloženosti buci za radni zadatak ili posao.</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baseline="0" dirty="0">
                <a:solidFill>
                  <a:srgbClr val="000066"/>
                </a:solidFill>
                <a:latin typeface="Arial" panose="020B0604020202020204" pitchFamily="34" charset="0"/>
                <a:cs typeface="Arial" panose="020B0604020202020204" pitchFamily="34" charset="0"/>
              </a:rPr>
              <a:t>Na slajdu je prikazana prevedena i uprošćena verzija alata koja omogućava samo proračun dnevne izloženosti buci za sve tri strategije merenja.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24</a:t>
            </a:fld>
            <a:endParaRPr lang="en-US"/>
          </a:p>
        </p:txBody>
      </p:sp>
    </p:spTree>
    <p:extLst>
      <p:ext uri="{BB962C8B-B14F-4D97-AF65-F5344CB8AC3E}">
        <p14:creationId xmlns:p14="http://schemas.microsoft.com/office/powerpoint/2010/main" val="1356771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baseline="0" dirty="0">
                <a:solidFill>
                  <a:srgbClr val="000066"/>
                </a:solidFill>
                <a:latin typeface="Arial" panose="020B0604020202020204" pitchFamily="34" charset="0"/>
                <a:cs typeface="Arial" panose="020B0604020202020204" pitchFamily="34" charset="0"/>
              </a:rPr>
              <a:t>Na sajtu HSE (Health and Safety Executive) mogu se preuzeti kalkulatori dnevne i nedeljne izloženosti buci sa linka:</a:t>
            </a:r>
          </a:p>
          <a:p>
            <a:pPr marL="0" marR="0" indent="0" algn="ctr" defTabSz="914400" rtl="0" eaLnBrk="1" fontAlgn="auto" latinLnBrk="0" hangingPunct="1">
              <a:lnSpc>
                <a:spcPct val="100000"/>
              </a:lnSpc>
              <a:spcBef>
                <a:spcPts val="600"/>
              </a:spcBef>
              <a:spcAft>
                <a:spcPts val="0"/>
              </a:spcAft>
              <a:buClrTx/>
              <a:buSzTx/>
              <a:buFontTx/>
              <a:buNone/>
              <a:tabLst/>
              <a:defRPr/>
            </a:pPr>
            <a:r>
              <a:rPr lang="sr-Latn-RS" sz="1000" baseline="0" dirty="0">
                <a:solidFill>
                  <a:srgbClr val="000066"/>
                </a:solidFill>
                <a:latin typeface="Arial" panose="020B0604020202020204" pitchFamily="34" charset="0"/>
                <a:cs typeface="Arial" panose="020B0604020202020204" pitchFamily="34" charset="0"/>
                <a:hlinkClick r:id="rId3"/>
              </a:rPr>
              <a:t>https://www.hse.gov.uk/noise/calculator.htm</a:t>
            </a:r>
            <a:r>
              <a:rPr lang="sr-Latn-RS" sz="1000" baseline="0" dirty="0">
                <a:solidFill>
                  <a:srgbClr val="000066"/>
                </a:solidFill>
                <a:latin typeface="Arial" panose="020B0604020202020204" pitchFamily="34" charset="0"/>
                <a:cs typeface="Arial" panose="020B0604020202020204" pitchFamily="34" charset="0"/>
              </a:rPr>
              <a:t> </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dirty="0">
                <a:solidFill>
                  <a:srgbClr val="000066"/>
                </a:solidFill>
                <a:latin typeface="Arial" panose="020B0604020202020204" pitchFamily="34" charset="0"/>
                <a:cs typeface="Arial" panose="020B0604020202020204" pitchFamily="34" charset="0"/>
              </a:rPr>
              <a:t>Ulazni podaci z</a:t>
            </a:r>
            <a:r>
              <a:rPr lang="sr-Latn-RS" sz="1000" baseline="0" dirty="0">
                <a:solidFill>
                  <a:srgbClr val="000066"/>
                </a:solidFill>
                <a:latin typeface="Arial" panose="020B0604020202020204" pitchFamily="34" charset="0"/>
                <a:cs typeface="Arial" panose="020B0604020202020204" pitchFamily="34" charset="0"/>
              </a:rPr>
              <a:t>a proračun/izračunavanje/vrednovanje dnevne izloženosti buci za stategiju merenja prema radnom zadatku</a:t>
            </a:r>
            <a:r>
              <a:rPr lang="sr-Latn-RS" sz="1000" dirty="0">
                <a:solidFill>
                  <a:srgbClr val="000066"/>
                </a:solidFill>
                <a:latin typeface="Arial" panose="020B0604020202020204" pitchFamily="34" charset="0"/>
                <a:cs typeface="Arial" panose="020B0604020202020204" pitchFamily="34" charset="0"/>
              </a:rPr>
              <a:t> su </a:t>
            </a:r>
            <a:r>
              <a:rPr lang="sr-Latn-RS" sz="1000" baseline="0" dirty="0">
                <a:solidFill>
                  <a:srgbClr val="000066"/>
                </a:solidFill>
                <a:latin typeface="Arial" panose="020B0604020202020204" pitchFamily="34" charset="0"/>
                <a:cs typeface="Arial" panose="020B0604020202020204" pitchFamily="34" charset="0"/>
              </a:rPr>
              <a:t>energijski usrednjene vrednosti merenja ekvivalentnog nivoa buke za pojedine radne zadatke i vremena izloženosti pri obavljanju pojedinih radnih zadataka.</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baseline="0" dirty="0">
                <a:solidFill>
                  <a:srgbClr val="000066"/>
                </a:solidFill>
                <a:latin typeface="Arial" panose="020B0604020202020204" pitchFamily="34" charset="0"/>
                <a:cs typeface="Arial" panose="020B0604020202020204" pitchFamily="34" charset="0"/>
              </a:rPr>
              <a:t>Za proračun/izračunavanje/vrednovanje nedeljne izloženosti buci potrebno je uneti podatke o nivou dnevne izloženosti buci za sve radne dane.</a:t>
            </a:r>
          </a:p>
        </p:txBody>
      </p:sp>
      <p:sp>
        <p:nvSpPr>
          <p:cNvPr id="4" name="Slide Number Placeholder 3"/>
          <p:cNvSpPr>
            <a:spLocks noGrp="1"/>
          </p:cNvSpPr>
          <p:nvPr>
            <p:ph type="sldNum" sz="quarter" idx="10"/>
          </p:nvPr>
        </p:nvSpPr>
        <p:spPr/>
        <p:txBody>
          <a:bodyPr/>
          <a:lstStyle/>
          <a:p>
            <a:fld id="{8200E695-1892-4DB2-BC99-DFE00BC60453}" type="slidenum">
              <a:rPr lang="en-US" smtClean="0"/>
              <a:pPr/>
              <a:t>25</a:t>
            </a:fld>
            <a:endParaRPr lang="en-US"/>
          </a:p>
        </p:txBody>
      </p:sp>
    </p:spTree>
    <p:extLst>
      <p:ext uri="{BB962C8B-B14F-4D97-AF65-F5344CB8AC3E}">
        <p14:creationId xmlns:p14="http://schemas.microsoft.com/office/powerpoint/2010/main" val="493913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0"/>
              </a:spcAft>
            </a:pPr>
            <a:r>
              <a:rPr lang="en-US" sz="1000" dirty="0">
                <a:solidFill>
                  <a:srgbClr val="000066"/>
                </a:solidFill>
                <a:latin typeface="Arial" panose="020B0604020202020204" pitchFamily="34" charset="0"/>
                <a:cs typeface="Arial" panose="020B0604020202020204" pitchFamily="34" charset="0"/>
              </a:rPr>
              <a:t>P</a:t>
            </a:r>
            <a:r>
              <a:rPr lang="sr-Latn-RS" sz="1000" dirty="0">
                <a:solidFill>
                  <a:srgbClr val="000066"/>
                </a:solidFill>
                <a:latin typeface="Arial" panose="020B0604020202020204" pitchFamily="34" charset="0"/>
                <a:cs typeface="Arial" panose="020B0604020202020204" pitchFamily="34" charset="0"/>
              </a:rPr>
              <a:t>ravilnik o preventivnim merama za bezbedan i zdrav rad pri izlaganju buci definiše:</a:t>
            </a:r>
          </a:p>
          <a:p>
            <a:pPr marL="184150" lvl="1" indent="-184150">
              <a:spcBef>
                <a:spcPts val="600"/>
              </a:spcBef>
              <a:spcAft>
                <a:spcPts val="0"/>
              </a:spcAft>
              <a:buFont typeface="+mj-lt"/>
              <a:buAutoNum type="arabicPeriod"/>
            </a:pPr>
            <a:r>
              <a:rPr lang="sr-Latn-RS" sz="1000" b="1" dirty="0">
                <a:solidFill>
                  <a:srgbClr val="990000"/>
                </a:solidFill>
                <a:latin typeface="Arial" panose="020B0604020202020204" pitchFamily="34" charset="0"/>
                <a:cs typeface="Arial" panose="020B0604020202020204" pitchFamily="34" charset="0"/>
              </a:rPr>
              <a:t>Donju akcionu vrednost </a:t>
            </a:r>
            <a:r>
              <a:rPr lang="sr-Latn-RS" sz="1000" dirty="0">
                <a:solidFill>
                  <a:srgbClr val="000066"/>
                </a:solidFill>
                <a:latin typeface="Arial" panose="020B0604020202020204" pitchFamily="34" charset="0"/>
                <a:cs typeface="Arial" panose="020B0604020202020204" pitchFamily="34" charset="0"/>
              </a:rPr>
              <a:t>za nivo dnevne/nedeljne izloženosti buci i za vršnu vrednost zvučnog pritiska.</a:t>
            </a:r>
            <a:endParaRPr lang="sr-Latn-RS" sz="1000" baseline="0" dirty="0">
              <a:solidFill>
                <a:srgbClr val="000066"/>
              </a:solidFill>
              <a:latin typeface="Arial" panose="020B0604020202020204" pitchFamily="34" charset="0"/>
              <a:cs typeface="Arial" panose="020B0604020202020204" pitchFamily="34" charset="0"/>
            </a:endParaRPr>
          </a:p>
          <a:p>
            <a:pPr marL="184150" marR="0" lvl="1" indent="-184150" defTabSz="914400" rtl="0" eaLnBrk="1" fontAlgn="auto" latinLnBrk="0" hangingPunct="1">
              <a:spcBef>
                <a:spcPts val="600"/>
              </a:spcBef>
              <a:spcAft>
                <a:spcPts val="0"/>
              </a:spcAft>
              <a:buClrTx/>
              <a:buSzTx/>
              <a:buFont typeface="+mj-lt"/>
              <a:buAutoNum type="arabicPeriod"/>
              <a:tabLst/>
              <a:defRPr/>
            </a:pPr>
            <a:r>
              <a:rPr lang="sr-Latn-RS" sz="1000" b="1" dirty="0">
                <a:solidFill>
                  <a:srgbClr val="990000"/>
                </a:solidFill>
                <a:latin typeface="Arial" panose="020B0604020202020204" pitchFamily="34" charset="0"/>
                <a:cs typeface="Arial" panose="020B0604020202020204" pitchFamily="34" charset="0"/>
              </a:rPr>
              <a:t>Gornju akcionu</a:t>
            </a:r>
            <a:r>
              <a:rPr lang="sr-Latn-RS" sz="1000" b="1" baseline="0" dirty="0">
                <a:solidFill>
                  <a:srgbClr val="990000"/>
                </a:solidFill>
                <a:latin typeface="Arial" panose="020B0604020202020204" pitchFamily="34" charset="0"/>
                <a:cs typeface="Arial" panose="020B0604020202020204" pitchFamily="34" charset="0"/>
              </a:rPr>
              <a:t> </a:t>
            </a:r>
            <a:r>
              <a:rPr lang="sr-Latn-RS" sz="1000" b="1" dirty="0">
                <a:solidFill>
                  <a:srgbClr val="990000"/>
                </a:solidFill>
                <a:latin typeface="Arial" panose="020B0604020202020204" pitchFamily="34" charset="0"/>
                <a:cs typeface="Arial" panose="020B0604020202020204" pitchFamily="34" charset="0"/>
              </a:rPr>
              <a:t>vrednost </a:t>
            </a:r>
            <a:r>
              <a:rPr lang="sr-Latn-RS" sz="1000" dirty="0">
                <a:solidFill>
                  <a:srgbClr val="000066"/>
                </a:solidFill>
                <a:latin typeface="Arial" panose="020B0604020202020204" pitchFamily="34" charset="0"/>
                <a:cs typeface="Arial" panose="020B0604020202020204" pitchFamily="34" charset="0"/>
              </a:rPr>
              <a:t>za nivo dnevne/</a:t>
            </a:r>
            <a:r>
              <a:rPr lang="sr-Latn-RS" sz="1000" baseline="0" dirty="0">
                <a:solidFill>
                  <a:srgbClr val="000066"/>
                </a:solidFill>
                <a:latin typeface="Arial" panose="020B0604020202020204" pitchFamily="34" charset="0"/>
                <a:cs typeface="Arial" panose="020B0604020202020204" pitchFamily="34" charset="0"/>
              </a:rPr>
              <a:t>nedeljne izloženosti buci i za vršnu vrednost zvučnog pritiska;</a:t>
            </a:r>
          </a:p>
          <a:p>
            <a:pPr marL="184150" lvl="1" indent="-184150" fontAlgn="auto">
              <a:spcBef>
                <a:spcPts val="600"/>
              </a:spcBef>
              <a:spcAft>
                <a:spcPts val="0"/>
              </a:spcAft>
              <a:buFont typeface="+mj-lt"/>
              <a:buAutoNum type="arabicPeriod"/>
              <a:defRPr/>
            </a:pPr>
            <a:r>
              <a:rPr lang="sr-Latn-RS" sz="1000" b="1" dirty="0">
                <a:solidFill>
                  <a:srgbClr val="990000"/>
                </a:solidFill>
                <a:latin typeface="Arial" panose="020B0604020202020204" pitchFamily="34" charset="0"/>
                <a:cs typeface="Arial" panose="020B0604020202020204" pitchFamily="34" charset="0"/>
              </a:rPr>
              <a:t>Graničnu vrednost </a:t>
            </a:r>
            <a:r>
              <a:rPr lang="sr-Latn-RS" sz="1000" dirty="0">
                <a:solidFill>
                  <a:srgbClr val="000066"/>
                </a:solidFill>
                <a:latin typeface="Arial" panose="020B0604020202020204" pitchFamily="34" charset="0"/>
                <a:cs typeface="Arial" panose="020B0604020202020204" pitchFamily="34" charset="0"/>
              </a:rPr>
              <a:t>za nivo dnevne/nedeljne izloženosti buci i za vršnu vrednost zvučnog pritiska.</a:t>
            </a:r>
            <a:endParaRPr lang="sr-Latn-RS" sz="1000" baseline="0" dirty="0">
              <a:solidFill>
                <a:srgbClr val="000066"/>
              </a:solidFill>
              <a:latin typeface="Arial" panose="020B0604020202020204" pitchFamily="34" charset="0"/>
              <a:cs typeface="Arial" panose="020B0604020202020204" pitchFamily="34" charset="0"/>
            </a:endParaRPr>
          </a:p>
          <a:p>
            <a:pPr algn="just" fontAlgn="auto">
              <a:spcBef>
                <a:spcPts val="600"/>
              </a:spcBef>
              <a:spcAft>
                <a:spcPts val="0"/>
              </a:spcAft>
              <a:defRPr/>
            </a:pPr>
            <a:r>
              <a:rPr lang="sr-Latn-RS" sz="1000" baseline="0" dirty="0">
                <a:solidFill>
                  <a:srgbClr val="002060"/>
                </a:solidFill>
                <a:latin typeface="Arial" panose="020B0604020202020204" pitchFamily="34" charset="0"/>
                <a:cs typeface="Arial" panose="020B0604020202020204" pitchFamily="34" charset="0"/>
              </a:rPr>
              <a:t>Pravilnik</a:t>
            </a:r>
            <a:r>
              <a:rPr lang="sr-Latn-RS" sz="1000" i="1"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definiše niže granične i gornje akcione vrednosti od Direktive 2003/10/EC u cilju veće zaštite radnika od negativnih efekata buke u radnoj sredini. S druge strane, time se nameću veće obaveze poslodavcima</a:t>
            </a:r>
            <a:r>
              <a:rPr lang="sr-Latn-RS" sz="1000" dirty="0">
                <a:solidFill>
                  <a:srgbClr val="002060"/>
                </a:solidFill>
                <a:latin typeface="Arial" panose="020B0604020202020204" pitchFamily="34" charset="0"/>
                <a:cs typeface="Arial" panose="020B0604020202020204" pitchFamily="34" charset="0"/>
              </a:rPr>
              <a:t> koje nisu srazmerne stanju tehnološke opreme u većini privrednih subjekata u Srbiji.</a:t>
            </a:r>
            <a:endParaRPr lang="sr-Latn-RS" sz="1000" baseline="0" dirty="0">
              <a:solidFill>
                <a:srgbClr val="002060"/>
              </a:solidFill>
              <a:latin typeface="Arial" panose="020B0604020202020204" pitchFamily="34" charset="0"/>
              <a:cs typeface="Arial" panose="020B0604020202020204" pitchFamily="34" charset="0"/>
            </a:endParaRPr>
          </a:p>
          <a:p>
            <a:pPr marL="0" marR="0" lvl="0" indent="0" algn="just" defTabSz="914400" rtl="0" eaLnBrk="1" fontAlgn="base" latinLnBrk="0" hangingPunct="1">
              <a:spcBef>
                <a:spcPts val="600"/>
              </a:spcBef>
              <a:spcAft>
                <a:spcPts val="0"/>
              </a:spcAft>
              <a:buClrTx/>
              <a:buSzTx/>
              <a:buFontTx/>
              <a:buNone/>
              <a:tabLst/>
              <a:defRPr/>
            </a:pPr>
            <a:r>
              <a:rPr lang="vi-VN" sz="1000" dirty="0">
                <a:solidFill>
                  <a:srgbClr val="000066"/>
                </a:solidFill>
                <a:latin typeface="Arial" panose="020B0604020202020204" pitchFamily="34" charset="0"/>
                <a:cs typeface="Arial" panose="020B0604020202020204" pitchFamily="34" charset="0"/>
              </a:rPr>
              <a:t>Prilikom </a:t>
            </a:r>
            <a:r>
              <a:rPr lang="sr-Latn-RS" sz="1000" dirty="0">
                <a:solidFill>
                  <a:srgbClr val="000066"/>
                </a:solidFill>
                <a:latin typeface="Arial" panose="020B0604020202020204" pitchFamily="34" charset="0"/>
                <a:cs typeface="Arial" panose="020B0604020202020204" pitchFamily="34" charset="0"/>
              </a:rPr>
              <a:t>ocene </a:t>
            </a:r>
            <a:r>
              <a:rPr lang="vi-VN" sz="1000" dirty="0">
                <a:solidFill>
                  <a:srgbClr val="000066"/>
                </a:solidFill>
                <a:latin typeface="Arial" panose="020B0604020202020204" pitchFamily="34" charset="0"/>
                <a:cs typeface="Arial" panose="020B0604020202020204" pitchFamily="34" charset="0"/>
              </a:rPr>
              <a:t>izloženosti zaposlenog buci u odnosu na akcione vrednosti izloženosti buci</a:t>
            </a: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ne uzima</a:t>
            </a:r>
            <a:r>
              <a:rPr lang="sr-Latn-RS" sz="1000" dirty="0">
                <a:solidFill>
                  <a:srgbClr val="000066"/>
                </a:solidFill>
                <a:latin typeface="Arial" panose="020B0604020202020204" pitchFamily="34" charset="0"/>
                <a:cs typeface="Arial" panose="020B0604020202020204" pitchFamily="34" charset="0"/>
              </a:rPr>
              <a:t> se</a:t>
            </a:r>
            <a:r>
              <a:rPr lang="vi-VN" sz="1000" dirty="0">
                <a:solidFill>
                  <a:srgbClr val="000066"/>
                </a:solidFill>
                <a:latin typeface="Arial" panose="020B0604020202020204" pitchFamily="34" charset="0"/>
                <a:cs typeface="Arial" panose="020B0604020202020204" pitchFamily="34" charset="0"/>
              </a:rPr>
              <a:t> u obzir smanjenje izloženosti usled korišćenja sredstava i opreme za zaštitu sluha</a:t>
            </a:r>
            <a:r>
              <a:rPr lang="sr-Latn-RS" sz="1000" dirty="0">
                <a:solidFill>
                  <a:srgbClr val="000066"/>
                </a:solidFill>
                <a:latin typeface="Arial" panose="020B0604020202020204" pitchFamily="34" charset="0"/>
                <a:cs typeface="Arial" panose="020B0604020202020204" pitchFamily="34" charset="0"/>
              </a:rPr>
              <a:t>.</a:t>
            </a:r>
            <a:endParaRPr lang="vi-VN" sz="1000" dirty="0">
              <a:solidFill>
                <a:srgbClr val="000066"/>
              </a:solidFill>
              <a:latin typeface="Arial" panose="020B0604020202020204" pitchFamily="34" charset="0"/>
              <a:cs typeface="Arial" panose="020B0604020202020204" pitchFamily="34" charset="0"/>
            </a:endParaRPr>
          </a:p>
          <a:p>
            <a:pPr lvl="0" algn="just">
              <a:spcBef>
                <a:spcPts val="600"/>
              </a:spcBef>
              <a:spcAft>
                <a:spcPts val="0"/>
              </a:spcAft>
            </a:pPr>
            <a:r>
              <a:rPr lang="vi-VN" sz="1000" dirty="0">
                <a:solidFill>
                  <a:srgbClr val="000066"/>
                </a:solidFill>
                <a:latin typeface="Arial" panose="020B0604020202020204" pitchFamily="34" charset="0"/>
                <a:cs typeface="Arial" panose="020B0604020202020204" pitchFamily="34" charset="0"/>
              </a:rPr>
              <a:t>Prilikom </a:t>
            </a:r>
            <a:r>
              <a:rPr lang="sr-Latn-RS" sz="1000" dirty="0">
                <a:solidFill>
                  <a:srgbClr val="000066"/>
                </a:solidFill>
                <a:latin typeface="Arial" panose="020B0604020202020204" pitchFamily="34" charset="0"/>
                <a:cs typeface="Arial" panose="020B0604020202020204" pitchFamily="34" charset="0"/>
              </a:rPr>
              <a:t>ocene </a:t>
            </a:r>
            <a:r>
              <a:rPr lang="vi-VN" sz="1000" dirty="0">
                <a:solidFill>
                  <a:srgbClr val="000066"/>
                </a:solidFill>
                <a:latin typeface="Arial" panose="020B0604020202020204" pitchFamily="34" charset="0"/>
                <a:cs typeface="Arial" panose="020B0604020202020204" pitchFamily="34" charset="0"/>
              </a:rPr>
              <a:t>izloženosti zaposlenog buci u odnosu na granične vrednosti izloženosti buci</a:t>
            </a:r>
            <a:r>
              <a:rPr lang="sr-Latn-RS" sz="1000" dirty="0">
                <a:solidFill>
                  <a:srgbClr val="000066"/>
                </a:solidFill>
                <a:latin typeface="Arial" panose="020B0604020202020204" pitchFamily="34" charset="0"/>
                <a:cs typeface="Arial" panose="020B0604020202020204" pitchFamily="34" charset="0"/>
              </a:rPr>
              <a:t> </a:t>
            </a:r>
            <a:r>
              <a:rPr lang="vi-VN" sz="1000" dirty="0">
                <a:solidFill>
                  <a:srgbClr val="000066"/>
                </a:solidFill>
                <a:latin typeface="Arial" panose="020B0604020202020204" pitchFamily="34" charset="0"/>
                <a:cs typeface="Arial" panose="020B0604020202020204" pitchFamily="34" charset="0"/>
              </a:rPr>
              <a:t>uzima</a:t>
            </a:r>
            <a:r>
              <a:rPr lang="sr-Latn-RS" sz="1000" dirty="0">
                <a:solidFill>
                  <a:srgbClr val="000066"/>
                </a:solidFill>
                <a:latin typeface="Arial" panose="020B0604020202020204" pitchFamily="34" charset="0"/>
                <a:cs typeface="Arial" panose="020B0604020202020204" pitchFamily="34" charset="0"/>
              </a:rPr>
              <a:t> se</a:t>
            </a:r>
            <a:r>
              <a:rPr lang="vi-VN" sz="1000" dirty="0">
                <a:solidFill>
                  <a:srgbClr val="000066"/>
                </a:solidFill>
                <a:latin typeface="Arial" panose="020B0604020202020204" pitchFamily="34" charset="0"/>
                <a:cs typeface="Arial" panose="020B0604020202020204" pitchFamily="34" charset="0"/>
              </a:rPr>
              <a:t> u obzir smanjenje izloženosti usled korišćenja sredstava i opreme za zaštitu sluh</a:t>
            </a:r>
            <a:r>
              <a:rPr lang="sr-Latn-RS" sz="1000" dirty="0">
                <a:solidFill>
                  <a:srgbClr val="000066"/>
                </a:solidFill>
                <a:latin typeface="Arial" panose="020B0604020202020204" pitchFamily="34" charset="0"/>
                <a:cs typeface="Arial" panose="020B0604020202020204" pitchFamily="34" charset="0"/>
              </a:rPr>
              <a:t>a</a:t>
            </a:r>
            <a:r>
              <a:rPr lang="vi-VN" sz="1000" dirty="0">
                <a:solidFill>
                  <a:srgbClr val="000066"/>
                </a:solidFill>
                <a:latin typeface="Arial" panose="020B0604020202020204" pitchFamily="34" charset="0"/>
                <a:cs typeface="Arial" panose="020B0604020202020204" pitchFamily="34" charset="0"/>
              </a:rPr>
              <a:t>.</a:t>
            </a:r>
            <a:endParaRPr lang="sr-Latn-RS" sz="100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26</a:t>
            </a:fld>
            <a:endParaRPr lang="en-US"/>
          </a:p>
        </p:txBody>
      </p:sp>
    </p:spTree>
    <p:extLst>
      <p:ext uri="{BB962C8B-B14F-4D97-AF65-F5344CB8AC3E}">
        <p14:creationId xmlns:p14="http://schemas.microsoft.com/office/powerpoint/2010/main" val="1113661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a:xfrm>
            <a:off x="685800" y="4355976"/>
            <a:ext cx="5486400" cy="4248472"/>
          </a:xfrm>
        </p:spPr>
        <p:txBody>
          <a:bodyPr/>
          <a:lstStyle/>
          <a:p>
            <a:pPr algn="just">
              <a:spcBef>
                <a:spcPts val="6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Ocena izloženosti radnika buci na radnom mestu, kao i procena rizika po zdravlje izazvanog bukom na radnom mestu, vrši se na osnovu poređenja izračunate vrednosti nivoa dnevne/nedeljne izloženosti buci </a:t>
            </a:r>
            <a:r>
              <a:rPr lang="sr-Latn-RS" sz="800" i="1" dirty="0">
                <a:solidFill>
                  <a:srgbClr val="000066"/>
                </a:solidFill>
                <a:effectLst/>
                <a:latin typeface="Arial" panose="020B0604020202020204" pitchFamily="34" charset="0"/>
                <a:ea typeface="Calibri" panose="020F0502020204030204" pitchFamily="34" charset="0"/>
                <a:cs typeface="Arial" panose="020B0604020202020204" pitchFamily="34" charset="0"/>
              </a:rPr>
              <a:t>L</a:t>
            </a:r>
            <a:r>
              <a:rPr lang="sr-Latn-RS" sz="800" baseline="-25000" dirty="0">
                <a:solidFill>
                  <a:srgbClr val="000066"/>
                </a:solidFill>
                <a:effectLst/>
                <a:latin typeface="Arial" panose="020B0604020202020204" pitchFamily="34" charset="0"/>
                <a:ea typeface="Calibri" panose="020F0502020204030204" pitchFamily="34" charset="0"/>
                <a:cs typeface="Arial" panose="020B0604020202020204" pitchFamily="34" charset="0"/>
              </a:rPr>
              <a:t>A,EX,8H</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i izmerene vrednosti maksimalnog nivoa vršne vrednosti zvučnog pritiska </a:t>
            </a:r>
            <a:r>
              <a:rPr lang="sr-Latn-RS" sz="800" i="1" dirty="0">
                <a:solidFill>
                  <a:srgbClr val="000066"/>
                </a:solidFill>
                <a:effectLst/>
                <a:latin typeface="Arial" panose="020B0604020202020204" pitchFamily="34" charset="0"/>
                <a:ea typeface="Calibri" panose="020F0502020204030204" pitchFamily="34" charset="0"/>
                <a:cs typeface="Arial" panose="020B0604020202020204" pitchFamily="34" charset="0"/>
              </a:rPr>
              <a:t>L</a:t>
            </a:r>
            <a:r>
              <a:rPr lang="sr-Latn-RS" sz="800" baseline="-25000" dirty="0">
                <a:solidFill>
                  <a:srgbClr val="000066"/>
                </a:solidFill>
                <a:effectLst/>
                <a:latin typeface="Arial" panose="020B0604020202020204" pitchFamily="34" charset="0"/>
                <a:ea typeface="Calibri" panose="020F0502020204030204" pitchFamily="34" charset="0"/>
                <a:cs typeface="Arial" panose="020B0604020202020204" pitchFamily="34" charset="0"/>
              </a:rPr>
              <a:t>Cpeak</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(u slučaju impulsne buke) sa akcionim i graničnim vrednostima izloženosti buci</a:t>
            </a:r>
            <a:r>
              <a:rPr lang="sr-Latn-RS" sz="800" baseline="0" dirty="0">
                <a:solidFill>
                  <a:srgbClr val="000066"/>
                </a:solidFill>
                <a:effectLst/>
                <a:latin typeface="Arial" panose="020B0604020202020204" pitchFamily="34" charset="0"/>
                <a:ea typeface="Calibri" panose="020F0502020204030204" pitchFamily="34" charset="0"/>
                <a:cs typeface="Arial" panose="020B0604020202020204" pitchFamily="34" charset="0"/>
              </a:rPr>
              <a:t> koje su propisane Pravilnikom.</a:t>
            </a:r>
            <a:endPar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p>
            <a:pPr marL="228600" lvl="0" indent="-228600" algn="just">
              <a:spcBef>
                <a:spcPts val="600"/>
              </a:spcBef>
              <a:spcAft>
                <a:spcPts val="0"/>
              </a:spcAft>
              <a:buClr>
                <a:srgbClr val="990000"/>
              </a:buClr>
              <a:buFont typeface="+mj-lt"/>
              <a:buAutoNum type="arabicPeriod"/>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Ukoliko su izračunate i izmerene vrednosti izloženosti buci jednake ili manje od donjih akcionih vrednosti, ocenjuje se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da izloženost buci ne prekoračuje donje akcione vrednosti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Rizik se procenjuje kao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vrlo mali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Rizikom se može upravljati uz poštovanje i primenu propisanih procedura i primenu organizacionih mera zaštite i poštovanjem propisanih procedura.</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Nije potrebno preduzimanje dodatnih mera radi obezbeđivanja uslova za bezbedan i zdrav rad sa aspekta zaštite sluha radnika.</a:t>
            </a:r>
          </a:p>
          <a:p>
            <a:pPr marL="228600" lvl="0" indent="-228600" algn="just">
              <a:spcBef>
                <a:spcPts val="600"/>
              </a:spcBef>
              <a:spcAft>
                <a:spcPts val="0"/>
              </a:spcAft>
              <a:buClr>
                <a:srgbClr val="990000"/>
              </a:buClr>
              <a:buFont typeface="+mj-lt"/>
              <a:buAutoNum type="arabicPeriod" startAt="2"/>
              <a:tabLst>
                <a:tab pos="457200" algn="l"/>
              </a:tabLs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Ukoliko su izračunate i izmerene vrednosti izloženosti buci veće od donjih, a manje od </a:t>
            </a:r>
            <a:r>
              <a:rPr lang="sr-Latn-R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gornj</a:t>
            </a:r>
            <a:r>
              <a:rPr lang="en-U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ih</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a:t>
            </a:r>
            <a:r>
              <a:rPr lang="sr-Latn-R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akcion</a:t>
            </a:r>
            <a:r>
              <a:rPr lang="en-U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ih</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vrednosti, ocenjuje se da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izloženost buci prekoračuje donje akcione vrednosti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Rizik se procenjuje kao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mali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Vrlo mali i mali rizik su prihvatljivi rizici. Rizikom se može upravljati uz primenu organizacionih mera i poštovanjem propisanih procedura. Poželjno je praćenje stanja izloženosti u definisanim vremenskim intervalima. </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Radniku se mora staviti na raspolaganje lična zaštitna oprema odgovarajućih karakteristika slabljenja nivoa buke ukoliko druge mere za smanjenje izloženosti buci nisu na raspolaganju. </a:t>
            </a:r>
          </a:p>
          <a:p>
            <a:pPr marL="228600" lvl="0" indent="-228600" algn="just">
              <a:spcBef>
                <a:spcPts val="600"/>
              </a:spcBef>
              <a:spcAft>
                <a:spcPts val="0"/>
              </a:spcAft>
              <a:buClr>
                <a:srgbClr val="990000"/>
              </a:buClr>
              <a:buFont typeface="+mj-lt"/>
              <a:buAutoNum type="arabicPeriod" startAt="3"/>
              <a:tabLst>
                <a:tab pos="457200" algn="l"/>
              </a:tabLs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Ukoliko su izračunate i izmerene vrednosti izloženosti buci, ne uzimajući u obzir smanjenje izloženosti usled korišćenja lične zaštitne opreme za zaštitu sluha veće </a:t>
            </a:r>
            <a:r>
              <a:rPr lang="en-U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ili</a:t>
            </a:r>
            <a:r>
              <a:rPr lang="en-U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a:t>
            </a:r>
            <a:r>
              <a:rPr lang="en-U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jednake</a:t>
            </a:r>
            <a:r>
              <a:rPr lang="en-U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g</a:t>
            </a:r>
            <a:r>
              <a:rPr lang="sr-Latn-RS" sz="800" dirty="0" err="1">
                <a:solidFill>
                  <a:srgbClr val="000066"/>
                </a:solidFill>
                <a:effectLst/>
                <a:latin typeface="Arial" panose="020B0604020202020204" pitchFamily="34" charset="0"/>
                <a:ea typeface="Calibri" panose="020F0502020204030204" pitchFamily="34" charset="0"/>
                <a:cs typeface="Arial" panose="020B0604020202020204" pitchFamily="34" charset="0"/>
              </a:rPr>
              <a:t>ornji</a:t>
            </a:r>
            <a:r>
              <a:rPr lang="en-U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m</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akcioni</a:t>
            </a:r>
            <a:r>
              <a:rPr lang="en-U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m</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vrednosti</a:t>
            </a:r>
            <a:r>
              <a:rPr lang="en-U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ma</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ocenjuje se da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izloženost buci prekoračuje gornje akcione vrednosti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Rizik se procenjuje kao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srednji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ili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povećan</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Rizik je uslovno prihvatljiv.</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Radnik mora da koristi ličnu zaštitnu opremu odgovarajućih karakteristika slabljenja nivoa buke ukoliko druge mere za smanjenje izloženosti buci nisu na raspolaganju.</a:t>
            </a:r>
          </a:p>
          <a:p>
            <a:pPr marL="228600" lvl="0" indent="-228600" algn="just">
              <a:spcBef>
                <a:spcPts val="600"/>
              </a:spcBef>
              <a:spcAft>
                <a:spcPts val="0"/>
              </a:spcAft>
              <a:buClr>
                <a:srgbClr val="990000"/>
              </a:buClr>
              <a:buFont typeface="+mj-lt"/>
              <a:buAutoNum type="arabicPeriod" startAt="4"/>
              <a:tabLst>
                <a:tab pos="457200" algn="l"/>
              </a:tabLs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Ukoliko izračunate i izmerene vrednosti izloženosti buci, uzimajući u obzir smanjenje izloženosti usled korišćenja lične zaštitne opreme za zaštitu sluha prekoračuju granične vrednosti, ocenjuje se da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izloženost buci prekoračuje granične vrednosti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Rizik se procenjuje kao </a:t>
            </a:r>
            <a:r>
              <a:rPr lang="sr-Latn-RS" sz="800" dirty="0">
                <a:solidFill>
                  <a:srgbClr val="990000"/>
                </a:solidFill>
                <a:effectLst/>
                <a:latin typeface="Arial" panose="020B0604020202020204" pitchFamily="34" charset="0"/>
                <a:ea typeface="Calibri" panose="020F0502020204030204" pitchFamily="34" charset="0"/>
                <a:cs typeface="Arial" panose="020B0604020202020204" pitchFamily="34" charset="0"/>
              </a:rPr>
              <a:t>veliki</a:t>
            </a: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 Rizik je neprihvatljiv i zahteva se hitno zaustavljanje procesa rada.</a:t>
            </a:r>
          </a:p>
          <a:p>
            <a:pPr algn="just">
              <a:spcBef>
                <a:spcPts val="300"/>
              </a:spcBef>
              <a:spcAft>
                <a:spcPts val="0"/>
              </a:spcAft>
            </a:pPr>
            <a:r>
              <a:rPr lang="sr-Latn-RS" sz="800" dirty="0">
                <a:solidFill>
                  <a:srgbClr val="000066"/>
                </a:solidFill>
                <a:effectLst/>
                <a:latin typeface="Arial" panose="020B0604020202020204" pitchFamily="34" charset="0"/>
                <a:ea typeface="Calibri" panose="020F0502020204030204" pitchFamily="34" charset="0"/>
                <a:cs typeface="Arial" panose="020B0604020202020204" pitchFamily="34" charset="0"/>
              </a:rPr>
              <a:t>Stanje izloženosti buci se ocenjuje kao nedozvoljeno i proces rada se ne može pokrenuti dok se ne izvrši preispitivanje ili nova procena rizika.</a:t>
            </a:r>
          </a:p>
        </p:txBody>
      </p:sp>
      <p:sp>
        <p:nvSpPr>
          <p:cNvPr id="4" name="Slide Number Placeholder 3"/>
          <p:cNvSpPr>
            <a:spLocks noGrp="1"/>
          </p:cNvSpPr>
          <p:nvPr>
            <p:ph type="sldNum" sz="quarter" idx="10"/>
          </p:nvPr>
        </p:nvSpPr>
        <p:spPr/>
        <p:txBody>
          <a:bodyPr/>
          <a:lstStyle/>
          <a:p>
            <a:fld id="{8200E695-1892-4DB2-BC99-DFE00BC60453}" type="slidenum">
              <a:rPr lang="en-US" smtClean="0"/>
              <a:pPr/>
              <a:t>27</a:t>
            </a:fld>
            <a:endParaRPr lang="en-US"/>
          </a:p>
        </p:txBody>
      </p:sp>
    </p:spTree>
    <p:extLst>
      <p:ext uri="{BB962C8B-B14F-4D97-AF65-F5344CB8AC3E}">
        <p14:creationId xmlns:p14="http://schemas.microsoft.com/office/powerpoint/2010/main" val="3168958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855663"/>
            <a:ext cx="4572000" cy="3429000"/>
          </a:xfrm>
        </p:spPr>
      </p:sp>
      <p:sp>
        <p:nvSpPr>
          <p:cNvPr id="3" name="Notes Placeholder 2"/>
          <p:cNvSpPr>
            <a:spLocks noGrp="1"/>
          </p:cNvSpPr>
          <p:nvPr>
            <p:ph type="body" idx="1"/>
          </p:nvPr>
        </p:nvSpPr>
        <p:spPr>
          <a:xfrm>
            <a:off x="685800" y="4500448"/>
            <a:ext cx="5486400" cy="4104000"/>
          </a:xfrm>
        </p:spPr>
        <p:txBody>
          <a:bodyPr/>
          <a:lstStyle/>
          <a:p>
            <a:pPr algn="just">
              <a:spcBef>
                <a:spcPts val="600"/>
              </a:spcBef>
            </a:pPr>
            <a:r>
              <a:rPr lang="en-US" sz="1000" dirty="0">
                <a:solidFill>
                  <a:srgbClr val="002060"/>
                </a:solidFill>
                <a:latin typeface="Arial" panose="020B0604020202020204" pitchFamily="34" charset="0"/>
                <a:cs typeface="Arial" panose="020B0604020202020204" pitchFamily="34" charset="0"/>
              </a:rPr>
              <a:t>P</a:t>
            </a:r>
            <a:r>
              <a:rPr lang="sr-Latn-RS" sz="1000" dirty="0">
                <a:solidFill>
                  <a:srgbClr val="002060"/>
                </a:solidFill>
                <a:latin typeface="Arial" panose="020B0604020202020204" pitchFamily="34" charset="0"/>
                <a:cs typeface="Arial" panose="020B0604020202020204" pitchFamily="34" charset="0"/>
              </a:rPr>
              <a:t>ravilnik o preventivnim merama za bezbedan i zdrav rad pri izlaganju buci, za razliku od Evropske direktive, utvrđuje i </a:t>
            </a:r>
            <a:r>
              <a:rPr lang="sr-Latn-RS" sz="1000" b="1" dirty="0">
                <a:solidFill>
                  <a:srgbClr val="002060"/>
                </a:solidFill>
                <a:latin typeface="Arial" panose="020B0604020202020204" pitchFamily="34" charset="0"/>
                <a:cs typeface="Arial" panose="020B0604020202020204" pitchFamily="34" charset="0"/>
              </a:rPr>
              <a:t>maksimalno dozvoljene vrednosti ekvivalentnih nivoa buke za neometan rad kod pojedinih vrsta poslova</a:t>
            </a:r>
            <a:r>
              <a:rPr lang="sr-Latn-RS" sz="1000" dirty="0">
                <a:solidFill>
                  <a:srgbClr val="002060"/>
                </a:solidFill>
                <a:latin typeface="Arial" panose="020B0604020202020204" pitchFamily="34" charset="0"/>
                <a:cs typeface="Arial" panose="020B0604020202020204" pitchFamily="34" charset="0"/>
              </a:rPr>
              <a:t>.</a:t>
            </a:r>
          </a:p>
          <a:p>
            <a:pPr algn="just">
              <a:spcBef>
                <a:spcPts val="600"/>
              </a:spcBef>
            </a:pPr>
            <a:r>
              <a:rPr lang="vi-VN" sz="1000" dirty="0">
                <a:solidFill>
                  <a:srgbClr val="002060"/>
                </a:solidFill>
                <a:latin typeface="Arial" panose="020B0604020202020204" pitchFamily="34" charset="0"/>
                <a:cs typeface="Arial" panose="020B0604020202020204" pitchFamily="34" charset="0"/>
              </a:rPr>
              <a:t>Prilikom utvrđivanja ispunjenosti </a:t>
            </a:r>
            <a:r>
              <a:rPr lang="sr-Latn-RS" sz="1000" dirty="0">
                <a:solidFill>
                  <a:srgbClr val="002060"/>
                </a:solidFill>
                <a:latin typeface="Arial" panose="020B0604020202020204" pitchFamily="34" charset="0"/>
                <a:cs typeface="Arial" panose="020B0604020202020204" pitchFamily="34" charset="0"/>
              </a:rPr>
              <a:t>ovog </a:t>
            </a:r>
            <a:r>
              <a:rPr lang="vi-VN" sz="1000" dirty="0">
                <a:solidFill>
                  <a:srgbClr val="002060"/>
                </a:solidFill>
                <a:latin typeface="Arial" panose="020B0604020202020204" pitchFamily="34" charset="0"/>
                <a:cs typeface="Arial" panose="020B0604020202020204" pitchFamily="34" charset="0"/>
              </a:rPr>
              <a:t>zahteva</a:t>
            </a:r>
            <a:r>
              <a:rPr lang="sr-Latn-RS" sz="1000" dirty="0">
                <a:solidFill>
                  <a:srgbClr val="002060"/>
                </a:solidFill>
                <a:latin typeface="Arial" panose="020B0604020202020204" pitchFamily="34" charset="0"/>
                <a:cs typeface="Arial" panose="020B0604020202020204" pitchFamily="34" charset="0"/>
              </a:rPr>
              <a:t>,</a:t>
            </a:r>
            <a:r>
              <a:rPr lang="vi-VN" sz="1000" dirty="0">
                <a:solidFill>
                  <a:srgbClr val="002060"/>
                </a:solidFill>
                <a:latin typeface="Arial" panose="020B0604020202020204" pitchFamily="34" charset="0"/>
                <a:cs typeface="Arial" panose="020B0604020202020204" pitchFamily="34" charset="0"/>
              </a:rPr>
              <a:t> na radnom mestu </a:t>
            </a:r>
            <a:r>
              <a:rPr lang="sr-Latn-RS" sz="1000" dirty="0">
                <a:solidFill>
                  <a:srgbClr val="002060"/>
                </a:solidFill>
                <a:latin typeface="Arial" panose="020B0604020202020204" pitchFamily="34" charset="0"/>
                <a:cs typeface="Arial" panose="020B0604020202020204" pitchFamily="34" charset="0"/>
              </a:rPr>
              <a:t>se </a:t>
            </a:r>
            <a:r>
              <a:rPr lang="vi-VN" sz="1000" dirty="0">
                <a:solidFill>
                  <a:srgbClr val="002060"/>
                </a:solidFill>
                <a:latin typeface="Arial" panose="020B0604020202020204" pitchFamily="34" charset="0"/>
                <a:cs typeface="Arial" panose="020B0604020202020204" pitchFamily="34" charset="0"/>
              </a:rPr>
              <a:t>određuju ekvivalentni nivoi buke u</a:t>
            </a:r>
            <a:r>
              <a:rPr lang="sr-Latn-RS" sz="100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trajanju od 15 minuta</a:t>
            </a:r>
            <a:r>
              <a:rPr lang="sr-Latn-RS" sz="1000" dirty="0">
                <a:solidFill>
                  <a:srgbClr val="002060"/>
                </a:solidFill>
                <a:latin typeface="Arial" panose="020B0604020202020204" pitchFamily="34" charset="0"/>
                <a:cs typeface="Arial" panose="020B0604020202020204" pitchFamily="34" charset="0"/>
              </a:rPr>
              <a:t>.</a:t>
            </a:r>
          </a:p>
          <a:p>
            <a:pPr algn="just">
              <a:spcBef>
                <a:spcPts val="600"/>
              </a:spcBef>
            </a:pPr>
            <a:r>
              <a:rPr lang="sr-Latn-RS" sz="1000" dirty="0">
                <a:solidFill>
                  <a:srgbClr val="002060"/>
                </a:solidFill>
                <a:latin typeface="Arial" panose="020B0604020202020204" pitchFamily="34" charset="0"/>
                <a:cs typeface="Arial" panose="020B0604020202020204" pitchFamily="34" charset="0"/>
              </a:rPr>
              <a:t>Rad je ometan bukom ako su pri poslovima karakterističnim za radno mesto prekoračeni maksimalno dozvoljeni ekvivalentni nivoi buke za neometan rad kod pojedinih vrsta poslova.</a:t>
            </a:r>
            <a:endParaRPr lang="sr-Latn-RS" sz="1000" baseline="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28</a:t>
            </a:fld>
            <a:endParaRPr lang="en-US"/>
          </a:p>
        </p:txBody>
      </p:sp>
    </p:spTree>
    <p:extLst>
      <p:ext uri="{BB962C8B-B14F-4D97-AF65-F5344CB8AC3E}">
        <p14:creationId xmlns:p14="http://schemas.microsoft.com/office/powerpoint/2010/main" val="918361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9650" y="4355999"/>
            <a:ext cx="5760000" cy="4505723"/>
          </a:xfrm>
        </p:spPr>
        <p:txBody>
          <a:bodyPr>
            <a:noAutofit/>
          </a:bodyPr>
          <a:lstStyle/>
          <a:p>
            <a:pPr algn="just">
              <a:spcBef>
                <a:spcPts val="300"/>
              </a:spcBef>
              <a:spcAft>
                <a:spcPts val="0"/>
              </a:spcAft>
            </a:pPr>
            <a:r>
              <a:rPr lang="sr-Latn-RS" sz="900" dirty="0">
                <a:solidFill>
                  <a:srgbClr val="002060"/>
                </a:solidFill>
                <a:latin typeface="Arial" panose="020B0604020202020204" pitchFamily="34" charset="0"/>
                <a:cs typeface="Arial" panose="020B0604020202020204" pitchFamily="34" charset="0"/>
              </a:rPr>
              <a:t>Postoji više</a:t>
            </a:r>
            <a:r>
              <a:rPr lang="sr-Latn-RS" sz="900" baseline="0" dirty="0">
                <a:solidFill>
                  <a:srgbClr val="002060"/>
                </a:solidFill>
                <a:latin typeface="Arial" panose="020B0604020202020204" pitchFamily="34" charset="0"/>
                <a:cs typeface="Arial" panose="020B0604020202020204" pitchFamily="34" charset="0"/>
              </a:rPr>
              <a:t> </a:t>
            </a:r>
            <a:r>
              <a:rPr lang="sr-Latn-RS" sz="900" dirty="0">
                <a:solidFill>
                  <a:srgbClr val="002060"/>
                </a:solidFill>
                <a:latin typeface="Arial" panose="020B0604020202020204" pitchFamily="34" charset="0"/>
                <a:cs typeface="Arial" panose="020B0604020202020204" pitchFamily="34" charset="0"/>
              </a:rPr>
              <a:t>načina za kontrolu buke koji se mogu razlikovati od jednog do drugog radnog mesta. Ne postoji standardna pojedinačna tehnika ili rešenje koje bi bilo prikladno za svaku situaciju. Potrebno je dobro razumevanje rada postrojenja i radnih procesa kako bi se odredio najefikasniji metod uklanjanja, minimiziranja, odnosno kontrole buke.</a:t>
            </a:r>
          </a:p>
          <a:p>
            <a:pPr algn="just">
              <a:spcBef>
                <a:spcPts val="300"/>
              </a:spcBef>
              <a:spcAft>
                <a:spcPts val="0"/>
              </a:spcAft>
            </a:pPr>
            <a:r>
              <a:rPr lang="sr-Latn-RS" sz="900" dirty="0">
                <a:solidFill>
                  <a:srgbClr val="002060"/>
                </a:solidFill>
                <a:latin typeface="Arial" panose="020B0604020202020204" pitchFamily="34" charset="0"/>
                <a:cs typeface="Arial" panose="020B0604020202020204" pitchFamily="34" charset="0"/>
              </a:rPr>
              <a:t>Jedan od načina</a:t>
            </a:r>
            <a:r>
              <a:rPr lang="sr-Latn-RS" sz="900" baseline="0" dirty="0">
                <a:solidFill>
                  <a:srgbClr val="002060"/>
                </a:solidFill>
                <a:latin typeface="Arial" panose="020B0604020202020204" pitchFamily="34" charset="0"/>
                <a:cs typeface="Arial" panose="020B0604020202020204" pitchFamily="34" charset="0"/>
              </a:rPr>
              <a:t> kontrole buke je zasnovan na hijerarhijskom principu koji se može prikazati obrnutom piramidom. Na dnu piramide su najefikasnije i najefektivnije mere, dok su ka vrhu piramide manje efikasne i efektivne mere.</a:t>
            </a:r>
          </a:p>
          <a:p>
            <a:pPr algn="just">
              <a:spcBef>
                <a:spcPts val="300"/>
              </a:spcBef>
              <a:spcAft>
                <a:spcPts val="0"/>
              </a:spcAft>
            </a:pPr>
            <a:r>
              <a:rPr lang="sr-Latn-RS" sz="900" baseline="0" dirty="0">
                <a:solidFill>
                  <a:srgbClr val="002060"/>
                </a:solidFill>
                <a:latin typeface="Arial" panose="020B0604020202020204" pitchFamily="34" charset="0"/>
                <a:cs typeface="Arial" panose="020B0604020202020204" pitchFamily="34" charset="0"/>
              </a:rPr>
              <a:t>Sa primenom mere uvek treba početi od dna piramide, odnosno od mogućnosti eliminacije rizika.</a:t>
            </a:r>
          </a:p>
          <a:p>
            <a:pPr marL="180000" lvl="1" indent="-180000" algn="just">
              <a:spcBef>
                <a:spcPts val="300"/>
              </a:spcBef>
              <a:spcAft>
                <a:spcPts val="0"/>
              </a:spcAft>
              <a:buFont typeface="+mj-lt"/>
              <a:buAutoNum type="arabicPeriod"/>
            </a:pPr>
            <a:r>
              <a:rPr lang="sr-Latn-RS" sz="900" b="1" baseline="0" dirty="0">
                <a:solidFill>
                  <a:srgbClr val="002060"/>
                </a:solidFill>
                <a:latin typeface="Arial" panose="020B0604020202020204" pitchFamily="34" charset="0"/>
                <a:cs typeface="Arial" panose="020B0604020202020204" pitchFamily="34" charset="0"/>
              </a:rPr>
              <a:t>Eliminacija rizika</a:t>
            </a:r>
            <a:r>
              <a:rPr lang="sr-Latn-RS" sz="900" baseline="0" dirty="0">
                <a:solidFill>
                  <a:srgbClr val="002060"/>
                </a:solidFill>
                <a:latin typeface="Arial" panose="020B0604020202020204" pitchFamily="34" charset="0"/>
                <a:cs typeface="Arial" panose="020B0604020202020204" pitchFamily="34" charset="0"/>
              </a:rPr>
              <a:t> predstavlja </a:t>
            </a:r>
            <a:r>
              <a:rPr lang="vi-VN" sz="900" dirty="0">
                <a:solidFill>
                  <a:srgbClr val="002060"/>
                </a:solidFill>
                <a:latin typeface="Arial" panose="020B0604020202020204" pitchFamily="34" charset="0"/>
                <a:cs typeface="Arial" panose="020B0604020202020204" pitchFamily="34" charset="0"/>
              </a:rPr>
              <a:t>najefikasniji način za sprečavanje rizika po radnike koji uvek treba uzeti u obzir prilikom uvođenja novog procesa rada, izbora nove radne opreme i dizajniranja rasporeda radnih mesta (npr. izbegavanje upotrebe bučnih procesa ili mašina, eliminisanje udara između tvrdih predmeta ili površina, udaljavanje bučnih operacija od drugih radnih aktivnosti ...)</a:t>
            </a:r>
            <a:r>
              <a:rPr lang="vi-VN" sz="900" baseline="0" dirty="0">
                <a:solidFill>
                  <a:srgbClr val="002060"/>
                </a:solidFill>
                <a:latin typeface="Arial" panose="020B0604020202020204" pitchFamily="34" charset="0"/>
                <a:cs typeface="Arial" panose="020B0604020202020204" pitchFamily="34" charset="0"/>
              </a:rPr>
              <a:t>.</a:t>
            </a:r>
            <a:endParaRPr lang="sr-Latn-RS" sz="900" baseline="0" dirty="0">
              <a:solidFill>
                <a:srgbClr val="002060"/>
              </a:solidFill>
              <a:latin typeface="Arial" panose="020B0604020202020204" pitchFamily="34" charset="0"/>
              <a:cs typeface="Arial" panose="020B0604020202020204" pitchFamily="34" charset="0"/>
            </a:endParaRPr>
          </a:p>
          <a:p>
            <a:pPr marL="180000" lvl="1" indent="-180000" algn="just">
              <a:spcBef>
                <a:spcPts val="300"/>
              </a:spcBef>
              <a:spcAft>
                <a:spcPts val="0"/>
              </a:spcAft>
              <a:buFont typeface="+mj-lt"/>
              <a:buAutoNum type="arabicPeriod"/>
            </a:pPr>
            <a:r>
              <a:rPr lang="sr-Latn-RS" sz="900" b="1" baseline="0" dirty="0">
                <a:solidFill>
                  <a:srgbClr val="002060"/>
                </a:solidFill>
                <a:latin typeface="Arial" panose="020B0604020202020204" pitchFamily="34" charset="0"/>
                <a:cs typeface="Arial" panose="020B0604020202020204" pitchFamily="34" charset="0"/>
              </a:rPr>
              <a:t>Zamena</a:t>
            </a:r>
            <a:r>
              <a:rPr lang="sr-Latn-RS" sz="900" baseline="0" dirty="0">
                <a:solidFill>
                  <a:srgbClr val="002060"/>
                </a:solidFill>
                <a:latin typeface="Arial" panose="020B0604020202020204" pitchFamily="34" charset="0"/>
                <a:cs typeface="Arial" panose="020B0604020202020204" pitchFamily="34" charset="0"/>
              </a:rPr>
              <a:t> se primenjuje </a:t>
            </a:r>
            <a:r>
              <a:rPr lang="vi-VN" sz="900" dirty="0">
                <a:solidFill>
                  <a:srgbClr val="002060"/>
                </a:solidFill>
                <a:latin typeface="Arial" panose="020B0604020202020204" pitchFamily="34" charset="0"/>
                <a:cs typeface="Arial" panose="020B0604020202020204" pitchFamily="34" charset="0"/>
              </a:rPr>
              <a:t>kada eliminacija rizika nije moguća</a:t>
            </a:r>
            <a:r>
              <a:rPr lang="sr-Latn-RS" sz="900" dirty="0">
                <a:solidFill>
                  <a:srgbClr val="002060"/>
                </a:solidFill>
                <a:latin typeface="Arial" panose="020B0604020202020204" pitchFamily="34" charset="0"/>
                <a:cs typeface="Arial" panose="020B0604020202020204" pitchFamily="34" charset="0"/>
              </a:rPr>
              <a:t>. Tada</a:t>
            </a:r>
            <a:r>
              <a:rPr lang="vi-VN" sz="900" dirty="0">
                <a:solidFill>
                  <a:srgbClr val="002060"/>
                </a:solidFill>
                <a:latin typeface="Arial" panose="020B0604020202020204" pitchFamily="34" charset="0"/>
                <a:cs typeface="Arial" panose="020B0604020202020204" pitchFamily="34" charset="0"/>
              </a:rPr>
              <a:t> zamena bučnih mašina ili opreme </a:t>
            </a:r>
            <a:r>
              <a:rPr lang="sr-Latn-RS" sz="900" dirty="0">
                <a:solidFill>
                  <a:srgbClr val="002060"/>
                </a:solidFill>
                <a:latin typeface="Arial" panose="020B0604020202020204" pitchFamily="34" charset="0"/>
                <a:cs typeface="Arial" panose="020B0604020202020204" pitchFamily="34" charset="0"/>
              </a:rPr>
              <a:t>tišom opremom</a:t>
            </a:r>
            <a:r>
              <a:rPr lang="vi-VN" sz="900" dirty="0">
                <a:solidFill>
                  <a:srgbClr val="002060"/>
                </a:solidFill>
                <a:latin typeface="Arial" panose="020B0604020202020204" pitchFamily="34" charset="0"/>
                <a:cs typeface="Arial" panose="020B0604020202020204" pitchFamily="34" charset="0"/>
              </a:rPr>
              <a:t> može biti sledeća najbolja alternativa za zaštitu radnika od izlaganja buci. </a:t>
            </a:r>
            <a:r>
              <a:rPr lang="sr-Latn-RS" sz="900" baseline="0" dirty="0">
                <a:solidFill>
                  <a:srgbClr val="002060"/>
                </a:solidFill>
                <a:latin typeface="Arial" panose="020B0604020202020204" pitchFamily="34" charset="0"/>
                <a:cs typeface="Arial" panose="020B0604020202020204" pitchFamily="34" charset="0"/>
              </a:rPr>
              <a:t>Poslodavci uvek treba da razmotre alternativnu opremu i radne procese koji bi posao učinili manje bučnim na osnovu sledećih parametara:</a:t>
            </a:r>
          </a:p>
          <a:p>
            <a:pPr marL="538163" lvl="2" indent="-90488" algn="just">
              <a:spcBef>
                <a:spcPts val="300"/>
              </a:spcBef>
              <a:spcAft>
                <a:spcPts val="0"/>
              </a:spcAft>
              <a:buFont typeface="Arial" panose="020B0604020202020204" pitchFamily="34" charset="0"/>
              <a:buChar char="•"/>
            </a:pPr>
            <a:r>
              <a:rPr lang="sr-Latn-RS" sz="900" baseline="0" dirty="0">
                <a:solidFill>
                  <a:srgbClr val="002060"/>
                </a:solidFill>
                <a:latin typeface="Arial" panose="020B0604020202020204" pitchFamily="34" charset="0"/>
                <a:cs typeface="Arial" panose="020B0604020202020204" pitchFamily="34" charset="0"/>
              </a:rPr>
              <a:t>nivo zvučne snage L</a:t>
            </a:r>
            <a:r>
              <a:rPr lang="sr-Latn-RS" sz="900" baseline="-25000" dirty="0">
                <a:solidFill>
                  <a:srgbClr val="002060"/>
                </a:solidFill>
                <a:latin typeface="Arial" panose="020B0604020202020204" pitchFamily="34" charset="0"/>
                <a:cs typeface="Arial" panose="020B0604020202020204" pitchFamily="34" charset="0"/>
              </a:rPr>
              <a:t>W</a:t>
            </a:r>
            <a:r>
              <a:rPr lang="sr-Latn-RS" sz="900" baseline="0" dirty="0">
                <a:solidFill>
                  <a:srgbClr val="002060"/>
                </a:solidFill>
                <a:latin typeface="Arial" panose="020B0604020202020204" pitchFamily="34" charset="0"/>
                <a:cs typeface="Arial" panose="020B0604020202020204" pitchFamily="34" charset="0"/>
              </a:rPr>
              <a:t> [</a:t>
            </a:r>
            <a:r>
              <a:rPr lang="sr-Latn-RS" sz="900" baseline="0" dirty="0" err="1">
                <a:solidFill>
                  <a:srgbClr val="002060"/>
                </a:solidFill>
                <a:latin typeface="Arial" panose="020B0604020202020204" pitchFamily="34" charset="0"/>
                <a:cs typeface="Arial" panose="020B0604020202020204" pitchFamily="34" charset="0"/>
              </a:rPr>
              <a:t>dB</a:t>
            </a:r>
            <a:r>
              <a:rPr lang="sr-Latn-RS" sz="900" baseline="0" dirty="0">
                <a:solidFill>
                  <a:srgbClr val="002060"/>
                </a:solidFill>
                <a:latin typeface="Arial" panose="020B0604020202020204" pitchFamily="34" charset="0"/>
                <a:cs typeface="Arial" panose="020B0604020202020204" pitchFamily="34" charset="0"/>
              </a:rPr>
              <a:t>],</a:t>
            </a:r>
          </a:p>
          <a:p>
            <a:pPr marL="538163" marR="0" lvl="2" indent="-90488" algn="just" defTabSz="914400" rtl="0" eaLnBrk="1" fontAlgn="auto" latinLnBrk="0" hangingPunct="1">
              <a:spcBef>
                <a:spcPts val="300"/>
              </a:spcBef>
              <a:spcAft>
                <a:spcPts val="0"/>
              </a:spcAft>
              <a:buClrTx/>
              <a:buSzTx/>
              <a:buFont typeface="Arial" panose="020B0604020202020204" pitchFamily="34" charset="0"/>
              <a:buChar char="•"/>
              <a:tabLst/>
              <a:defRPr/>
            </a:pPr>
            <a:r>
              <a:rPr lang="sr-Latn-RS" sz="900" baseline="0" dirty="0">
                <a:solidFill>
                  <a:srgbClr val="002060"/>
                </a:solidFill>
                <a:latin typeface="Arial" panose="020B0604020202020204" pitchFamily="34" charset="0"/>
                <a:cs typeface="Arial" panose="020B0604020202020204" pitchFamily="34" charset="0"/>
              </a:rPr>
              <a:t>nivo zvučnog pritiska emisije na radnom mestu </a:t>
            </a:r>
            <a:r>
              <a:rPr lang="sr-Latn-RS" sz="900" baseline="0" dirty="0" err="1">
                <a:solidFill>
                  <a:srgbClr val="002060"/>
                </a:solidFill>
                <a:latin typeface="Arial" panose="020B0604020202020204" pitchFamily="34" charset="0"/>
                <a:cs typeface="Arial" panose="020B0604020202020204" pitchFamily="34" charset="0"/>
              </a:rPr>
              <a:t>L</a:t>
            </a:r>
            <a:r>
              <a:rPr lang="sr-Latn-RS" sz="900" baseline="-25000" dirty="0" err="1">
                <a:solidFill>
                  <a:srgbClr val="002060"/>
                </a:solidFill>
                <a:latin typeface="Arial" panose="020B0604020202020204" pitchFamily="34" charset="0"/>
                <a:cs typeface="Arial" panose="020B0604020202020204" pitchFamily="34" charset="0"/>
              </a:rPr>
              <a:t>pA</a:t>
            </a:r>
            <a:r>
              <a:rPr lang="sr-Latn-RS" sz="900" baseline="0" dirty="0">
                <a:solidFill>
                  <a:srgbClr val="002060"/>
                </a:solidFill>
                <a:latin typeface="Arial" panose="020B0604020202020204" pitchFamily="34" charset="0"/>
                <a:cs typeface="Arial" panose="020B0604020202020204" pitchFamily="34" charset="0"/>
              </a:rPr>
              <a:t> [</a:t>
            </a:r>
            <a:r>
              <a:rPr lang="sr-Latn-RS" sz="900" baseline="0" dirty="0" err="1">
                <a:solidFill>
                  <a:srgbClr val="002060"/>
                </a:solidFill>
                <a:latin typeface="Arial" panose="020B0604020202020204" pitchFamily="34" charset="0"/>
                <a:cs typeface="Arial" panose="020B0604020202020204" pitchFamily="34" charset="0"/>
              </a:rPr>
              <a:t>dB</a:t>
            </a:r>
            <a:r>
              <a:rPr lang="sr-Latn-RS" sz="900" baseline="0" dirty="0">
                <a:solidFill>
                  <a:srgbClr val="002060"/>
                </a:solidFill>
                <a:latin typeface="Arial" panose="020B0604020202020204" pitchFamily="34" charset="0"/>
                <a:cs typeface="Arial" panose="020B0604020202020204" pitchFamily="34" charset="0"/>
              </a:rPr>
              <a:t>], i</a:t>
            </a:r>
          </a:p>
          <a:p>
            <a:pPr marL="538163" marR="0" lvl="2" indent="-90488" algn="just" defTabSz="914400" rtl="0" eaLnBrk="1" fontAlgn="auto" latinLnBrk="0" hangingPunct="1">
              <a:spcBef>
                <a:spcPts val="300"/>
              </a:spcBef>
              <a:spcAft>
                <a:spcPts val="0"/>
              </a:spcAft>
              <a:buClrTx/>
              <a:buSzTx/>
              <a:buFont typeface="Arial" panose="020B0604020202020204" pitchFamily="34" charset="0"/>
              <a:buChar char="•"/>
              <a:tabLst/>
              <a:defRPr/>
            </a:pPr>
            <a:r>
              <a:rPr lang="sr-Latn-RS" sz="900" baseline="0" dirty="0">
                <a:solidFill>
                  <a:srgbClr val="002060"/>
                </a:solidFill>
                <a:latin typeface="Arial" panose="020B0604020202020204" pitchFamily="34" charset="0"/>
                <a:cs typeface="Arial" panose="020B0604020202020204" pitchFamily="34" charset="0"/>
              </a:rPr>
              <a:t>vršni nivo zvučnog pritiska </a:t>
            </a:r>
            <a:r>
              <a:rPr lang="sr-Latn-RS" sz="900" baseline="0" dirty="0" err="1">
                <a:solidFill>
                  <a:srgbClr val="002060"/>
                </a:solidFill>
                <a:latin typeface="Arial" panose="020B0604020202020204" pitchFamily="34" charset="0"/>
                <a:cs typeface="Arial" panose="020B0604020202020204" pitchFamily="34" charset="0"/>
              </a:rPr>
              <a:t>L</a:t>
            </a:r>
            <a:r>
              <a:rPr lang="sr-Latn-RS" sz="900" baseline="-25000" dirty="0" err="1">
                <a:solidFill>
                  <a:srgbClr val="002060"/>
                </a:solidFill>
                <a:latin typeface="Arial" panose="020B0604020202020204" pitchFamily="34" charset="0"/>
                <a:cs typeface="Arial" panose="020B0604020202020204" pitchFamily="34" charset="0"/>
              </a:rPr>
              <a:t>pC,peak</a:t>
            </a:r>
            <a:r>
              <a:rPr lang="sr-Latn-RS" sz="900" baseline="0" dirty="0">
                <a:solidFill>
                  <a:srgbClr val="002060"/>
                </a:solidFill>
                <a:latin typeface="Arial" panose="020B0604020202020204" pitchFamily="34" charset="0"/>
                <a:cs typeface="Arial" panose="020B0604020202020204" pitchFamily="34" charset="0"/>
              </a:rPr>
              <a:t> [</a:t>
            </a:r>
            <a:r>
              <a:rPr lang="sr-Latn-RS" sz="900" baseline="0" dirty="0" err="1">
                <a:solidFill>
                  <a:srgbClr val="002060"/>
                </a:solidFill>
                <a:latin typeface="Arial" panose="020B0604020202020204" pitchFamily="34" charset="0"/>
                <a:cs typeface="Arial" panose="020B0604020202020204" pitchFamily="34" charset="0"/>
              </a:rPr>
              <a:t>dB</a:t>
            </a:r>
            <a:r>
              <a:rPr lang="sr-Latn-RS" sz="900" baseline="0" dirty="0">
                <a:solidFill>
                  <a:srgbClr val="002060"/>
                </a:solidFill>
                <a:latin typeface="Arial" panose="020B0604020202020204" pitchFamily="34" charset="0"/>
                <a:cs typeface="Arial" panose="020B0604020202020204" pitchFamily="34" charset="0"/>
              </a:rPr>
              <a:t>] u slučaju impulsne buke.</a:t>
            </a:r>
          </a:p>
          <a:p>
            <a:pPr marL="180000" lvl="1" indent="-180000" algn="just">
              <a:spcBef>
                <a:spcPts val="300"/>
              </a:spcBef>
              <a:spcAft>
                <a:spcPts val="0"/>
              </a:spcAft>
              <a:buFont typeface="+mj-lt"/>
              <a:buAutoNum type="arabicPeriod"/>
            </a:pPr>
            <a:r>
              <a:rPr lang="sr-Latn-RS" sz="900" b="1" baseline="0" dirty="0">
                <a:solidFill>
                  <a:srgbClr val="002060"/>
                </a:solidFill>
                <a:latin typeface="Arial" panose="020B0604020202020204" pitchFamily="34" charset="0"/>
                <a:cs typeface="Arial" panose="020B0604020202020204" pitchFamily="34" charset="0"/>
              </a:rPr>
              <a:t>Inženjerske mere </a:t>
            </a:r>
            <a:r>
              <a:rPr lang="sr-Latn-RS" sz="900" baseline="0" dirty="0">
                <a:solidFill>
                  <a:srgbClr val="002060"/>
                </a:solidFill>
                <a:latin typeface="Arial" panose="020B0604020202020204" pitchFamily="34" charset="0"/>
                <a:cs typeface="Arial" panose="020B0604020202020204" pitchFamily="34" charset="0"/>
              </a:rPr>
              <a:t>podrazumevaju izmenu procesa, mašina ili opreme kako bi radnici bili izloženi manjoj buci. Mogu se preduzeti:</a:t>
            </a:r>
          </a:p>
          <a:p>
            <a:pPr marL="538163" lvl="2" indent="-90488" algn="just">
              <a:spcBef>
                <a:spcPts val="300"/>
              </a:spcBef>
              <a:spcAft>
                <a:spcPts val="0"/>
              </a:spcAft>
              <a:buFont typeface="Arial" panose="020B0604020202020204" pitchFamily="34" charset="0"/>
              <a:buChar char="•"/>
            </a:pPr>
            <a:r>
              <a:rPr lang="sr-Latn-RS" sz="900" baseline="0" dirty="0">
                <a:solidFill>
                  <a:srgbClr val="002060"/>
                </a:solidFill>
                <a:latin typeface="Arial" panose="020B0604020202020204" pitchFamily="34" charset="0"/>
                <a:cs typeface="Arial" panose="020B0604020202020204" pitchFamily="34" charset="0"/>
              </a:rPr>
              <a:t>na mestu samog izvora (npr. </a:t>
            </a:r>
            <a:r>
              <a:rPr lang="sr-Latn-RS" sz="900" baseline="0" dirty="0" err="1">
                <a:solidFill>
                  <a:srgbClr val="002060"/>
                </a:solidFill>
                <a:latin typeface="Arial" panose="020B0604020202020204" pitchFamily="34" charset="0"/>
                <a:cs typeface="Arial" panose="020B0604020202020204" pitchFamily="34" charset="0"/>
              </a:rPr>
              <a:t>oklapanje</a:t>
            </a:r>
            <a:r>
              <a:rPr lang="sr-Latn-RS" sz="900" baseline="0" dirty="0">
                <a:solidFill>
                  <a:srgbClr val="002060"/>
                </a:solidFill>
                <a:latin typeface="Arial" panose="020B0604020202020204" pitchFamily="34" charset="0"/>
                <a:cs typeface="Arial" panose="020B0604020202020204" pitchFamily="34" charset="0"/>
              </a:rPr>
              <a:t> mašina, redovno održavanje mašina itd.) ili</a:t>
            </a:r>
          </a:p>
          <a:p>
            <a:pPr marL="538163" lvl="2" indent="-90488" algn="just">
              <a:spcBef>
                <a:spcPts val="300"/>
              </a:spcBef>
              <a:spcAft>
                <a:spcPts val="0"/>
              </a:spcAft>
              <a:buFont typeface="Arial" panose="020B0604020202020204" pitchFamily="34" charset="0"/>
              <a:buChar char="•"/>
            </a:pPr>
            <a:r>
              <a:rPr lang="sr-Latn-RS" sz="900" baseline="0" dirty="0">
                <a:solidFill>
                  <a:srgbClr val="002060"/>
                </a:solidFill>
                <a:latin typeface="Arial" panose="020B0604020202020204" pitchFamily="34" charset="0"/>
                <a:cs typeface="Arial" panose="020B0604020202020204" pitchFamily="34" charset="0"/>
              </a:rPr>
              <a:t>na </a:t>
            </a:r>
            <a:r>
              <a:rPr lang="sr-Latn-RS" sz="900" dirty="0">
                <a:solidFill>
                  <a:srgbClr val="002060"/>
                </a:solidFill>
                <a:latin typeface="Arial" panose="020B0604020202020204" pitchFamily="34" charset="0"/>
                <a:cs typeface="Arial" panose="020B0604020202020204" pitchFamily="34" charset="0"/>
              </a:rPr>
              <a:t>putevima</a:t>
            </a:r>
            <a:r>
              <a:rPr lang="sr-Latn-RS" sz="900" baseline="0" dirty="0">
                <a:solidFill>
                  <a:srgbClr val="002060"/>
                </a:solidFill>
                <a:latin typeface="Arial" panose="020B0604020202020204" pitchFamily="34" charset="0"/>
                <a:cs typeface="Arial" panose="020B0604020202020204" pitchFamily="34" charset="0"/>
              </a:rPr>
              <a:t> prenosa zvuka (ekrani, barijere, akustička obrada primenom </a:t>
            </a:r>
            <a:r>
              <a:rPr lang="sr-Latn-RS" sz="900" baseline="0" dirty="0" err="1">
                <a:solidFill>
                  <a:srgbClr val="002060"/>
                </a:solidFill>
                <a:latin typeface="Arial" panose="020B0604020202020204" pitchFamily="34" charset="0"/>
                <a:cs typeface="Arial" panose="020B0604020202020204" pitchFamily="34" charset="0"/>
              </a:rPr>
              <a:t>apsorpcionih</a:t>
            </a:r>
            <a:r>
              <a:rPr lang="sr-Latn-RS" sz="900" baseline="0" dirty="0">
                <a:solidFill>
                  <a:srgbClr val="002060"/>
                </a:solidFill>
                <a:latin typeface="Arial" panose="020B0604020202020204" pitchFamily="34" charset="0"/>
                <a:cs typeface="Arial" panose="020B0604020202020204" pitchFamily="34" charset="0"/>
              </a:rPr>
              <a:t> materijala).</a:t>
            </a:r>
          </a:p>
          <a:p>
            <a:pPr marL="180000" lvl="1" indent="-180000" algn="just">
              <a:spcBef>
                <a:spcPts val="300"/>
              </a:spcBef>
              <a:spcAft>
                <a:spcPts val="0"/>
              </a:spcAft>
              <a:buFont typeface="+mj-lt"/>
              <a:buAutoNum type="arabicPeriod" startAt="4"/>
            </a:pPr>
            <a:r>
              <a:rPr lang="sr-Latn-RS" sz="900" b="1" baseline="0" dirty="0">
                <a:solidFill>
                  <a:srgbClr val="002060"/>
                </a:solidFill>
                <a:latin typeface="Arial" panose="020B0604020202020204" pitchFamily="34" charset="0"/>
                <a:cs typeface="Arial" panose="020B0604020202020204" pitchFamily="34" charset="0"/>
              </a:rPr>
              <a:t>Administrativno-organizacione mere</a:t>
            </a:r>
            <a:r>
              <a:rPr lang="sr-Latn-RS" sz="900" baseline="0" dirty="0">
                <a:solidFill>
                  <a:srgbClr val="002060"/>
                </a:solidFill>
                <a:latin typeface="Arial" panose="020B0604020202020204" pitchFamily="34" charset="0"/>
                <a:cs typeface="Arial" panose="020B0604020202020204" pitchFamily="34" charset="0"/>
              </a:rPr>
              <a:t> podrazumevaju izmenu načina i vremena obavljanja posla.</a:t>
            </a:r>
          </a:p>
          <a:p>
            <a:pPr marL="180000" lvl="1" indent="-180000" algn="just">
              <a:spcBef>
                <a:spcPts val="300"/>
              </a:spcBef>
              <a:spcAft>
                <a:spcPts val="0"/>
              </a:spcAft>
              <a:buFont typeface="+mj-lt"/>
              <a:buAutoNum type="arabicPeriod" startAt="4"/>
            </a:pPr>
            <a:r>
              <a:rPr lang="sr-Latn-RS" sz="900" b="1" baseline="0" dirty="0">
                <a:solidFill>
                  <a:srgbClr val="002060"/>
                </a:solidFill>
                <a:latin typeface="Arial" panose="020B0604020202020204" pitchFamily="34" charset="0"/>
                <a:cs typeface="Arial" panose="020B0604020202020204" pitchFamily="34" charset="0"/>
              </a:rPr>
              <a:t>Lična zaštitna oprema </a:t>
            </a:r>
            <a:r>
              <a:rPr lang="sr-Latn-RS" sz="900" baseline="0" dirty="0">
                <a:solidFill>
                  <a:srgbClr val="002060"/>
                </a:solidFill>
                <a:latin typeface="Arial" panose="020B0604020202020204" pitchFamily="34" charset="0"/>
                <a:cs typeface="Arial" panose="020B0604020202020204" pitchFamily="34" charset="0"/>
              </a:rPr>
              <a:t>za zaštitu sluha zaposlenih.</a:t>
            </a:r>
          </a:p>
          <a:p>
            <a:pPr marL="0" lvl="0" indent="0" algn="just">
              <a:spcBef>
                <a:spcPts val="300"/>
              </a:spcBef>
              <a:spcAft>
                <a:spcPts val="0"/>
              </a:spcAft>
              <a:buFont typeface="+mj-lt"/>
              <a:buNone/>
            </a:pPr>
            <a:r>
              <a:rPr lang="sr-Latn-RS" sz="900" b="0" baseline="0" dirty="0">
                <a:solidFill>
                  <a:srgbClr val="002060"/>
                </a:solidFill>
                <a:latin typeface="Arial" panose="020B0604020202020204" pitchFamily="34" charset="0"/>
                <a:cs typeface="Arial" panose="020B0604020202020204" pitchFamily="34" charset="0"/>
              </a:rPr>
              <a:t>Pored primene svih mera za kontrolu buke, veoma je važno da poslodavci </a:t>
            </a:r>
            <a:r>
              <a:rPr lang="sr-Latn-RS" sz="900" dirty="0">
                <a:solidFill>
                  <a:srgbClr val="002060"/>
                </a:solidFill>
                <a:latin typeface="Arial" panose="020B0604020202020204" pitchFamily="34" charset="0"/>
                <a:cs typeface="Arial" panose="020B0604020202020204" pitchFamily="34" charset="0"/>
              </a:rPr>
              <a:t>stalno sprovode obuku </a:t>
            </a:r>
            <a:r>
              <a:rPr lang="sr-Latn-RS" sz="900" b="0" baseline="0" dirty="0">
                <a:solidFill>
                  <a:srgbClr val="002060"/>
                </a:solidFill>
                <a:latin typeface="Arial" panose="020B0604020202020204" pitchFamily="34" charset="0"/>
                <a:cs typeface="Arial" panose="020B0604020202020204" pitchFamily="34" charset="0"/>
              </a:rPr>
              <a:t>zaposlenih i informisanje o stanju nivoa buke, preduzetim merama, efektima buke i načinu korišćenja lične zaštitne opreme.</a:t>
            </a:r>
            <a:endParaRPr lang="en-US" sz="900" b="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29</a:t>
            </a:fld>
            <a:endParaRPr lang="en-US"/>
          </a:p>
        </p:txBody>
      </p:sp>
    </p:spTree>
    <p:extLst>
      <p:ext uri="{BB962C8B-B14F-4D97-AF65-F5344CB8AC3E}">
        <p14:creationId xmlns:p14="http://schemas.microsoft.com/office/powerpoint/2010/main" val="23264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8200E695-1892-4DB2-BC99-DFE00BC60453}" type="slidenum">
              <a:rPr lang="en-US" smtClean="0"/>
              <a:pPr/>
              <a:t>3</a:t>
            </a:fld>
            <a:endParaRPr lang="en-US"/>
          </a:p>
        </p:txBody>
      </p:sp>
    </p:spTree>
    <p:extLst>
      <p:ext uri="{BB962C8B-B14F-4D97-AF65-F5344CB8AC3E}">
        <p14:creationId xmlns:p14="http://schemas.microsoft.com/office/powerpoint/2010/main" val="30470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40000"/>
          </a:xfrm>
        </p:spPr>
        <p:txBody>
          <a:bodyPr>
            <a:normAutofit/>
          </a:bodyPr>
          <a:lstStyle/>
          <a:p>
            <a:pPr algn="just">
              <a:spcBef>
                <a:spcPts val="600"/>
              </a:spcBef>
            </a:pPr>
            <a:r>
              <a:rPr lang="vi-VN" sz="1000" b="1" dirty="0">
                <a:solidFill>
                  <a:srgbClr val="800000"/>
                </a:solidFill>
                <a:latin typeface="Arial" panose="020B0604020202020204" pitchFamily="34" charset="0"/>
                <a:cs typeface="Arial" panose="020B0604020202020204" pitchFamily="34" charset="0"/>
              </a:rPr>
              <a:t>Administrativn</a:t>
            </a:r>
            <a:r>
              <a:rPr lang="sr-Latn-RS" sz="1000" b="1" dirty="0">
                <a:solidFill>
                  <a:srgbClr val="800000"/>
                </a:solidFill>
                <a:latin typeface="Arial" panose="020B0604020202020204" pitchFamily="34" charset="0"/>
                <a:cs typeface="Arial" panose="020B0604020202020204" pitchFamily="34" charset="0"/>
              </a:rPr>
              <a:t>o-organizacione</a:t>
            </a:r>
            <a:r>
              <a:rPr lang="sr-Latn-RS" sz="1000" b="1" baseline="0" dirty="0">
                <a:solidFill>
                  <a:srgbClr val="800000"/>
                </a:solidFill>
                <a:latin typeface="Arial" panose="020B0604020202020204" pitchFamily="34" charset="0"/>
                <a:cs typeface="Arial" panose="020B0604020202020204" pitchFamily="34" charset="0"/>
              </a:rPr>
              <a:t> mere </a:t>
            </a:r>
            <a:r>
              <a:rPr lang="vi-VN" sz="1000" dirty="0">
                <a:solidFill>
                  <a:srgbClr val="002060"/>
                </a:solidFill>
                <a:latin typeface="Arial" panose="020B0604020202020204" pitchFamily="34" charset="0"/>
                <a:cs typeface="Arial" panose="020B0604020202020204" pitchFamily="34" charset="0"/>
              </a:rPr>
              <a:t>su način na koji se organizuje rad kako bi se smanjio ili broj radnika koji su izloženi</a:t>
            </a:r>
            <a:r>
              <a:rPr lang="sr-Latn-RS" sz="1000" dirty="0">
                <a:solidFill>
                  <a:srgbClr val="002060"/>
                </a:solidFill>
                <a:latin typeface="Arial" panose="020B0604020202020204" pitchFamily="34" charset="0"/>
                <a:cs typeface="Arial" panose="020B0604020202020204" pitchFamily="34" charset="0"/>
              </a:rPr>
              <a:t> buci</a:t>
            </a:r>
            <a:r>
              <a:rPr lang="vi-VN" sz="1000" dirty="0">
                <a:solidFill>
                  <a:srgbClr val="002060"/>
                </a:solidFill>
                <a:latin typeface="Arial" panose="020B0604020202020204" pitchFamily="34" charset="0"/>
                <a:cs typeface="Arial" panose="020B0604020202020204" pitchFamily="34" charset="0"/>
              </a:rPr>
              <a:t> ili trajanje izloženosti buci. </a:t>
            </a:r>
            <a:r>
              <a:rPr lang="sr-Latn-RS" sz="1000" dirty="0">
                <a:solidFill>
                  <a:srgbClr val="002060"/>
                </a:solidFill>
                <a:latin typeface="Arial" panose="020B0604020202020204" pitchFamily="34" charset="0"/>
                <a:cs typeface="Arial" panose="020B0604020202020204" pitchFamily="34" charset="0"/>
              </a:rPr>
              <a:t>Ove </a:t>
            </a:r>
            <a:r>
              <a:rPr lang="sr-Latn-RS" sz="1000" baseline="0" dirty="0">
                <a:solidFill>
                  <a:srgbClr val="002060"/>
                </a:solidFill>
                <a:latin typeface="Arial" panose="020B0604020202020204" pitchFamily="34" charset="0"/>
                <a:cs typeface="Arial" panose="020B0604020202020204" pitchFamily="34" charset="0"/>
              </a:rPr>
              <a:t>mere </a:t>
            </a:r>
            <a:r>
              <a:rPr lang="vi-VN" sz="1000" dirty="0">
                <a:solidFill>
                  <a:srgbClr val="002060"/>
                </a:solidFill>
                <a:latin typeface="Arial" panose="020B0604020202020204" pitchFamily="34" charset="0"/>
                <a:cs typeface="Arial" panose="020B0604020202020204" pitchFamily="34" charset="0"/>
              </a:rPr>
              <a:t>treba koristiti kada nije moguće smanjiti izloženost buci eliminacijom</a:t>
            </a:r>
            <a:r>
              <a:rPr lang="sr-Latn-RS" sz="1000" dirty="0">
                <a:solidFill>
                  <a:srgbClr val="002060"/>
                </a:solidFill>
                <a:latin typeface="Arial" panose="020B0604020202020204" pitchFamily="34" charset="0"/>
                <a:cs typeface="Arial" panose="020B0604020202020204" pitchFamily="34" charset="0"/>
              </a:rPr>
              <a:t> rizika</a:t>
            </a:r>
            <a:r>
              <a:rPr lang="vi-VN" sz="1000" dirty="0">
                <a:solidFill>
                  <a:srgbClr val="002060"/>
                </a:solidFill>
                <a:latin typeface="Arial" panose="020B0604020202020204" pitchFamily="34" charset="0"/>
                <a:cs typeface="Arial" panose="020B0604020202020204" pitchFamily="34" charset="0"/>
              </a:rPr>
              <a:t>, zamenom ili inženjerskim merama kontrole buke.</a:t>
            </a:r>
            <a:endParaRPr lang="sr-Latn-RS" sz="1000" baseline="0" dirty="0">
              <a:solidFill>
                <a:srgbClr val="002060"/>
              </a:solidFill>
              <a:latin typeface="Arial" panose="020B0604020202020204" pitchFamily="34" charset="0"/>
              <a:cs typeface="Arial" panose="020B0604020202020204" pitchFamily="34" charset="0"/>
            </a:endParaRPr>
          </a:p>
          <a:p>
            <a:pPr algn="just">
              <a:spcBef>
                <a:spcPts val="600"/>
              </a:spcBef>
            </a:pPr>
            <a:r>
              <a:rPr lang="sr-Latn-RS" sz="1000" baseline="0" dirty="0">
                <a:solidFill>
                  <a:srgbClr val="002060"/>
                </a:solidFill>
                <a:latin typeface="Arial" panose="020B0604020202020204" pitchFamily="34" charset="0"/>
                <a:cs typeface="Arial" panose="020B0604020202020204" pitchFamily="34" charset="0"/>
              </a:rPr>
              <a:t>Neke od administrativno-organizacionih mera su:</a:t>
            </a: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I</a:t>
            </a:r>
            <a:r>
              <a:rPr lang="vi-VN" sz="1000" dirty="0">
                <a:solidFill>
                  <a:srgbClr val="002060"/>
                </a:solidFill>
                <a:latin typeface="Arial" panose="020B0604020202020204" pitchFamily="34" charset="0"/>
                <a:cs typeface="Arial" panose="020B0604020202020204" pitchFamily="34" charset="0"/>
              </a:rPr>
              <a:t>dentifikovanje zona zaštite sluha i jasno označavanje bučnih područja</a:t>
            </a:r>
            <a:r>
              <a:rPr lang="sr-Latn-RS" sz="100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P</a:t>
            </a:r>
            <a:r>
              <a:rPr lang="vi-VN" sz="1000" dirty="0">
                <a:solidFill>
                  <a:srgbClr val="002060"/>
                </a:solidFill>
                <a:latin typeface="Arial" panose="020B0604020202020204" pitchFamily="34" charset="0"/>
                <a:cs typeface="Arial" panose="020B0604020202020204" pitchFamily="34" charset="0"/>
              </a:rPr>
              <a:t>ovećavanje</a:t>
            </a:r>
            <a:r>
              <a:rPr lang="sr-Latn-RS" sz="1000" baseline="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udaljenosti između izvora buke i radnika </a:t>
            </a:r>
            <a:r>
              <a:rPr lang="sr-Latn-RS" sz="100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što je izvor buke udaljeniji</a:t>
            </a:r>
            <a:r>
              <a:rPr lang="sr-Latn-RS" sz="1000" dirty="0">
                <a:solidFill>
                  <a:srgbClr val="002060"/>
                </a:solidFill>
                <a:latin typeface="Arial" panose="020B0604020202020204" pitchFamily="34" charset="0"/>
                <a:cs typeface="Arial" panose="020B0604020202020204" pitchFamily="34" charset="0"/>
              </a:rPr>
              <a:t>,</a:t>
            </a:r>
            <a:r>
              <a:rPr lang="vi-VN" sz="1000" dirty="0">
                <a:solidFill>
                  <a:srgbClr val="002060"/>
                </a:solidFill>
                <a:latin typeface="Arial" panose="020B0604020202020204" pitchFamily="34" charset="0"/>
                <a:cs typeface="Arial" panose="020B0604020202020204" pitchFamily="34" charset="0"/>
              </a:rPr>
              <a:t> to će njegov uticaj na radnike biti manje štetan</a:t>
            </a:r>
            <a:r>
              <a:rPr lang="sr-Latn-RS" sz="1000" dirty="0">
                <a:solidFill>
                  <a:srgbClr val="002060"/>
                </a:solidFill>
                <a:latin typeface="Arial" panose="020B0604020202020204" pitchFamily="34" charset="0"/>
                <a:cs typeface="Arial" panose="020B0604020202020204" pitchFamily="34" charset="0"/>
              </a:rPr>
              <a:t>,</a:t>
            </a:r>
            <a:r>
              <a:rPr lang="sr-Latn-RS" sz="1000" baseline="0" dirty="0">
                <a:solidFill>
                  <a:srgbClr val="002060"/>
                </a:solidFill>
                <a:latin typeface="Arial" panose="020B0604020202020204" pitchFamily="34" charset="0"/>
                <a:cs typeface="Arial" panose="020B0604020202020204" pitchFamily="34" charset="0"/>
              </a:rPr>
              <a:t> a izloženost radnika buci manja (</a:t>
            </a:r>
            <a:r>
              <a:rPr lang="sr-Latn-RS" sz="1000" dirty="0">
                <a:solidFill>
                  <a:srgbClr val="002060"/>
                </a:solidFill>
                <a:latin typeface="Arial" panose="020B0604020202020204" pitchFamily="34" charset="0"/>
                <a:cs typeface="Arial" panose="020B0604020202020204" pitchFamily="34" charset="0"/>
              </a:rPr>
              <a:t>nivo buke se </a:t>
            </a:r>
            <a:r>
              <a:rPr lang="sr-Latn-RS" sz="1000" baseline="0" dirty="0">
                <a:solidFill>
                  <a:srgbClr val="002060"/>
                </a:solidFill>
                <a:latin typeface="Arial" panose="020B0604020202020204" pitchFamily="34" charset="0"/>
                <a:cs typeface="Arial" panose="020B0604020202020204" pitchFamily="34" charset="0"/>
              </a:rPr>
              <a:t>na</a:t>
            </a:r>
            <a:r>
              <a:rPr lang="vi-VN" sz="1000" baseline="0" dirty="0">
                <a:solidFill>
                  <a:srgbClr val="002060"/>
                </a:solidFill>
                <a:latin typeface="Arial" panose="020B0604020202020204" pitchFamily="34" charset="0"/>
                <a:cs typeface="Arial" panose="020B0604020202020204" pitchFamily="34" charset="0"/>
              </a:rPr>
              <a:t> otvorenom prostoru za svako udvostručavanje rastojanja između izvora buke i radnika smanjuje za 6 dB</a:t>
            </a:r>
            <a:r>
              <a:rPr lang="sr-Latn-RS" sz="1000" baseline="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O</a:t>
            </a:r>
            <a:r>
              <a:rPr lang="vi-VN" sz="1000" dirty="0">
                <a:solidFill>
                  <a:srgbClr val="002060"/>
                </a:solidFill>
                <a:latin typeface="Arial" panose="020B0604020202020204" pitchFamily="34" charset="0"/>
                <a:cs typeface="Arial" panose="020B0604020202020204" pitchFamily="34" charset="0"/>
              </a:rPr>
              <a:t>rganizovanje rasporeda </a:t>
            </a:r>
            <a:r>
              <a:rPr lang="sr-Latn-RS" sz="1000" dirty="0">
                <a:solidFill>
                  <a:srgbClr val="002060"/>
                </a:solidFill>
                <a:latin typeface="Arial" panose="020B0604020202020204" pitchFamily="34" charset="0"/>
                <a:cs typeface="Arial" panose="020B0604020202020204" pitchFamily="34" charset="0"/>
              </a:rPr>
              <a:t>radnih aktivnosti </a:t>
            </a:r>
            <a:r>
              <a:rPr lang="vi-VN" sz="1000" dirty="0">
                <a:solidFill>
                  <a:srgbClr val="002060"/>
                </a:solidFill>
                <a:latin typeface="Arial" panose="020B0604020202020204" pitchFamily="34" charset="0"/>
                <a:cs typeface="Arial" panose="020B0604020202020204" pitchFamily="34" charset="0"/>
              </a:rPr>
              <a:t>tako da se bučni zadaci obavljaju kada je prisutno što manje ljudi</a:t>
            </a:r>
            <a:r>
              <a:rPr lang="sr-Latn-RS" sz="100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M</a:t>
            </a:r>
            <a:r>
              <a:rPr lang="vi-VN" sz="1000" dirty="0">
                <a:solidFill>
                  <a:srgbClr val="002060"/>
                </a:solidFill>
                <a:latin typeface="Arial" panose="020B0604020202020204" pitchFamily="34" charset="0"/>
                <a:cs typeface="Arial" panose="020B0604020202020204" pitchFamily="34" charset="0"/>
              </a:rPr>
              <a:t>inimiziranje broja </a:t>
            </a:r>
            <a:r>
              <a:rPr lang="sr-Latn-RS" sz="1000" dirty="0">
                <a:solidFill>
                  <a:srgbClr val="002060"/>
                </a:solidFill>
                <a:latin typeface="Arial" panose="020B0604020202020204" pitchFamily="34" charset="0"/>
                <a:cs typeface="Arial" panose="020B0604020202020204" pitchFamily="34" charset="0"/>
              </a:rPr>
              <a:t>radnika </a:t>
            </a:r>
            <a:r>
              <a:rPr lang="vi-VN" sz="1000" dirty="0">
                <a:solidFill>
                  <a:srgbClr val="002060"/>
                </a:solidFill>
                <a:latin typeface="Arial" panose="020B0604020202020204" pitchFamily="34" charset="0"/>
                <a:cs typeface="Arial" panose="020B0604020202020204" pitchFamily="34" charset="0"/>
              </a:rPr>
              <a:t>koji rade u bučnom području, držeći pojedince van područja ako njihov posao ne zahteva da budu tamo</a:t>
            </a:r>
            <a:r>
              <a:rPr lang="sr-Latn-RS" sz="100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O</a:t>
            </a:r>
            <a:r>
              <a:rPr lang="vi-VN" sz="1000" dirty="0">
                <a:solidFill>
                  <a:srgbClr val="002060"/>
                </a:solidFill>
                <a:latin typeface="Arial" panose="020B0604020202020204" pitchFamily="34" charset="0"/>
                <a:cs typeface="Arial" panose="020B0604020202020204" pitchFamily="34" charset="0"/>
              </a:rPr>
              <a:t>graničavanje vremena koje radnici provode u bučnim područjima dizajniranjem i rotacijom posla</a:t>
            </a:r>
            <a:r>
              <a:rPr lang="sr-Latn-RS" sz="100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O</a:t>
            </a:r>
            <a:r>
              <a:rPr lang="vi-VN" sz="1000" dirty="0">
                <a:solidFill>
                  <a:srgbClr val="002060"/>
                </a:solidFill>
                <a:latin typeface="Arial" panose="020B0604020202020204" pitchFamily="34" charset="0"/>
                <a:cs typeface="Arial" panose="020B0604020202020204" pitchFamily="34" charset="0"/>
              </a:rPr>
              <a:t>bezbeđivanje </a:t>
            </a:r>
            <a:r>
              <a:rPr lang="sr-Latn-RS" sz="1000" dirty="0">
                <a:solidFill>
                  <a:srgbClr val="002060"/>
                </a:solidFill>
                <a:latin typeface="Arial" panose="020B0604020202020204" pitchFamily="34" charset="0"/>
                <a:cs typeface="Arial" panose="020B0604020202020204" pitchFamily="34" charset="0"/>
              </a:rPr>
              <a:t>vremena za odmor i prostora za </a:t>
            </a:r>
            <a:r>
              <a:rPr lang="vi-VN" sz="1000" dirty="0">
                <a:solidFill>
                  <a:srgbClr val="002060"/>
                </a:solidFill>
                <a:latin typeface="Arial" panose="020B0604020202020204" pitchFamily="34" charset="0"/>
                <a:cs typeface="Arial" panose="020B0604020202020204" pitchFamily="34" charset="0"/>
              </a:rPr>
              <a:t>odmor u delovima udaljenim od bučnog radnog okruženja</a:t>
            </a:r>
            <a:r>
              <a:rPr lang="sr-Latn-RS" sz="1000" dirty="0">
                <a:solidFill>
                  <a:srgbClr val="002060"/>
                </a:solidFill>
                <a:latin typeface="Arial" panose="020B0604020202020204" pitchFamily="34" charset="0"/>
                <a:cs typeface="Arial" panose="020B0604020202020204" pitchFamily="34" charset="0"/>
              </a:rPr>
              <a:t> (npr. </a:t>
            </a:r>
            <a:r>
              <a:rPr lang="vi-VN" sz="1000" dirty="0">
                <a:solidFill>
                  <a:srgbClr val="002060"/>
                </a:solidFill>
                <a:latin typeface="Arial" panose="020B0604020202020204" pitchFamily="34" charset="0"/>
                <a:cs typeface="Arial" panose="020B0604020202020204" pitchFamily="34" charset="0"/>
              </a:rPr>
              <a:t>izgrad</a:t>
            </a:r>
            <a:r>
              <a:rPr lang="sr-Latn-RS" sz="1000" dirty="0">
                <a:solidFill>
                  <a:srgbClr val="002060"/>
                </a:solidFill>
                <a:latin typeface="Arial" panose="020B0604020202020204" pitchFamily="34" charset="0"/>
                <a:cs typeface="Arial" panose="020B0604020202020204" pitchFamily="34" charset="0"/>
              </a:rPr>
              <a:t>njom</a:t>
            </a:r>
            <a:r>
              <a:rPr lang="vi-VN" sz="1000" dirty="0">
                <a:solidFill>
                  <a:srgbClr val="002060"/>
                </a:solidFill>
                <a:latin typeface="Arial" panose="020B0604020202020204" pitchFamily="34" charset="0"/>
                <a:cs typeface="Arial" panose="020B0604020202020204" pitchFamily="34" charset="0"/>
              </a:rPr>
              <a:t> zvučno</a:t>
            </a:r>
            <a:r>
              <a:rPr lang="sr-Latn-RS" sz="100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izol</a:t>
            </a:r>
            <a:r>
              <a:rPr lang="sr-Latn-RS" sz="1000" dirty="0">
                <a:solidFill>
                  <a:srgbClr val="002060"/>
                </a:solidFill>
                <a:latin typeface="Arial" panose="020B0604020202020204" pitchFamily="34" charset="0"/>
                <a:cs typeface="Arial" panose="020B0604020202020204" pitchFamily="34" charset="0"/>
              </a:rPr>
              <a:t>ova</a:t>
            </a:r>
            <a:r>
              <a:rPr lang="vi-VN" sz="1000" dirty="0">
                <a:solidFill>
                  <a:srgbClr val="002060"/>
                </a:solidFill>
                <a:latin typeface="Arial" panose="020B0604020202020204" pitchFamily="34" charset="0"/>
                <a:cs typeface="Arial" panose="020B0604020202020204" pitchFamily="34" charset="0"/>
              </a:rPr>
              <a:t>n</a:t>
            </a:r>
            <a:r>
              <a:rPr lang="sr-Latn-RS" sz="1000" dirty="0">
                <a:solidFill>
                  <a:srgbClr val="002060"/>
                </a:solidFill>
                <a:latin typeface="Arial" panose="020B0604020202020204" pitchFamily="34" charset="0"/>
                <a:cs typeface="Arial" panose="020B0604020202020204" pitchFamily="34" charset="0"/>
              </a:rPr>
              <a:t>e</a:t>
            </a:r>
            <a:r>
              <a:rPr lang="sr-Latn-RS" sz="1000" baseline="0" dirty="0">
                <a:solidFill>
                  <a:srgbClr val="002060"/>
                </a:solidFill>
                <a:latin typeface="Arial" panose="020B0604020202020204" pitchFamily="34" charset="0"/>
                <a:cs typeface="Arial" panose="020B0604020202020204" pitchFamily="34" charset="0"/>
              </a:rPr>
              <a:t> prostorije</a:t>
            </a:r>
            <a:r>
              <a:rPr lang="vi-VN" sz="1000" dirty="0">
                <a:solidFill>
                  <a:srgbClr val="002060"/>
                </a:solidFill>
                <a:latin typeface="Arial" panose="020B0604020202020204" pitchFamily="34" charset="0"/>
                <a:cs typeface="Arial" panose="020B0604020202020204" pitchFamily="34" charset="0"/>
              </a:rPr>
              <a:t> u kojoj će se sluh </a:t>
            </a:r>
            <a:r>
              <a:rPr lang="sr-Latn-RS" sz="1000" dirty="0">
                <a:solidFill>
                  <a:srgbClr val="002060"/>
                </a:solidFill>
                <a:latin typeface="Arial" panose="020B0604020202020204" pitchFamily="34" charset="0"/>
                <a:cs typeface="Arial" panose="020B0604020202020204" pitchFamily="34" charset="0"/>
              </a:rPr>
              <a:t>radnika</a:t>
            </a:r>
            <a:r>
              <a:rPr lang="sr-Latn-RS" sz="1000" baseline="0" dirty="0">
                <a:solidFill>
                  <a:srgbClr val="002060"/>
                </a:solidFill>
                <a:latin typeface="Arial" panose="020B0604020202020204" pitchFamily="34" charset="0"/>
                <a:cs typeface="Arial" panose="020B0604020202020204" pitchFamily="34" charset="0"/>
              </a:rPr>
              <a:t> o</a:t>
            </a:r>
            <a:r>
              <a:rPr lang="vi-VN" sz="1000" dirty="0">
                <a:solidFill>
                  <a:srgbClr val="002060"/>
                </a:solidFill>
                <a:latin typeface="Arial" panose="020B0604020202020204" pitchFamily="34" charset="0"/>
                <a:cs typeface="Arial" panose="020B0604020202020204" pitchFamily="34" charset="0"/>
              </a:rPr>
              <a:t>poraviti </a:t>
            </a:r>
            <a:r>
              <a:rPr lang="sr-Latn-RS" sz="1000" dirty="0">
                <a:solidFill>
                  <a:srgbClr val="002060"/>
                </a:solidFill>
                <a:latin typeface="Arial" panose="020B0604020202020204" pitchFamily="34" charset="0"/>
                <a:cs typeface="Arial" panose="020B0604020202020204" pitchFamily="34" charset="0"/>
              </a:rPr>
              <a:t>u zavisnosti od nivoa</a:t>
            </a:r>
            <a:r>
              <a:rPr lang="sr-Latn-RS" sz="1000" baseline="0" dirty="0">
                <a:solidFill>
                  <a:srgbClr val="002060"/>
                </a:solidFill>
                <a:latin typeface="Arial" panose="020B0604020202020204" pitchFamily="34" charset="0"/>
                <a:cs typeface="Arial" panose="020B0604020202020204" pitchFamily="34" charset="0"/>
              </a:rPr>
              <a:t> izloženosti buci,</a:t>
            </a:r>
            <a:r>
              <a:rPr lang="vi-VN" sz="1000" dirty="0">
                <a:solidFill>
                  <a:srgbClr val="002060"/>
                </a:solidFill>
                <a:latin typeface="Arial" panose="020B0604020202020204" pitchFamily="34" charset="0"/>
                <a:cs typeface="Arial" panose="020B0604020202020204" pitchFamily="34" charset="0"/>
              </a:rPr>
              <a:t> trajanj</a:t>
            </a:r>
            <a:r>
              <a:rPr lang="sr-Latn-RS" sz="1000" dirty="0">
                <a:solidFill>
                  <a:srgbClr val="002060"/>
                </a:solidFill>
                <a:latin typeface="Arial" panose="020B0604020202020204" pitchFamily="34" charset="0"/>
                <a:cs typeface="Arial" panose="020B0604020202020204" pitchFamily="34" charset="0"/>
              </a:rPr>
              <a:t>a</a:t>
            </a:r>
            <a:r>
              <a:rPr lang="vi-VN" sz="1000" dirty="0">
                <a:solidFill>
                  <a:srgbClr val="002060"/>
                </a:solidFill>
                <a:latin typeface="Arial" panose="020B0604020202020204" pitchFamily="34" charset="0"/>
                <a:cs typeface="Arial" panose="020B0604020202020204" pitchFamily="34" charset="0"/>
              </a:rPr>
              <a:t> izloženosti</a:t>
            </a:r>
            <a:r>
              <a:rPr lang="sr-Latn-RS" sz="1000" dirty="0">
                <a:solidFill>
                  <a:srgbClr val="002060"/>
                </a:solidFill>
                <a:latin typeface="Arial" panose="020B0604020202020204" pitchFamily="34" charset="0"/>
                <a:cs typeface="Arial" panose="020B0604020202020204" pitchFamily="34" charset="0"/>
              </a:rPr>
              <a:t> buci</a:t>
            </a:r>
            <a:r>
              <a:rPr lang="sr-Latn-RS" sz="1000" baseline="0" dirty="0">
                <a:solidFill>
                  <a:srgbClr val="002060"/>
                </a:solidFill>
                <a:latin typeface="Arial" panose="020B0604020202020204" pitchFamily="34" charset="0"/>
                <a:cs typeface="Arial" panose="020B0604020202020204" pitchFamily="34" charset="0"/>
              </a:rPr>
              <a:t> i </a:t>
            </a:r>
            <a:r>
              <a:rPr lang="vi-VN" sz="1000" dirty="0">
                <a:solidFill>
                  <a:srgbClr val="002060"/>
                </a:solidFill>
                <a:latin typeface="Arial" panose="020B0604020202020204" pitchFamily="34" charset="0"/>
                <a:cs typeface="Arial" panose="020B0604020202020204" pitchFamily="34" charset="0"/>
              </a:rPr>
              <a:t>vremen</a:t>
            </a:r>
            <a:r>
              <a:rPr lang="sr-Latn-RS" sz="1000" dirty="0">
                <a:solidFill>
                  <a:srgbClr val="002060"/>
                </a:solidFill>
                <a:latin typeface="Arial" panose="020B0604020202020204" pitchFamily="34" charset="0"/>
                <a:cs typeface="Arial" panose="020B0604020202020204" pitchFamily="34" charset="0"/>
              </a:rPr>
              <a:t>a</a:t>
            </a:r>
            <a:r>
              <a:rPr lang="sr-Latn-RS" sz="1000" baseline="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provedeno</a:t>
            </a:r>
            <a:r>
              <a:rPr lang="sr-Latn-RS" sz="1000" dirty="0">
                <a:solidFill>
                  <a:srgbClr val="002060"/>
                </a:solidFill>
                <a:latin typeface="Arial" panose="020B0604020202020204" pitchFamily="34" charset="0"/>
                <a:cs typeface="Arial" panose="020B0604020202020204" pitchFamily="34" charset="0"/>
              </a:rPr>
              <a:t>g</a:t>
            </a:r>
            <a:r>
              <a:rPr lang="vi-VN" sz="1000" dirty="0">
                <a:solidFill>
                  <a:srgbClr val="002060"/>
                </a:solidFill>
                <a:latin typeface="Arial" panose="020B0604020202020204" pitchFamily="34" charset="0"/>
                <a:cs typeface="Arial" panose="020B0604020202020204" pitchFamily="34" charset="0"/>
              </a:rPr>
              <a:t> u mirnom delu</a:t>
            </a:r>
            <a:r>
              <a:rPr lang="sr-Latn-RS" sz="1000" dirty="0">
                <a:solidFill>
                  <a:srgbClr val="002060"/>
                </a:solidFill>
                <a:latin typeface="Arial" panose="020B0604020202020204" pitchFamily="34" charset="0"/>
                <a:cs typeface="Arial" panose="020B0604020202020204" pitchFamily="34" charset="0"/>
              </a:rPr>
              <a:t>);</a:t>
            </a:r>
            <a:endParaRPr lang="vi-VN" sz="1000" dirty="0">
              <a:solidFill>
                <a:srgbClr val="002060"/>
              </a:solidFill>
              <a:latin typeface="Arial" panose="020B0604020202020204" pitchFamily="34" charset="0"/>
              <a:cs typeface="Arial" panose="020B0604020202020204" pitchFamily="34" charset="0"/>
            </a:endParaRPr>
          </a:p>
          <a:p>
            <a:pPr marL="360000" lvl="1" indent="-252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O</a:t>
            </a:r>
            <a:r>
              <a:rPr lang="vi-VN" sz="1000" dirty="0">
                <a:solidFill>
                  <a:srgbClr val="002060"/>
                </a:solidFill>
                <a:latin typeface="Arial" panose="020B0604020202020204" pitchFamily="34" charset="0"/>
                <a:cs typeface="Arial" panose="020B0604020202020204" pitchFamily="34" charset="0"/>
              </a:rPr>
              <a:t>buk</a:t>
            </a:r>
            <a:r>
              <a:rPr lang="sr-Latn-RS" sz="1000" dirty="0">
                <a:solidFill>
                  <a:srgbClr val="002060"/>
                </a:solidFill>
                <a:latin typeface="Arial" panose="020B0604020202020204" pitchFamily="34" charset="0"/>
                <a:cs typeface="Arial" panose="020B0604020202020204" pitchFamily="34" charset="0"/>
              </a:rPr>
              <a:t>a</a:t>
            </a:r>
            <a:r>
              <a:rPr lang="vi-VN" sz="1000" dirty="0">
                <a:solidFill>
                  <a:srgbClr val="002060"/>
                </a:solidFill>
                <a:latin typeface="Arial" panose="020B0604020202020204" pitchFamily="34" charset="0"/>
                <a:cs typeface="Arial" panose="020B0604020202020204" pitchFamily="34" charset="0"/>
              </a:rPr>
              <a:t> radni</a:t>
            </a:r>
            <a:r>
              <a:rPr lang="sr-Latn-RS" sz="1000" dirty="0">
                <a:solidFill>
                  <a:srgbClr val="002060"/>
                </a:solidFill>
                <a:latin typeface="Arial" panose="020B0604020202020204" pitchFamily="34" charset="0"/>
                <a:cs typeface="Arial" panose="020B0604020202020204" pitchFamily="34" charset="0"/>
              </a:rPr>
              <a:t>ka</a:t>
            </a:r>
            <a:r>
              <a:rPr lang="vi-VN" sz="1000" dirty="0">
                <a:solidFill>
                  <a:srgbClr val="002060"/>
                </a:solidFill>
                <a:latin typeface="Arial" panose="020B0604020202020204" pitchFamily="34" charset="0"/>
                <a:cs typeface="Arial" panose="020B0604020202020204" pitchFamily="34" charset="0"/>
              </a:rPr>
              <a:t> za pravilno korišćenje radne opreme</a:t>
            </a:r>
            <a:r>
              <a:rPr lang="sr-Latn-RS" sz="1000" dirty="0">
                <a:solidFill>
                  <a:srgbClr val="002060"/>
                </a:solidFill>
                <a:latin typeface="Arial" panose="020B0604020202020204" pitchFamily="34" charset="0"/>
                <a:cs typeface="Arial" panose="020B0604020202020204" pitchFamily="34" charset="0"/>
              </a:rPr>
              <a:t> i permanentno dostavljanje informacija i uputstava.</a:t>
            </a:r>
          </a:p>
          <a:p>
            <a:pPr marL="0" lvl="0" indent="0" algn="just">
              <a:spcBef>
                <a:spcPts val="600"/>
              </a:spcBef>
              <a:buFont typeface="Arial" panose="020B0604020202020204" pitchFamily="34" charset="0"/>
              <a:buNone/>
            </a:pPr>
            <a:endParaRPr lang="sr-Latn-RS" sz="1000" b="0" dirty="0">
              <a:solidFill>
                <a:srgbClr val="002060"/>
              </a:solidFill>
              <a:latin typeface="Arial" panose="020B0604020202020204" pitchFamily="34" charset="0"/>
              <a:cs typeface="Arial" panose="020B0604020202020204" pitchFamily="34" charset="0"/>
            </a:endParaRPr>
          </a:p>
          <a:p>
            <a:pPr marL="0" lvl="0" indent="0" algn="just">
              <a:spcBef>
                <a:spcPts val="600"/>
              </a:spcBef>
              <a:buFont typeface="Arial" panose="020B0604020202020204" pitchFamily="34" charset="0"/>
              <a:buNone/>
            </a:pPr>
            <a:endParaRPr lang="sr-Latn-RS" sz="1000" b="0" dirty="0">
              <a:solidFill>
                <a:srgbClr val="002060"/>
              </a:solidFill>
              <a:latin typeface="Arial" panose="020B0604020202020204" pitchFamily="34" charset="0"/>
              <a:cs typeface="Arial" panose="020B0604020202020204" pitchFamily="34" charset="0"/>
            </a:endParaRPr>
          </a:p>
          <a:p>
            <a:pPr marL="185715" indent="-185715" algn="just">
              <a:spcBef>
                <a:spcPts val="600"/>
              </a:spcBef>
              <a:buFont typeface="Arial"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algn="just">
              <a:spcBef>
                <a:spcPts val="600"/>
              </a:spcBef>
            </a:pPr>
            <a:endParaRPr lang="en-US" sz="10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30</a:t>
            </a:fld>
            <a:endParaRPr lang="en-US"/>
          </a:p>
        </p:txBody>
      </p:sp>
    </p:spTree>
    <p:extLst>
      <p:ext uri="{BB962C8B-B14F-4D97-AF65-F5344CB8AC3E}">
        <p14:creationId xmlns:p14="http://schemas.microsoft.com/office/powerpoint/2010/main" val="2079658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539750"/>
            <a:ext cx="4572000" cy="3429000"/>
          </a:xfrm>
        </p:spPr>
      </p:sp>
      <p:sp>
        <p:nvSpPr>
          <p:cNvPr id="3" name="Notes Placeholder 2"/>
          <p:cNvSpPr>
            <a:spLocks noGrp="1"/>
          </p:cNvSpPr>
          <p:nvPr>
            <p:ph type="body" idx="1"/>
          </p:nvPr>
        </p:nvSpPr>
        <p:spPr>
          <a:xfrm>
            <a:off x="459000" y="4068000"/>
            <a:ext cx="5940000" cy="4752472"/>
          </a:xfrm>
        </p:spPr>
        <p:txBody>
          <a:bodyPr/>
          <a:lstStyle/>
          <a:p>
            <a:pPr algn="just" defTabSz="990478">
              <a:spcBef>
                <a:spcPts val="300"/>
              </a:spcBef>
              <a:spcAft>
                <a:spcPts val="0"/>
              </a:spcAft>
              <a:defRPr/>
            </a:pPr>
            <a:r>
              <a:rPr lang="sr-Latn-RS" sz="800" dirty="0">
                <a:solidFill>
                  <a:srgbClr val="002060"/>
                </a:solidFill>
                <a:latin typeface="Arial" panose="020B0604020202020204" pitchFamily="34" charset="0"/>
                <a:cs typeface="Arial" panose="020B0604020202020204" pitchFamily="34" charset="0"/>
              </a:rPr>
              <a:t>Prema </a:t>
            </a:r>
            <a:r>
              <a:rPr lang="en-US" sz="800" b="1" dirty="0">
                <a:solidFill>
                  <a:srgbClr val="002060"/>
                </a:solidFill>
                <a:latin typeface="Arial" panose="020B0604020202020204" pitchFamily="34" charset="0"/>
                <a:cs typeface="Arial" panose="020B0604020202020204" pitchFamily="34" charset="0"/>
              </a:rPr>
              <a:t>P</a:t>
            </a:r>
            <a:r>
              <a:rPr lang="sr-Latn-RS" sz="800" b="1" dirty="0" err="1">
                <a:solidFill>
                  <a:srgbClr val="002060"/>
                </a:solidFill>
                <a:latin typeface="Arial" panose="020B0604020202020204" pitchFamily="34" charset="0"/>
                <a:cs typeface="Arial" panose="020B0604020202020204" pitchFamily="34" charset="0"/>
              </a:rPr>
              <a:t>ravilniku</a:t>
            </a:r>
            <a:r>
              <a:rPr lang="sr-Latn-RS" sz="800" b="1" dirty="0">
                <a:solidFill>
                  <a:srgbClr val="002060"/>
                </a:solidFill>
                <a:latin typeface="Arial" panose="020B0604020202020204" pitchFamily="34" charset="0"/>
                <a:cs typeface="Arial" panose="020B0604020202020204" pitchFamily="34" charset="0"/>
              </a:rPr>
              <a:t> o preventivnim merama za bezbedan i zdrav rad pri izlaganju buci</a:t>
            </a:r>
            <a:r>
              <a:rPr lang="sr-Latn-RS" sz="800" dirty="0">
                <a:solidFill>
                  <a:srgbClr val="002060"/>
                </a:solidFill>
                <a:latin typeface="Arial" panose="020B0604020202020204" pitchFamily="34" charset="0"/>
                <a:cs typeface="Arial" panose="020B0604020202020204" pitchFamily="34" charset="0"/>
              </a:rPr>
              <a:t>, poslodavac je dužan:</a:t>
            </a:r>
          </a:p>
          <a:p>
            <a:pPr marL="180000" lvl="1" indent="-180000" algn="just" defTabSz="990478">
              <a:spcBef>
                <a:spcPts val="300"/>
              </a:spcBef>
              <a:spcAft>
                <a:spcPts val="0"/>
              </a:spcAft>
              <a:buFont typeface="+mj-lt"/>
              <a:buAutoNum type="arabicPeriod"/>
              <a:defRPr/>
            </a:pPr>
            <a:r>
              <a:rPr lang="sr-Latn-RS" sz="800" dirty="0">
                <a:solidFill>
                  <a:srgbClr val="002060"/>
                </a:solidFill>
                <a:latin typeface="Arial" panose="020B0604020202020204" pitchFamily="34" charset="0"/>
                <a:cs typeface="Arial" panose="020B0604020202020204" pitchFamily="34" charset="0"/>
              </a:rPr>
              <a:t>da izloženost zaposlenih buci svede na vrednosti </a:t>
            </a:r>
            <a:r>
              <a:rPr lang="en-US" sz="800" dirty="0" err="1">
                <a:solidFill>
                  <a:srgbClr val="002060"/>
                </a:solidFill>
                <a:latin typeface="Arial" panose="020B0604020202020204" pitchFamily="34" charset="0"/>
                <a:cs typeface="Arial" panose="020B0604020202020204" pitchFamily="34" charset="0"/>
              </a:rPr>
              <a:t>koj</a:t>
            </a:r>
            <a:r>
              <a:rPr lang="en-US" sz="800" baseline="0" dirty="0" err="1">
                <a:solidFill>
                  <a:srgbClr val="002060"/>
                </a:solidFill>
                <a:latin typeface="Arial" panose="020B0604020202020204" pitchFamily="34" charset="0"/>
                <a:cs typeface="Arial" panose="020B0604020202020204" pitchFamily="34" charset="0"/>
              </a:rPr>
              <a:t>e</a:t>
            </a:r>
            <a:r>
              <a:rPr lang="en-US" sz="800" baseline="0" dirty="0">
                <a:solidFill>
                  <a:srgbClr val="002060"/>
                </a:solidFill>
                <a:latin typeface="Arial" panose="020B0604020202020204" pitchFamily="34" charset="0"/>
                <a:cs typeface="Arial" panose="020B0604020202020204" pitchFamily="34" charset="0"/>
              </a:rPr>
              <a:t> ne </a:t>
            </a:r>
            <a:r>
              <a:rPr lang="en-US" sz="800" baseline="0" dirty="0" err="1">
                <a:solidFill>
                  <a:srgbClr val="002060"/>
                </a:solidFill>
                <a:latin typeface="Arial" panose="020B0604020202020204" pitchFamily="34" charset="0"/>
                <a:cs typeface="Arial" panose="020B0604020202020204" pitchFamily="34" charset="0"/>
              </a:rPr>
              <a:t>prema</a:t>
            </a:r>
            <a:r>
              <a:rPr lang="sr-Latn-RS" sz="800" baseline="0" dirty="0" err="1">
                <a:solidFill>
                  <a:srgbClr val="002060"/>
                </a:solidFill>
                <a:latin typeface="Arial" panose="020B0604020202020204" pitchFamily="34" charset="0"/>
                <a:cs typeface="Arial" panose="020B0604020202020204" pitchFamily="34" charset="0"/>
              </a:rPr>
              <a:t>šuju</a:t>
            </a:r>
            <a:r>
              <a:rPr lang="sr-Latn-RS" sz="800" baseline="0" dirty="0">
                <a:solidFill>
                  <a:srgbClr val="002060"/>
                </a:solidFill>
                <a:latin typeface="Arial" panose="020B0604020202020204" pitchFamily="34" charset="0"/>
                <a:cs typeface="Arial" panose="020B0604020202020204" pitchFamily="34" charset="0"/>
              </a:rPr>
              <a:t> </a:t>
            </a:r>
            <a:r>
              <a:rPr lang="sr-Latn-RS" sz="800" dirty="0">
                <a:solidFill>
                  <a:srgbClr val="002060"/>
                </a:solidFill>
                <a:latin typeface="Arial" panose="020B0604020202020204" pitchFamily="34" charset="0"/>
                <a:cs typeface="Arial" panose="020B0604020202020204" pitchFamily="34" charset="0"/>
              </a:rPr>
              <a:t>granične vrednosti izloženosti buci,</a:t>
            </a:r>
            <a:r>
              <a:rPr lang="sr-Latn-RS" sz="800" baseline="0" dirty="0">
                <a:solidFill>
                  <a:srgbClr val="002060"/>
                </a:solidFill>
                <a:latin typeface="Arial" panose="020B0604020202020204" pitchFamily="34" charset="0"/>
                <a:cs typeface="Arial" panose="020B0604020202020204" pitchFamily="34" charset="0"/>
              </a:rPr>
              <a:t> </a:t>
            </a:r>
            <a:r>
              <a:rPr lang="sr-Latn-RS" sz="800" dirty="0">
                <a:solidFill>
                  <a:srgbClr val="002060"/>
                </a:solidFill>
                <a:latin typeface="Arial" panose="020B0604020202020204" pitchFamily="34" charset="0"/>
                <a:cs typeface="Arial" panose="020B0604020202020204" pitchFamily="34" charset="0"/>
              </a:rPr>
              <a:t>utvrdi razloge zbog kojih je došlo do prekoračenja granične vrednosti izloženosti buci i da koriguje primenu mera sa ciljem da se spreči da se prekoračenje granične vrednosti izloženosti buci ponovi;</a:t>
            </a:r>
          </a:p>
          <a:p>
            <a:pPr marL="180000" lvl="1" indent="-180000" algn="just" defTabSz="990478">
              <a:spcBef>
                <a:spcPts val="300"/>
              </a:spcBef>
              <a:spcAft>
                <a:spcPts val="0"/>
              </a:spcAft>
              <a:buFont typeface="+mj-lt"/>
              <a:buAutoNum type="arabicPeriod"/>
              <a:defRPr/>
            </a:pPr>
            <a:r>
              <a:rPr lang="sr-Latn-RS" sz="800" dirty="0">
                <a:solidFill>
                  <a:srgbClr val="002060"/>
                </a:solidFill>
                <a:latin typeface="Arial" panose="020B0604020202020204" pitchFamily="34" charset="0"/>
                <a:cs typeface="Arial" panose="020B0604020202020204" pitchFamily="34" charset="0"/>
              </a:rPr>
              <a:t>da ukoliko su premašene gornje akcione vrednosti, utvrdi tehničke ili</a:t>
            </a:r>
            <a:r>
              <a:rPr lang="sr-Latn-RS" sz="800" baseline="0" dirty="0">
                <a:solidFill>
                  <a:srgbClr val="002060"/>
                </a:solidFill>
                <a:latin typeface="Arial" panose="020B0604020202020204" pitchFamily="34" charset="0"/>
                <a:cs typeface="Arial" panose="020B0604020202020204" pitchFamily="34" charset="0"/>
              </a:rPr>
              <a:t> </a:t>
            </a:r>
            <a:r>
              <a:rPr lang="sr-Latn-RS" sz="800" dirty="0">
                <a:solidFill>
                  <a:srgbClr val="002060"/>
                </a:solidFill>
                <a:latin typeface="Arial" panose="020B0604020202020204" pitchFamily="34" charset="0"/>
                <a:cs typeface="Arial" panose="020B0604020202020204" pitchFamily="34" charset="0"/>
              </a:rPr>
              <a:t>organizacione mere čija primena treba da obezbedi smanjenje izloženosti zaposlenih buci,</a:t>
            </a:r>
            <a:r>
              <a:rPr lang="sr-Latn-RS" sz="800" baseline="0" dirty="0">
                <a:solidFill>
                  <a:srgbClr val="002060"/>
                </a:solidFill>
                <a:latin typeface="Arial" panose="020B0604020202020204" pitchFamily="34" charset="0"/>
                <a:cs typeface="Arial" panose="020B0604020202020204" pitchFamily="34" charset="0"/>
              </a:rPr>
              <a:t> </a:t>
            </a:r>
            <a:r>
              <a:rPr lang="sr-Latn-RS" sz="800" dirty="0">
                <a:solidFill>
                  <a:srgbClr val="002060"/>
                </a:solidFill>
                <a:latin typeface="Arial" panose="020B0604020202020204" pitchFamily="34" charset="0"/>
                <a:cs typeface="Arial" panose="020B0604020202020204" pitchFamily="34" charset="0"/>
              </a:rPr>
              <a:t>obeleži radna mesta odgovarajućim oznakama, kao i da taj prostor razgraniči i obezbedi od pristupa zaposlenih koji ne rade na tim radnim mestima;</a:t>
            </a:r>
          </a:p>
          <a:p>
            <a:pPr marL="180000" lvl="1" indent="-180000" algn="just" defTabSz="990478">
              <a:spcBef>
                <a:spcPts val="300"/>
              </a:spcBef>
              <a:spcAft>
                <a:spcPts val="0"/>
              </a:spcAft>
              <a:buFont typeface="+mj-lt"/>
              <a:buAutoNum type="arabicPeriod"/>
              <a:defRPr/>
            </a:pPr>
            <a:r>
              <a:rPr lang="sr-Latn-RS" sz="800" dirty="0">
                <a:solidFill>
                  <a:srgbClr val="002060"/>
                </a:solidFill>
                <a:latin typeface="Arial" panose="020B0604020202020204" pitchFamily="34" charset="0"/>
                <a:cs typeface="Arial" panose="020B0604020202020204" pitchFamily="34" charset="0"/>
              </a:rPr>
              <a:t>da sredstva i opremu za zaštitu sluha učini dostupnim zaposlenima kada je izloženost veća od donjih akcionih vrednosti;</a:t>
            </a:r>
            <a:endParaRPr lang="sr-Latn-RS" sz="800" baseline="0" dirty="0">
              <a:solidFill>
                <a:srgbClr val="002060"/>
              </a:solidFill>
              <a:latin typeface="Arial" panose="020B0604020202020204" pitchFamily="34" charset="0"/>
              <a:cs typeface="Arial" panose="020B0604020202020204" pitchFamily="34" charset="0"/>
            </a:endParaRPr>
          </a:p>
          <a:p>
            <a:pPr marL="180000" marR="0" lvl="1" indent="-180000" algn="just" defTabSz="990478" rtl="0" eaLnBrk="1" fontAlgn="auto" latinLnBrk="0" hangingPunct="1">
              <a:spcBef>
                <a:spcPts val="300"/>
              </a:spcBef>
              <a:spcAft>
                <a:spcPts val="0"/>
              </a:spcAft>
              <a:buClrTx/>
              <a:buSzTx/>
              <a:buFont typeface="+mj-lt"/>
              <a:buAutoNum type="arabicPeriod"/>
              <a:tabLst/>
              <a:defRPr/>
            </a:pPr>
            <a:r>
              <a:rPr lang="sr-Latn-RS" sz="800" dirty="0">
                <a:solidFill>
                  <a:srgbClr val="002060"/>
                </a:solidFill>
                <a:latin typeface="Arial" panose="020B0604020202020204" pitchFamily="34" charset="0"/>
                <a:cs typeface="Arial" panose="020B0604020202020204" pitchFamily="34" charset="0"/>
              </a:rPr>
              <a:t>da obezbedi</a:t>
            </a:r>
            <a:r>
              <a:rPr lang="sr-Latn-RS" sz="800" baseline="0" dirty="0">
                <a:solidFill>
                  <a:srgbClr val="002060"/>
                </a:solidFill>
                <a:latin typeface="Arial" panose="020B0604020202020204" pitchFamily="34" charset="0"/>
                <a:cs typeface="Arial" panose="020B0604020202020204" pitchFamily="34" charset="0"/>
              </a:rPr>
              <a:t> da </a:t>
            </a:r>
            <a:r>
              <a:rPr lang="sr-Latn-RS" sz="800" dirty="0">
                <a:solidFill>
                  <a:srgbClr val="002060"/>
                </a:solidFill>
                <a:latin typeface="Arial" panose="020B0604020202020204" pitchFamily="34" charset="0"/>
                <a:cs typeface="Arial" panose="020B0604020202020204" pitchFamily="34" charset="0"/>
              </a:rPr>
              <a:t>zaposleni nosi sredstva i opremu za zaštitu sluha koju mu je poslodavac dao na korišćenje kada je izloženost veća ili jednaka od gornjih akcionih vrednosti izloženosti buci;</a:t>
            </a:r>
          </a:p>
          <a:p>
            <a:pPr marL="180000" marR="0" lvl="1" indent="-180000" algn="just" defTabSz="990478" rtl="0" eaLnBrk="1" fontAlgn="auto" latinLnBrk="0" hangingPunct="1">
              <a:spcBef>
                <a:spcPts val="300"/>
              </a:spcBef>
              <a:spcAft>
                <a:spcPts val="0"/>
              </a:spcAft>
              <a:buClrTx/>
              <a:buSzTx/>
              <a:buFont typeface="+mj-lt"/>
              <a:buAutoNum type="arabicPeriod"/>
              <a:tabLst/>
              <a:defRPr/>
            </a:pPr>
            <a:r>
              <a:rPr lang="sr-Latn-RS" sz="800" dirty="0">
                <a:solidFill>
                  <a:srgbClr val="002060"/>
                </a:solidFill>
                <a:latin typeface="Arial" panose="020B0604020202020204" pitchFamily="34" charset="0"/>
                <a:cs typeface="Arial" panose="020B0604020202020204" pitchFamily="34" charset="0"/>
              </a:rPr>
              <a:t>da zaposlenima koji su izloženi buci čija je vrednost jednaka ili veća od donjih akcionih vrednosti obezbedi sve informacije o merama koje se preduzimaju sa ciljem ostvarenja bezbednih i zdravih uslova rada pri izlaganju buci, kao i da te zaposlene u toku osposobljavanja upozna sa svim vrstama rizika koji nastaju pri izlaganju buci.</a:t>
            </a: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izvrši procenu rizika </a:t>
            </a:r>
            <a:r>
              <a:rPr lang="vi-VN" sz="800" dirty="0">
                <a:solidFill>
                  <a:srgbClr val="002060"/>
                </a:solidFill>
                <a:latin typeface="Arial" panose="020B0604020202020204" pitchFamily="34" charset="0"/>
                <a:cs typeface="Arial" panose="020B0604020202020204" pitchFamily="34" charset="0"/>
              </a:rPr>
              <a:t>od nastanka povređivanja i oštećenja zdravlja zaposlenih</a:t>
            </a:r>
            <a:r>
              <a:rPr lang="sr-Latn-RS" sz="800" dirty="0">
                <a:solidFill>
                  <a:srgbClr val="002060"/>
                </a:solidFill>
                <a:latin typeface="Arial" panose="020B0604020202020204" pitchFamily="34" charset="0"/>
                <a:cs typeface="Arial" panose="020B0604020202020204" pitchFamily="34" charset="0"/>
              </a:rPr>
              <a:t> za sva radna mesta u radnoj okolini gde radnici jesu ili mogu biti izloženi buci;</a:t>
            </a: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u postupku procene rizika od nastanka povrede ili oštećenja zdravlja usled izloženosti zaposlenih buci proceni nivo buke, kao i da ukoliko je potrebno obezbedi da se izvrši merenje nivoa buke;</a:t>
            </a: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izvrši delimičnu izmenu i dopunu akta o proceni rizika ukoliko je:</a:t>
            </a:r>
          </a:p>
          <a:p>
            <a:pPr marL="450850" lvl="2" indent="-144000" algn="just" defTabSz="990478">
              <a:spcBef>
                <a:spcPts val="0"/>
              </a:spcBef>
              <a:spcAft>
                <a:spcPts val="0"/>
              </a:spcAft>
              <a:buFont typeface="Arial" panose="020B0604020202020204" pitchFamily="34" charset="0"/>
              <a:buChar char="•"/>
              <a:defRPr/>
            </a:pPr>
            <a:r>
              <a:rPr lang="sr-Latn-RS" sz="800" dirty="0">
                <a:solidFill>
                  <a:srgbClr val="002060"/>
                </a:solidFill>
                <a:latin typeface="Arial" panose="020B0604020202020204" pitchFamily="34" charset="0"/>
                <a:cs typeface="Arial" panose="020B0604020202020204" pitchFamily="34" charset="0"/>
              </a:rPr>
              <a:t>procena rizika izvršena tako da nisu evidentirani i procenjeni svi faktori rizika;</a:t>
            </a:r>
          </a:p>
          <a:p>
            <a:pPr marL="450850" lvl="2" indent="-144000" algn="just" defTabSz="990478">
              <a:spcBef>
                <a:spcPts val="0"/>
              </a:spcBef>
              <a:spcAft>
                <a:spcPts val="0"/>
              </a:spcAft>
              <a:buFont typeface="Arial" panose="020B0604020202020204" pitchFamily="34" charset="0"/>
              <a:buChar char="•"/>
              <a:defRPr/>
            </a:pPr>
            <a:r>
              <a:rPr lang="sr-Latn-RS" sz="800" dirty="0">
                <a:solidFill>
                  <a:srgbClr val="002060"/>
                </a:solidFill>
                <a:latin typeface="Arial" panose="020B0604020202020204" pitchFamily="34" charset="0"/>
                <a:cs typeface="Arial" panose="020B0604020202020204" pitchFamily="34" charset="0"/>
              </a:rPr>
              <a:t>došlo do promene u obavljanju poslova, odnosno pojave novih opasnosti i štetnosti;</a:t>
            </a:r>
          </a:p>
          <a:p>
            <a:pPr marL="450850" lvl="2" indent="-144000" algn="just" defTabSz="990478">
              <a:spcBef>
                <a:spcPts val="0"/>
              </a:spcBef>
              <a:spcAft>
                <a:spcPts val="0"/>
              </a:spcAft>
              <a:buFont typeface="Arial" panose="020B0604020202020204" pitchFamily="34" charset="0"/>
              <a:buChar char="•"/>
              <a:defRPr/>
            </a:pPr>
            <a:r>
              <a:rPr lang="sr-Latn-RS" sz="800" dirty="0">
                <a:solidFill>
                  <a:srgbClr val="002060"/>
                </a:solidFill>
                <a:latin typeface="Arial" panose="020B0604020202020204" pitchFamily="34" charset="0"/>
                <a:cs typeface="Arial" panose="020B0604020202020204" pitchFamily="34" charset="0"/>
              </a:rPr>
              <a:t>to potrebno na osnovu rezultata dobijenih na osnovu praćenja zdravstvenog stanja;</a:t>
            </a: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otkloni ili smanji na najmanju moguću meru rizik koji nastaje usled izloženosti zaposlenih buci,</a:t>
            </a:r>
            <a:r>
              <a:rPr lang="sr-Latn-RS" sz="800" baseline="0" dirty="0">
                <a:solidFill>
                  <a:srgbClr val="002060"/>
                </a:solidFill>
                <a:latin typeface="Arial" panose="020B0604020202020204" pitchFamily="34" charset="0"/>
                <a:cs typeface="Arial" panose="020B0604020202020204" pitchFamily="34" charset="0"/>
              </a:rPr>
              <a:t> uzimajući u obzir savremena tehnička rešenja i dostupnost mera za kontrolu rizika na njegovom izvoru, polazeći od načela primene preventivnih mera;</a:t>
            </a:r>
            <a:endParaRPr lang="sr-Latn-RS" sz="800" dirty="0">
              <a:solidFill>
                <a:srgbClr val="002060"/>
              </a:solidFill>
              <a:latin typeface="Arial" panose="020B0604020202020204" pitchFamily="34" charset="0"/>
              <a:cs typeface="Arial" panose="020B0604020202020204" pitchFamily="34" charset="0"/>
            </a:endParaRP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obezbedi propisano praćenje zdravstvenog stanja za zaposlene koji rade, ili treba da rade, na radnim mestima za koje se procenom rizika</a:t>
            </a:r>
            <a:r>
              <a:rPr lang="sr-Latn-RS" sz="800" baseline="0" dirty="0">
                <a:solidFill>
                  <a:srgbClr val="002060"/>
                </a:solidFill>
                <a:latin typeface="Arial" panose="020B0604020202020204" pitchFamily="34" charset="0"/>
                <a:cs typeface="Arial" panose="020B0604020202020204" pitchFamily="34" charset="0"/>
              </a:rPr>
              <a:t> </a:t>
            </a:r>
            <a:r>
              <a:rPr lang="sr-Latn-RS" sz="800" dirty="0">
                <a:solidFill>
                  <a:srgbClr val="002060"/>
                </a:solidFill>
                <a:latin typeface="Arial" panose="020B0604020202020204" pitchFamily="34" charset="0"/>
                <a:cs typeface="Arial" panose="020B0604020202020204" pitchFamily="34" charset="0"/>
              </a:rPr>
              <a:t>utvrdi da su radna mesta sa povećanim rizikom od nastanka povreda na radu ili oštećenja zdravlja;</a:t>
            </a: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zaposlenog koji radi na radnom mestu na kojem je izloženost veća od gornjih akcionih vrednosti izloženosti buci uputi na ciljani lekarski pregled;</a:t>
            </a:r>
            <a:endParaRPr lang="sr-Latn-RS" sz="800" baseline="0" dirty="0">
              <a:solidFill>
                <a:srgbClr val="002060"/>
              </a:solidFill>
              <a:latin typeface="Arial" panose="020B0604020202020204" pitchFamily="34" charset="0"/>
              <a:cs typeface="Arial" panose="020B0604020202020204" pitchFamily="34" charset="0"/>
            </a:endParaRPr>
          </a:p>
          <a:p>
            <a:pPr marL="180000" lvl="1" indent="-180000" algn="just" defTabSz="990478">
              <a:spcBef>
                <a:spcPts val="300"/>
              </a:spcBef>
              <a:spcAft>
                <a:spcPts val="0"/>
              </a:spcAft>
              <a:buFont typeface="+mj-lt"/>
              <a:buAutoNum type="arabicPeriod" startAt="6"/>
              <a:defRPr/>
            </a:pPr>
            <a:r>
              <a:rPr lang="sr-Latn-RS" sz="800" dirty="0">
                <a:solidFill>
                  <a:srgbClr val="002060"/>
                </a:solidFill>
                <a:latin typeface="Arial" panose="020B0604020202020204" pitchFamily="34" charset="0"/>
                <a:cs typeface="Arial" panose="020B0604020202020204" pitchFamily="34" charset="0"/>
              </a:rPr>
              <a:t>da u slučaju kada se praćenjem zdravstvenog stanja utvrdi prema nalazu službe medicine rada nastalo kao posledica izlaganja buci na radnom mestu:</a:t>
            </a:r>
          </a:p>
          <a:p>
            <a:pPr marL="450000" lvl="2" indent="-144000" algn="just" defTabSz="990478">
              <a:spcBef>
                <a:spcPts val="0"/>
              </a:spcBef>
              <a:spcAft>
                <a:spcPts val="0"/>
              </a:spcAft>
              <a:buFont typeface="Arial" panose="020B0604020202020204" pitchFamily="34" charset="0"/>
              <a:buChar char="•"/>
              <a:defRPr/>
            </a:pPr>
            <a:r>
              <a:rPr lang="en-US" sz="800" dirty="0" err="1">
                <a:solidFill>
                  <a:srgbClr val="002060"/>
                </a:solidFill>
                <a:latin typeface="Arial" panose="020B0604020202020204" pitchFamily="34" charset="0"/>
                <a:cs typeface="Arial" panose="020B0604020202020204" pitchFamily="34" charset="0"/>
              </a:rPr>
              <a:t>izvrši</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proveru</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procene</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rizika</a:t>
            </a:r>
            <a:r>
              <a:rPr lang="sr-Latn-RS" sz="800" dirty="0">
                <a:solidFill>
                  <a:srgbClr val="002060"/>
                </a:solidFill>
                <a:latin typeface="Arial" panose="020B0604020202020204" pitchFamily="34" charset="0"/>
                <a:cs typeface="Arial" panose="020B0604020202020204" pitchFamily="34" charset="0"/>
              </a:rPr>
              <a:t>;</a:t>
            </a:r>
          </a:p>
          <a:p>
            <a:pPr marL="450000" lvl="2" indent="-144000" algn="just" defTabSz="990478">
              <a:spcBef>
                <a:spcPts val="0"/>
              </a:spcBef>
              <a:spcAft>
                <a:spcPts val="0"/>
              </a:spcAft>
              <a:buFont typeface="Arial" panose="020B0604020202020204" pitchFamily="34" charset="0"/>
              <a:buChar char="•"/>
              <a:defRPr/>
            </a:pPr>
            <a:r>
              <a:rPr lang="vi-VN" sz="800" dirty="0">
                <a:solidFill>
                  <a:srgbClr val="002060"/>
                </a:solidFill>
                <a:latin typeface="Arial" panose="020B0604020202020204" pitchFamily="34" charset="0"/>
                <a:cs typeface="Arial" panose="020B0604020202020204" pitchFamily="34" charset="0"/>
              </a:rPr>
              <a:t>izvrši korekciju preventivnih mera koje su predviđene za otklanjanje ili smanjenje rizika </a:t>
            </a:r>
            <a:r>
              <a:rPr lang="sr-Latn-RS" sz="800" dirty="0">
                <a:solidFill>
                  <a:srgbClr val="002060"/>
                </a:solidFill>
                <a:latin typeface="Arial" panose="020B0604020202020204" pitchFamily="34" charset="0"/>
                <a:cs typeface="Arial" panose="020B0604020202020204" pitchFamily="34" charset="0"/>
              </a:rPr>
              <a:t>;</a:t>
            </a:r>
          </a:p>
          <a:p>
            <a:pPr marL="450000" lvl="2" indent="-144000" algn="just" defTabSz="990478">
              <a:spcBef>
                <a:spcPts val="0"/>
              </a:spcBef>
              <a:spcAft>
                <a:spcPts val="0"/>
              </a:spcAft>
              <a:buFont typeface="Arial" panose="020B0604020202020204" pitchFamily="34" charset="0"/>
              <a:buChar char="•"/>
              <a:defRPr/>
            </a:pPr>
            <a:r>
              <a:rPr lang="vi-VN" sz="800" dirty="0">
                <a:solidFill>
                  <a:srgbClr val="002060"/>
                </a:solidFill>
                <a:latin typeface="Arial" panose="020B0604020202020204" pitchFamily="34" charset="0"/>
                <a:cs typeface="Arial" panose="020B0604020202020204" pitchFamily="34" charset="0"/>
              </a:rPr>
              <a:t>uzme u obzir savet službe medicine rada pri sprovođenju preventivnih mera</a:t>
            </a:r>
            <a:r>
              <a:rPr lang="sr-Latn-RS" sz="800" dirty="0">
                <a:solidFill>
                  <a:srgbClr val="002060"/>
                </a:solidFill>
                <a:latin typeface="Arial" panose="020B0604020202020204" pitchFamily="34" charset="0"/>
                <a:cs typeface="Arial" panose="020B0604020202020204" pitchFamily="34" charset="0"/>
              </a:rPr>
              <a:t>;</a:t>
            </a:r>
          </a:p>
          <a:p>
            <a:pPr marL="450000" lvl="2" indent="-144000" algn="just" defTabSz="990478">
              <a:spcBef>
                <a:spcPts val="0"/>
              </a:spcBef>
              <a:spcAft>
                <a:spcPts val="0"/>
              </a:spcAft>
              <a:buFont typeface="Arial" panose="020B0604020202020204" pitchFamily="34" charset="0"/>
              <a:buChar char="•"/>
              <a:defRPr/>
            </a:pPr>
            <a:r>
              <a:rPr lang="en-US" sz="800" dirty="0" err="1">
                <a:solidFill>
                  <a:srgbClr val="002060"/>
                </a:solidFill>
                <a:latin typeface="Arial" panose="020B0604020202020204" pitchFamily="34" charset="0"/>
                <a:cs typeface="Arial" panose="020B0604020202020204" pitchFamily="34" charset="0"/>
              </a:rPr>
              <a:t>obezbedi</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praćenje</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zdravstvenog</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stanja</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ostalih</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zaposlenih</a:t>
            </a:r>
            <a:r>
              <a:rPr lang="en-US" sz="800" dirty="0">
                <a:solidFill>
                  <a:srgbClr val="002060"/>
                </a:solidFill>
                <a:latin typeface="Arial" panose="020B0604020202020204" pitchFamily="34" charset="0"/>
                <a:cs typeface="Arial" panose="020B0604020202020204" pitchFamily="34" charset="0"/>
              </a:rPr>
              <a:t> koji </a:t>
            </a:r>
            <a:r>
              <a:rPr lang="en-US" sz="800" dirty="0" err="1">
                <a:solidFill>
                  <a:srgbClr val="002060"/>
                </a:solidFill>
                <a:latin typeface="Arial" panose="020B0604020202020204" pitchFamily="34" charset="0"/>
                <a:cs typeface="Arial" panose="020B0604020202020204" pitchFamily="34" charset="0"/>
              </a:rPr>
              <a:t>su</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bili</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na</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sličan</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način</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izloženi</a:t>
            </a:r>
            <a:r>
              <a:rPr lang="en-US" sz="800" dirty="0">
                <a:solidFill>
                  <a:srgbClr val="002060"/>
                </a:solidFill>
                <a:latin typeface="Arial" panose="020B0604020202020204" pitchFamily="34" charset="0"/>
                <a:cs typeface="Arial" panose="020B0604020202020204" pitchFamily="34" charset="0"/>
              </a:rPr>
              <a:t> </a:t>
            </a:r>
            <a:r>
              <a:rPr lang="en-US" sz="800" dirty="0" err="1">
                <a:solidFill>
                  <a:srgbClr val="002060"/>
                </a:solidFill>
                <a:latin typeface="Arial" panose="020B0604020202020204" pitchFamily="34" charset="0"/>
                <a:cs typeface="Arial" panose="020B0604020202020204" pitchFamily="34" charset="0"/>
              </a:rPr>
              <a:t>buci</a:t>
            </a:r>
            <a:r>
              <a:rPr lang="sr-Latn-RS" sz="800" dirty="0">
                <a:solidFill>
                  <a:srgbClr val="002060"/>
                </a:solidFill>
                <a:latin typeface="Arial" panose="020B0604020202020204" pitchFamily="34" charset="0"/>
                <a:cs typeface="Arial" panose="020B0604020202020204" pitchFamily="34" charset="0"/>
              </a:rPr>
              <a:t>.</a:t>
            </a:r>
            <a:endParaRPr lang="en-US" sz="80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31</a:t>
            </a:fld>
            <a:endParaRPr lang="en-US"/>
          </a:p>
        </p:txBody>
      </p:sp>
    </p:spTree>
    <p:extLst>
      <p:ext uri="{BB962C8B-B14F-4D97-AF65-F5344CB8AC3E}">
        <p14:creationId xmlns:p14="http://schemas.microsoft.com/office/powerpoint/2010/main" val="222952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algn="just">
              <a:spcBef>
                <a:spcPts val="600"/>
              </a:spcBef>
            </a:pPr>
            <a:r>
              <a:rPr lang="sr-Latn-RS" sz="1000" dirty="0">
                <a:solidFill>
                  <a:srgbClr val="002060"/>
                </a:solidFill>
                <a:latin typeface="Arial" panose="020B0604020202020204" pitchFamily="34" charset="0"/>
                <a:cs typeface="Arial" panose="020B0604020202020204" pitchFamily="34" charset="0"/>
              </a:rPr>
              <a:t>K</a:t>
            </a:r>
            <a:r>
              <a:rPr lang="en-US" sz="1000" dirty="0" err="1">
                <a:solidFill>
                  <a:srgbClr val="002060"/>
                </a:solidFill>
                <a:latin typeface="Arial" panose="020B0604020202020204" pitchFamily="34" charset="0"/>
                <a:cs typeface="Arial" panose="020B0604020202020204" pitchFamily="34" charset="0"/>
              </a:rPr>
              <a:t>ontrola</a:t>
            </a:r>
            <a:r>
              <a:rPr lang="en-US" sz="1000" dirty="0">
                <a:solidFill>
                  <a:srgbClr val="002060"/>
                </a:solidFill>
                <a:latin typeface="Arial" panose="020B0604020202020204" pitchFamily="34" charset="0"/>
                <a:cs typeface="Arial" panose="020B0604020202020204" pitchFamily="34" charset="0"/>
              </a:rPr>
              <a:t> buke </a:t>
            </a:r>
            <a:r>
              <a:rPr lang="sr-Latn-RS" sz="1000" dirty="0">
                <a:solidFill>
                  <a:srgbClr val="002060"/>
                </a:solidFill>
                <a:latin typeface="Arial" panose="020B0604020202020204" pitchFamily="34" charset="0"/>
                <a:cs typeface="Arial" panose="020B0604020202020204" pitchFamily="34" charset="0"/>
              </a:rPr>
              <a:t>može u</a:t>
            </a:r>
            <a:r>
              <a:rPr lang="sr-Latn-RS" sz="1000" baseline="0" dirty="0">
                <a:solidFill>
                  <a:srgbClr val="002060"/>
                </a:solidFill>
                <a:latin typeface="Arial" panose="020B0604020202020204" pitchFamily="34" charset="0"/>
                <a:cs typeface="Arial" panose="020B0604020202020204" pitchFamily="34" charset="0"/>
              </a:rPr>
              <a:t> mnogim </a:t>
            </a:r>
            <a:r>
              <a:rPr lang="en-US" sz="1000" dirty="0" err="1">
                <a:solidFill>
                  <a:srgbClr val="002060"/>
                </a:solidFill>
                <a:latin typeface="Arial" panose="020B0604020202020204" pitchFamily="34" charset="0"/>
                <a:cs typeface="Arial" panose="020B0604020202020204" pitchFamily="34" charset="0"/>
              </a:rPr>
              <a:t>slučajev</a:t>
            </a:r>
            <a:r>
              <a:rPr lang="sr-Latn-RS" sz="1000" dirty="0">
                <a:solidFill>
                  <a:srgbClr val="002060"/>
                </a:solidFill>
                <a:latin typeface="Arial" panose="020B0604020202020204" pitchFamily="34" charset="0"/>
                <a:cs typeface="Arial" panose="020B0604020202020204" pitchFamily="34" charset="0"/>
              </a:rPr>
              <a:t>ima</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da bude </a:t>
            </a:r>
            <a:r>
              <a:rPr lang="en-US" sz="1000" dirty="0" err="1">
                <a:solidFill>
                  <a:srgbClr val="002060"/>
                </a:solidFill>
                <a:latin typeface="Arial" panose="020B0604020202020204" pitchFamily="34" charset="0"/>
                <a:cs typeface="Arial" panose="020B0604020202020204" pitchFamily="34" charset="0"/>
              </a:rPr>
              <a:t>neefikasna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neizvodljiva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ili</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preskupa. Ukoliko</a:t>
            </a:r>
            <a:r>
              <a:rPr lang="en-US" sz="1000" dirty="0">
                <a:solidFill>
                  <a:srgbClr val="002060"/>
                </a:solidFill>
                <a:latin typeface="Arial" panose="020B0604020202020204" pitchFamily="34" charset="0"/>
                <a:cs typeface="Arial" panose="020B0604020202020204" pitchFamily="34" charset="0"/>
              </a:rPr>
              <a:t> se </a:t>
            </a:r>
            <a:r>
              <a:rPr lang="en-US" sz="1000" dirty="0" err="1">
                <a:solidFill>
                  <a:srgbClr val="002060"/>
                </a:solidFill>
                <a:latin typeface="Arial" panose="020B0604020202020204" pitchFamily="34" charset="0"/>
                <a:cs typeface="Arial" panose="020B0604020202020204" pitchFamily="34" charset="0"/>
              </a:rPr>
              <a:t>rizici</a:t>
            </a:r>
            <a:r>
              <a:rPr lang="en-US" sz="1000" dirty="0">
                <a:solidFill>
                  <a:srgbClr val="002060"/>
                </a:solidFill>
                <a:latin typeface="Arial" panose="020B0604020202020204" pitchFamily="34" charset="0"/>
                <a:cs typeface="Arial" panose="020B0604020202020204" pitchFamily="34" charset="0"/>
              </a:rPr>
              <a:t> koji </a:t>
            </a:r>
            <a:r>
              <a:rPr lang="en-US" sz="1000" dirty="0" err="1">
                <a:solidFill>
                  <a:srgbClr val="002060"/>
                </a:solidFill>
                <a:latin typeface="Arial" panose="020B0604020202020204" pitchFamily="34" charset="0"/>
                <a:cs typeface="Arial" panose="020B0604020202020204" pitchFamily="34" charset="0"/>
              </a:rPr>
              <a:t>nastaju</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izlaganjem</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buci</a:t>
            </a:r>
            <a:r>
              <a:rPr lang="en-US" sz="1000" dirty="0">
                <a:solidFill>
                  <a:srgbClr val="002060"/>
                </a:solidFill>
                <a:latin typeface="Arial" panose="020B0604020202020204" pitchFamily="34" charset="0"/>
                <a:cs typeface="Arial" panose="020B0604020202020204" pitchFamily="34" charset="0"/>
              </a:rPr>
              <a:t> ne </a:t>
            </a:r>
            <a:r>
              <a:rPr lang="en-US" sz="1000" dirty="0" err="1">
                <a:solidFill>
                  <a:srgbClr val="002060"/>
                </a:solidFill>
                <a:latin typeface="Arial" panose="020B0604020202020204" pitchFamily="34" charset="0"/>
                <a:cs typeface="Arial" panose="020B0604020202020204" pitchFamily="34" charset="0"/>
              </a:rPr>
              <a:t>mogu</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sprečiti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drugim</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sredstvima</a:t>
            </a:r>
            <a:r>
              <a:rPr lang="en-US" sz="1000" dirty="0">
                <a:solidFill>
                  <a:srgbClr val="002060"/>
                </a:solidFill>
                <a:latin typeface="Arial" panose="020B0604020202020204" pitchFamily="34" charset="0"/>
                <a:cs typeface="Arial" panose="020B0604020202020204" pitchFamily="34" charset="0"/>
              </a:rPr>
              <a:t>,</a:t>
            </a:r>
            <a:r>
              <a:rPr lang="sr-Latn-RS" sz="1000" dirty="0">
                <a:solidFill>
                  <a:srgbClr val="002060"/>
                </a:solidFill>
                <a:latin typeface="Arial" panose="020B0604020202020204" pitchFamily="34" charset="0"/>
                <a:cs typeface="Arial" panose="020B0604020202020204" pitchFamily="34" charset="0"/>
              </a:rPr>
              <a:t> zaposleni </a:t>
            </a:r>
            <a:r>
              <a:rPr lang="en-US" sz="1000" dirty="0" err="1">
                <a:solidFill>
                  <a:srgbClr val="002060"/>
                </a:solidFill>
                <a:latin typeface="Arial" panose="020B0604020202020204" pitchFamily="34" charset="0"/>
                <a:cs typeface="Arial" panose="020B0604020202020204" pitchFamily="34" charset="0"/>
              </a:rPr>
              <a:t>treba</a:t>
            </a:r>
            <a:r>
              <a:rPr lang="en-US" sz="1000" dirty="0">
                <a:solidFill>
                  <a:srgbClr val="002060"/>
                </a:solidFill>
                <a:latin typeface="Arial" panose="020B0604020202020204" pitchFamily="34" charset="0"/>
                <a:cs typeface="Arial" panose="020B0604020202020204" pitchFamily="34" charset="0"/>
              </a:rPr>
              <a:t> da </a:t>
            </a:r>
            <a:r>
              <a:rPr lang="en-US" sz="1000" dirty="0" err="1">
                <a:solidFill>
                  <a:srgbClr val="002060"/>
                </a:solidFill>
                <a:latin typeface="Arial" panose="020B0604020202020204" pitchFamily="34" charset="0"/>
                <a:cs typeface="Arial" panose="020B0604020202020204" pitchFamily="34" charset="0"/>
              </a:rPr>
              <a:t>koriste</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ličnu zaštitnu</a:t>
            </a:r>
            <a:r>
              <a:rPr lang="sr-Latn-RS" sz="1000" baseline="0" dirty="0">
                <a:solidFill>
                  <a:srgbClr val="002060"/>
                </a:solidFill>
                <a:latin typeface="Arial" panose="020B0604020202020204" pitchFamily="34" charset="0"/>
                <a:cs typeface="Arial" panose="020B0604020202020204" pitchFamily="34" charset="0"/>
              </a:rPr>
              <a:t> opremu (LZO).</a:t>
            </a:r>
          </a:p>
          <a:p>
            <a:pPr marL="144000" lvl="1" indent="-144000" algn="just">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Ako nivo izloženosti buci premašuje donju akcionu vrednost izloženosti buci od 80 dB, poslodavac mora zaposlenima da stavi na raspolaganje LZO.</a:t>
            </a:r>
          </a:p>
          <a:p>
            <a:pPr marL="144000" lvl="1" indent="-144000" algn="just">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Ako je nivo izloženosti buci jednak ili veći od gornje akcione vrednosti izloženosti buci od 83 dB, zaposleni mora da koristi LZO.</a:t>
            </a:r>
          </a:p>
          <a:p>
            <a:pPr marL="144000" lvl="1" indent="-144000" algn="just">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LZO </a:t>
            </a:r>
            <a:r>
              <a:rPr lang="en-US" sz="1000" dirty="0" err="1">
                <a:solidFill>
                  <a:srgbClr val="002060"/>
                </a:solidFill>
                <a:latin typeface="Arial" panose="020B0604020202020204" pitchFamily="34" charset="0"/>
                <a:cs typeface="Arial" panose="020B0604020202020204" pitchFamily="34" charset="0"/>
              </a:rPr>
              <a:t>treba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odabrati</a:t>
            </a:r>
            <a:r>
              <a:rPr lang="sr-Latn-RS" sz="1000" dirty="0">
                <a:solidFill>
                  <a:srgbClr val="002060"/>
                </a:solidFill>
                <a:latin typeface="Arial" panose="020B0604020202020204" pitchFamily="34" charset="0"/>
                <a:cs typeface="Arial" panose="020B0604020202020204" pitchFamily="34" charset="0"/>
              </a:rPr>
              <a:t> tako</a:t>
            </a:r>
            <a:r>
              <a:rPr lang="en-US" sz="1000" dirty="0">
                <a:solidFill>
                  <a:srgbClr val="002060"/>
                </a:solidFill>
                <a:latin typeface="Arial" panose="020B0604020202020204" pitchFamily="34" charset="0"/>
                <a:cs typeface="Arial" panose="020B0604020202020204" pitchFamily="34" charset="0"/>
              </a:rPr>
              <a:t> da se </a:t>
            </a:r>
            <a:r>
              <a:rPr lang="en-US" sz="1000" dirty="0" err="1">
                <a:solidFill>
                  <a:srgbClr val="002060"/>
                </a:solidFill>
                <a:latin typeface="Arial" panose="020B0604020202020204" pitchFamily="34" charset="0"/>
                <a:cs typeface="Arial" panose="020B0604020202020204" pitchFamily="34" charset="0"/>
              </a:rPr>
              <a:t>rizik</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po</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sluh</a:t>
            </a:r>
            <a:r>
              <a:rPr lang="sr-Latn-R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elimini</a:t>
            </a:r>
            <a:r>
              <a:rPr lang="sr-Latn-RS" sz="1000" dirty="0" err="1">
                <a:solidFill>
                  <a:srgbClr val="002060"/>
                </a:solidFill>
                <a:latin typeface="Arial" panose="020B0604020202020204" pitchFamily="34" charset="0"/>
                <a:cs typeface="Arial" panose="020B0604020202020204" pitchFamily="34" charset="0"/>
              </a:rPr>
              <a:t>še</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ili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smanji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na</a:t>
            </a:r>
            <a:r>
              <a:rPr lang="sr-Latn-RS" sz="1000" dirty="0">
                <a:solidFill>
                  <a:srgbClr val="002060"/>
                </a:solidFill>
                <a:latin typeface="Arial" panose="020B0604020202020204" pitchFamily="34" charset="0"/>
                <a:cs typeface="Arial" panose="020B0604020202020204" pitchFamily="34" charset="0"/>
              </a:rPr>
              <a:t> </a:t>
            </a:r>
            <a:r>
              <a:rPr lang="en-US" sz="1000" dirty="0">
                <a:solidFill>
                  <a:srgbClr val="002060"/>
                </a:solidFill>
                <a:latin typeface="Arial" panose="020B0604020202020204" pitchFamily="34" charset="0"/>
                <a:cs typeface="Arial" panose="020B0604020202020204" pitchFamily="34" charset="0"/>
              </a:rPr>
              <a:t>minimum, </a:t>
            </a:r>
            <a:r>
              <a:rPr lang="en-US" sz="1000" dirty="0" err="1">
                <a:solidFill>
                  <a:srgbClr val="002060"/>
                </a:solidFill>
                <a:latin typeface="Arial" panose="020B0604020202020204" pitchFamily="34" charset="0"/>
                <a:cs typeface="Arial" panose="020B0604020202020204" pitchFamily="34" charset="0"/>
              </a:rPr>
              <a:t>ili</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barem</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da</a:t>
            </a:r>
            <a:r>
              <a:rPr lang="en-US" sz="1000" dirty="0">
                <a:solidFill>
                  <a:srgbClr val="002060"/>
                </a:solidFill>
                <a:latin typeface="Arial" panose="020B0604020202020204" pitchFamily="34" charset="0"/>
                <a:cs typeface="Arial" panose="020B0604020202020204" pitchFamily="34" charset="0"/>
              </a:rPr>
              <a:t> se </a:t>
            </a:r>
            <a:r>
              <a:rPr lang="en-US" sz="1000" dirty="0" err="1">
                <a:solidFill>
                  <a:srgbClr val="002060"/>
                </a:solidFill>
                <a:latin typeface="Arial" panose="020B0604020202020204" pitchFamily="34" charset="0"/>
                <a:cs typeface="Arial" panose="020B0604020202020204" pitchFamily="34" charset="0"/>
              </a:rPr>
              <a:t>osigura</a:t>
            </a:r>
            <a:r>
              <a:rPr lang="en-US" sz="1000" dirty="0">
                <a:solidFill>
                  <a:srgbClr val="002060"/>
                </a:solidFill>
                <a:latin typeface="Arial" panose="020B0604020202020204" pitchFamily="34" charset="0"/>
                <a:cs typeface="Arial" panose="020B0604020202020204" pitchFamily="34" charset="0"/>
              </a:rPr>
              <a:t> da </a:t>
            </a:r>
            <a:r>
              <a:rPr lang="sr-Latn-RS" sz="1000" dirty="0">
                <a:solidFill>
                  <a:srgbClr val="002060"/>
                </a:solidFill>
                <a:latin typeface="Arial" panose="020B0604020202020204" pitchFamily="34" charset="0"/>
                <a:cs typeface="Arial" panose="020B0604020202020204" pitchFamily="34" charset="0"/>
              </a:rPr>
              <a:t>nije</a:t>
            </a:r>
            <a:r>
              <a:rPr lang="sr-Latn-RS" sz="1000" baseline="0" dirty="0">
                <a:solidFill>
                  <a:srgbClr val="002060"/>
                </a:solidFill>
                <a:latin typeface="Arial" panose="020B0604020202020204" pitchFamily="34" charset="0"/>
                <a:cs typeface="Arial" panose="020B0604020202020204" pitchFamily="34" charset="0"/>
              </a:rPr>
              <a:t> prekoračena </a:t>
            </a:r>
            <a:r>
              <a:rPr lang="en-US" sz="1000" dirty="0" err="1">
                <a:solidFill>
                  <a:srgbClr val="002060"/>
                </a:solidFill>
                <a:latin typeface="Arial" panose="020B0604020202020204" pitchFamily="34" charset="0"/>
                <a:cs typeface="Arial" panose="020B0604020202020204" pitchFamily="34" charset="0"/>
              </a:rPr>
              <a:t>graničn</a:t>
            </a:r>
            <a:r>
              <a:rPr lang="sr-Latn-RS" sz="1000" dirty="0">
                <a:solidFill>
                  <a:srgbClr val="002060"/>
                </a:solidFill>
                <a:latin typeface="Arial" panose="020B0604020202020204" pitchFamily="34" charset="0"/>
                <a:cs typeface="Arial" panose="020B0604020202020204" pitchFamily="34" charset="0"/>
              </a:rPr>
              <a:t>a</a:t>
            </a:r>
            <a:r>
              <a:rPr lang="en-US" sz="1000" dirty="0">
                <a:solidFill>
                  <a:srgbClr val="002060"/>
                </a:solidFill>
                <a:latin typeface="Arial" panose="020B0604020202020204" pitchFamily="34" charset="0"/>
                <a:cs typeface="Arial" panose="020B0604020202020204" pitchFamily="34" charset="0"/>
              </a:rPr>
              <a:t> </a:t>
            </a:r>
            <a:r>
              <a:rPr lang="en-US" sz="1000" dirty="0" err="1">
                <a:solidFill>
                  <a:srgbClr val="002060"/>
                </a:solidFill>
                <a:latin typeface="Arial" panose="020B0604020202020204" pitchFamily="34" charset="0"/>
                <a:cs typeface="Arial" panose="020B0604020202020204" pitchFamily="34" charset="0"/>
              </a:rPr>
              <a:t>vrednost</a:t>
            </a:r>
            <a:r>
              <a:rPr lang="en-U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izloženosti buci od 85 </a:t>
            </a:r>
            <a:r>
              <a:rPr lang="sr-Latn-RS" sz="1000" dirty="0" err="1">
                <a:solidFill>
                  <a:srgbClr val="002060"/>
                </a:solidFill>
                <a:latin typeface="Arial" panose="020B0604020202020204" pitchFamily="34" charset="0"/>
                <a:cs typeface="Arial" panose="020B0604020202020204" pitchFamily="34" charset="0"/>
              </a:rPr>
              <a:t>dB</a:t>
            </a:r>
            <a:r>
              <a:rPr lang="sr-Latn-RS" sz="1000" dirty="0">
                <a:solidFill>
                  <a:srgbClr val="002060"/>
                </a:solidFill>
                <a:latin typeface="Arial" panose="020B0604020202020204" pitchFamily="34" charset="0"/>
                <a:cs typeface="Arial" panose="020B0604020202020204" pitchFamily="34" charset="0"/>
              </a:rPr>
              <a:t>.</a:t>
            </a:r>
          </a:p>
          <a:p>
            <a:pPr marL="144000" lvl="1" indent="-144000" algn="just">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Poslodavac je u obavezi da preduzme sve mere kako bi se obezbedilo nošenje LZO za zaštitu sluha i odgovoran je za proveru efektivnosti preduzetih</a:t>
            </a:r>
            <a:r>
              <a:rPr lang="sr-Latn-RS" sz="1000" baseline="0" dirty="0">
                <a:solidFill>
                  <a:srgbClr val="002060"/>
                </a:solidFill>
                <a:latin typeface="Arial" panose="020B0604020202020204" pitchFamily="34" charset="0"/>
                <a:cs typeface="Arial" panose="020B0604020202020204" pitchFamily="34" charset="0"/>
              </a:rPr>
              <a:t> mera.</a:t>
            </a:r>
          </a:p>
          <a:p>
            <a:pPr lvl="0" algn="just">
              <a:spcBef>
                <a:spcPts val="600"/>
              </a:spcBef>
            </a:pPr>
            <a:r>
              <a:rPr lang="sr-Latn-RS" sz="1000" dirty="0">
                <a:solidFill>
                  <a:srgbClr val="002060"/>
                </a:solidFill>
                <a:latin typeface="Arial" panose="020B0604020202020204" pitchFamily="34" charset="0"/>
                <a:cs typeface="Arial" panose="020B0604020202020204" pitchFamily="34" charset="0"/>
              </a:rPr>
              <a:t>Upotreba LZO za zaštitu sluha – ušnih štitnika je generalno manje efikasna mera od ostalih mera za kontrolu buke, jer efekat značajno zavisi od ponašanja radnika.</a:t>
            </a:r>
          </a:p>
          <a:p>
            <a:pPr lvl="0" algn="just">
              <a:spcBef>
                <a:spcPts val="600"/>
              </a:spcBef>
            </a:pPr>
            <a:r>
              <a:rPr lang="sr-Latn-RS" sz="1000" dirty="0">
                <a:solidFill>
                  <a:srgbClr val="002060"/>
                </a:solidFill>
                <a:latin typeface="Arial" panose="020B0604020202020204" pitchFamily="34" charset="0"/>
                <a:cs typeface="Arial" panose="020B0604020202020204" pitchFamily="34" charset="0"/>
              </a:rPr>
              <a:t>Neželjeni efekti pri korišćenju LZO su npr. slabija percepcija zvučnih signala i govorne komunikacije, nelagodnost, izolacija od okruženja itd. </a:t>
            </a:r>
          </a:p>
          <a:p>
            <a:pPr lvl="0" algn="just">
              <a:spcBef>
                <a:spcPts val="600"/>
              </a:spcBef>
            </a:pPr>
            <a:r>
              <a:rPr lang="sr-Latn-RS" sz="1000" dirty="0">
                <a:solidFill>
                  <a:srgbClr val="002060"/>
                </a:solidFill>
                <a:latin typeface="Arial" panose="020B0604020202020204" pitchFamily="34" charset="0"/>
                <a:cs typeface="Arial" panose="020B0604020202020204" pitchFamily="34" charset="0"/>
              </a:rPr>
              <a:t>Zaposleni uglavnom potcenjuju buku kao opasnost po njihov sluh, naročito zbog</a:t>
            </a:r>
            <a:r>
              <a:rPr lang="sr-Latn-RS" sz="1000" baseline="0" dirty="0">
                <a:solidFill>
                  <a:srgbClr val="002060"/>
                </a:solidFill>
                <a:latin typeface="Arial" panose="020B0604020202020204" pitchFamily="34" charset="0"/>
                <a:cs typeface="Arial" panose="020B0604020202020204" pitchFamily="34" charset="0"/>
              </a:rPr>
              <a:t> toga</a:t>
            </a:r>
            <a:r>
              <a:rPr lang="sr-Latn-RS" sz="1000" dirty="0">
                <a:solidFill>
                  <a:srgbClr val="002060"/>
                </a:solidFill>
                <a:latin typeface="Arial" panose="020B0604020202020204" pitchFamily="34" charset="0"/>
                <a:cs typeface="Arial" panose="020B0604020202020204" pitchFamily="34" charset="0"/>
              </a:rPr>
              <a:t> što se gubitak sluha razvija postepeno tokom više godina.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32</a:t>
            </a:fld>
            <a:endParaRPr lang="en-US"/>
          </a:p>
        </p:txBody>
      </p:sp>
    </p:spTree>
    <p:extLst>
      <p:ext uri="{BB962C8B-B14F-4D97-AF65-F5344CB8AC3E}">
        <p14:creationId xmlns:p14="http://schemas.microsoft.com/office/powerpoint/2010/main" val="743837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9650" y="4356000"/>
            <a:ext cx="5760000" cy="4289698"/>
          </a:xfrm>
        </p:spPr>
        <p:txBody>
          <a:bodyPr>
            <a:noAutofit/>
          </a:bodyPr>
          <a:lstStyle/>
          <a:p>
            <a:pPr algn="just">
              <a:spcBef>
                <a:spcPts val="600"/>
              </a:spcBef>
            </a:pPr>
            <a:r>
              <a:rPr lang="sr-Latn-RS" sz="1000" dirty="0">
                <a:solidFill>
                  <a:srgbClr val="002060"/>
                </a:solidFill>
                <a:latin typeface="Arial" panose="020B0604020202020204" pitchFamily="34" charset="0"/>
                <a:cs typeface="Arial" panose="020B0604020202020204" pitchFamily="34" charset="0"/>
              </a:rPr>
              <a:t>Na</a:t>
            </a:r>
            <a:r>
              <a:rPr lang="sr-Latn-RS" sz="1000" baseline="0" dirty="0">
                <a:solidFill>
                  <a:srgbClr val="002060"/>
                </a:solidFill>
                <a:latin typeface="Arial" panose="020B0604020202020204" pitchFamily="34" charset="0"/>
                <a:cs typeface="Arial" panose="020B0604020202020204" pitchFamily="34" charset="0"/>
              </a:rPr>
              <a:t> raspolaganju je veoma veliki izbor lične zaštitne opreme za zaštitu sluha, tj. ušnih štitnika:</a:t>
            </a:r>
          </a:p>
          <a:p>
            <a:pPr marL="144000" lvl="1" indent="-144000" algn="just">
              <a:spcBef>
                <a:spcPts val="600"/>
              </a:spcBef>
              <a:buFont typeface="Arial" panose="020B0604020202020204" pitchFamily="34" charset="0"/>
              <a:buChar char="•"/>
            </a:pPr>
            <a:r>
              <a:rPr lang="sr-Latn-RS" sz="1000" b="1" baseline="0" dirty="0">
                <a:solidFill>
                  <a:srgbClr val="800000"/>
                </a:solidFill>
                <a:latin typeface="Arial" panose="020B0604020202020204" pitchFamily="34" charset="0"/>
                <a:cs typeface="Arial" panose="020B0604020202020204" pitchFamily="34" charset="0"/>
              </a:rPr>
              <a:t>Naušnice</a:t>
            </a:r>
            <a:r>
              <a:rPr lang="sr-Latn-RS" sz="1000" baseline="0" dirty="0">
                <a:solidFill>
                  <a:srgbClr val="002060"/>
                </a:solidFill>
                <a:latin typeface="Arial" panose="020B0604020202020204" pitchFamily="34" charset="0"/>
                <a:cs typeface="Arial" panose="020B0604020202020204" pitchFamily="34" charset="0"/>
              </a:rPr>
              <a:t> predstavljaju ušni </a:t>
            </a:r>
            <a:r>
              <a:rPr lang="vi-VN" sz="1000" baseline="0" dirty="0">
                <a:solidFill>
                  <a:srgbClr val="002060"/>
                </a:solidFill>
                <a:latin typeface="Arial" panose="020B0604020202020204" pitchFamily="34" charset="0"/>
                <a:cs typeface="Arial" panose="020B0604020202020204" pitchFamily="34" charset="0"/>
              </a:rPr>
              <a:t>štitnik</a:t>
            </a:r>
            <a:r>
              <a:rPr lang="sr-Latn-RS" sz="1000" baseline="0" dirty="0">
                <a:solidFill>
                  <a:srgbClr val="002060"/>
                </a:solidFill>
                <a:latin typeface="Arial" panose="020B0604020202020204" pitchFamily="34" charset="0"/>
                <a:cs typeface="Arial" panose="020B0604020202020204" pitchFamily="34" charset="0"/>
              </a:rPr>
              <a:t> </a:t>
            </a:r>
            <a:r>
              <a:rPr lang="vi-VN" sz="1000" baseline="0" dirty="0">
                <a:solidFill>
                  <a:srgbClr val="002060"/>
                </a:solidFill>
                <a:latin typeface="Arial" panose="020B0604020202020204" pitchFamily="34" charset="0"/>
                <a:cs typeface="Arial" panose="020B0604020202020204" pitchFamily="34" charset="0"/>
              </a:rPr>
              <a:t>koji se sastoji se od </a:t>
            </a:r>
            <a:r>
              <a:rPr lang="sr-Latn-RS" sz="1000" baseline="0" dirty="0">
                <a:solidFill>
                  <a:srgbClr val="002060"/>
                </a:solidFill>
                <a:latin typeface="Arial" panose="020B0604020202020204" pitchFamily="34" charset="0"/>
                <a:cs typeface="Arial" panose="020B0604020202020204" pitchFamily="34" charset="0"/>
              </a:rPr>
              <a:t>dve </a:t>
            </a:r>
            <a:r>
              <a:rPr lang="vi-VN" sz="1000" baseline="0" dirty="0">
                <a:solidFill>
                  <a:srgbClr val="002060"/>
                </a:solidFill>
                <a:latin typeface="Arial" panose="020B0604020202020204" pitchFamily="34" charset="0"/>
                <a:cs typeface="Arial" panose="020B0604020202020204" pitchFamily="34" charset="0"/>
              </a:rPr>
              <a:t>školjke koj</a:t>
            </a:r>
            <a:r>
              <a:rPr lang="sr-Latn-RS" sz="1000" baseline="0" dirty="0">
                <a:solidFill>
                  <a:srgbClr val="002060"/>
                </a:solidFill>
                <a:latin typeface="Arial" panose="020B0604020202020204" pitchFamily="34" charset="0"/>
                <a:cs typeface="Arial" panose="020B0604020202020204" pitchFamily="34" charset="0"/>
              </a:rPr>
              <a:t>e</a:t>
            </a:r>
            <a:r>
              <a:rPr lang="vi-VN" sz="1000" baseline="0" dirty="0">
                <a:solidFill>
                  <a:srgbClr val="002060"/>
                </a:solidFill>
                <a:latin typeface="Arial" panose="020B0604020202020204" pitchFamily="34" charset="0"/>
                <a:cs typeface="Arial" panose="020B0604020202020204" pitchFamily="34" charset="0"/>
              </a:rPr>
              <a:t> se </a:t>
            </a:r>
            <a:r>
              <a:rPr lang="sr-Latn-RS" sz="1000" baseline="0" dirty="0">
                <a:solidFill>
                  <a:srgbClr val="002060"/>
                </a:solidFill>
                <a:latin typeface="Arial" panose="020B0604020202020204" pitchFamily="34" charset="0"/>
                <a:cs typeface="Arial" panose="020B0604020202020204" pitchFamily="34" charset="0"/>
              </a:rPr>
              <a:t>prislanjaju na ušnu školjku</a:t>
            </a:r>
            <a:r>
              <a:rPr lang="vi-VN" sz="1000" baseline="0" dirty="0">
                <a:solidFill>
                  <a:srgbClr val="002060"/>
                </a:solidFill>
                <a:latin typeface="Arial" panose="020B0604020202020204" pitchFamily="34" charset="0"/>
                <a:cs typeface="Arial" panose="020B0604020202020204" pitchFamily="34" charset="0"/>
              </a:rPr>
              <a:t>. Školjke mogu biti </a:t>
            </a:r>
            <a:r>
              <a:rPr lang="sr-Latn-RS" sz="1000" baseline="0" dirty="0">
                <a:solidFill>
                  <a:srgbClr val="002060"/>
                </a:solidFill>
                <a:latin typeface="Arial" panose="020B0604020202020204" pitchFamily="34" charset="0"/>
                <a:cs typeface="Arial" panose="020B0604020202020204" pitchFamily="34" charset="0"/>
              </a:rPr>
              <a:t>povezane fleksibilnom trakom </a:t>
            </a:r>
            <a:r>
              <a:rPr lang="vi-VN" sz="1000" baseline="0" dirty="0">
                <a:solidFill>
                  <a:srgbClr val="002060"/>
                </a:solidFill>
                <a:latin typeface="Arial" panose="020B0604020202020204" pitchFamily="34" charset="0"/>
                <a:cs typeface="Arial" panose="020B0604020202020204" pitchFamily="34" charset="0"/>
              </a:rPr>
              <a:t>ili </a:t>
            </a:r>
            <a:r>
              <a:rPr lang="sr-Latn-RS" sz="1000" baseline="0" dirty="0">
                <a:solidFill>
                  <a:srgbClr val="002060"/>
                </a:solidFill>
                <a:latin typeface="Arial" panose="020B0604020202020204" pitchFamily="34" charset="0"/>
                <a:cs typeface="Arial" panose="020B0604020202020204" pitchFamily="34" charset="0"/>
              </a:rPr>
              <a:t>mogu biti montirane na šlem. Ivice školjki su obložene penastim jastučićem (koriste se i jastuci ispunjeni tečnošću). Unutrašnjost školjke je takođe obložena penastim jastučićem radi sprečavanja refleksije zvuka unutar školjke. </a:t>
            </a:r>
            <a:r>
              <a:rPr lang="vi-VN" sz="1000" baseline="0" dirty="0">
                <a:solidFill>
                  <a:srgbClr val="002060"/>
                </a:solidFill>
                <a:latin typeface="Arial" panose="020B0604020202020204" pitchFamily="34" charset="0"/>
                <a:cs typeface="Arial" panose="020B0604020202020204" pitchFamily="34" charset="0"/>
              </a:rPr>
              <a:t>Položaj školjki na traci za glavu je prilagodljiv kako bi se omogući</a:t>
            </a:r>
            <a:r>
              <a:rPr lang="sr-Latn-RS" sz="1000" baseline="0" dirty="0">
                <a:solidFill>
                  <a:srgbClr val="002060"/>
                </a:solidFill>
                <a:latin typeface="Arial" panose="020B0604020202020204" pitchFamily="34" charset="0"/>
                <a:cs typeface="Arial" panose="020B0604020202020204" pitchFamily="34" charset="0"/>
              </a:rPr>
              <a:t>la</a:t>
            </a:r>
            <a:r>
              <a:rPr lang="vi-VN"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primena na različite v</a:t>
            </a:r>
            <a:r>
              <a:rPr lang="vi-VN" sz="1000" baseline="0" dirty="0">
                <a:solidFill>
                  <a:srgbClr val="002060"/>
                </a:solidFill>
                <a:latin typeface="Arial" panose="020B0604020202020204" pitchFamily="34" charset="0"/>
                <a:cs typeface="Arial" panose="020B0604020202020204" pitchFamily="34" charset="0"/>
              </a:rPr>
              <a:t>eličin</a:t>
            </a:r>
            <a:r>
              <a:rPr lang="sr-Latn-RS" sz="1000" baseline="0" dirty="0">
                <a:solidFill>
                  <a:srgbClr val="002060"/>
                </a:solidFill>
                <a:latin typeface="Arial" panose="020B0604020202020204" pitchFamily="34" charset="0"/>
                <a:cs typeface="Arial" panose="020B0604020202020204" pitchFamily="34" charset="0"/>
              </a:rPr>
              <a:t>e</a:t>
            </a:r>
            <a:r>
              <a:rPr lang="vi-VN" sz="1000" baseline="0" dirty="0">
                <a:solidFill>
                  <a:srgbClr val="002060"/>
                </a:solidFill>
                <a:latin typeface="Arial" panose="020B0604020202020204" pitchFamily="34" charset="0"/>
                <a:cs typeface="Arial" panose="020B0604020202020204" pitchFamily="34" charset="0"/>
              </a:rPr>
              <a:t> glave. Efikasnost </a:t>
            </a:r>
            <a:r>
              <a:rPr lang="sr-Latn-RS" sz="1000" baseline="0" dirty="0">
                <a:solidFill>
                  <a:srgbClr val="002060"/>
                </a:solidFill>
                <a:latin typeface="Arial" panose="020B0604020202020204" pitchFamily="34" charset="0"/>
                <a:cs typeface="Arial" panose="020B0604020202020204" pitchFamily="34" charset="0"/>
              </a:rPr>
              <a:t>naušnica </a:t>
            </a:r>
            <a:r>
              <a:rPr lang="vi-VN" sz="1000" baseline="0" dirty="0">
                <a:solidFill>
                  <a:srgbClr val="002060"/>
                </a:solidFill>
                <a:latin typeface="Arial" panose="020B0604020202020204" pitchFamily="34" charset="0"/>
                <a:cs typeface="Arial" panose="020B0604020202020204" pitchFamily="34" charset="0"/>
              </a:rPr>
              <a:t>zavisi od čvrstog </a:t>
            </a:r>
            <a:r>
              <a:rPr lang="sr-Latn-RS" sz="1000" baseline="0" dirty="0">
                <a:solidFill>
                  <a:srgbClr val="002060"/>
                </a:solidFill>
                <a:latin typeface="Arial" panose="020B0604020202020204" pitchFamily="34" charset="0"/>
                <a:cs typeface="Arial" panose="020B0604020202020204" pitchFamily="34" charset="0"/>
              </a:rPr>
              <a:t>zaptivanja </a:t>
            </a:r>
            <a:r>
              <a:rPr lang="vi-VN" sz="1000" baseline="0" dirty="0">
                <a:solidFill>
                  <a:srgbClr val="002060"/>
                </a:solidFill>
                <a:latin typeface="Arial" panose="020B0604020202020204" pitchFamily="34" charset="0"/>
                <a:cs typeface="Arial" panose="020B0604020202020204" pitchFamily="34" charset="0"/>
              </a:rPr>
              <a:t>između</a:t>
            </a:r>
            <a:r>
              <a:rPr lang="sr-Latn-RS" sz="1000" baseline="0" dirty="0">
                <a:solidFill>
                  <a:srgbClr val="002060"/>
                </a:solidFill>
                <a:latin typeface="Arial" panose="020B0604020202020204" pitchFamily="34" charset="0"/>
                <a:cs typeface="Arial" panose="020B0604020202020204" pitchFamily="34" charset="0"/>
              </a:rPr>
              <a:t> jastučića </a:t>
            </a:r>
            <a:r>
              <a:rPr lang="vi-VN" sz="1000" baseline="0" dirty="0">
                <a:solidFill>
                  <a:srgbClr val="002060"/>
                </a:solidFill>
                <a:latin typeface="Arial" panose="020B0604020202020204" pitchFamily="34" charset="0"/>
                <a:cs typeface="Arial" panose="020B0604020202020204" pitchFamily="34" charset="0"/>
              </a:rPr>
              <a:t>i bočn</a:t>
            </a:r>
            <a:r>
              <a:rPr lang="sr-Latn-RS" sz="1000" baseline="0" dirty="0" err="1">
                <a:solidFill>
                  <a:srgbClr val="002060"/>
                </a:solidFill>
                <a:latin typeface="Arial" panose="020B0604020202020204" pitchFamily="34" charset="0"/>
                <a:cs typeface="Arial" panose="020B0604020202020204" pitchFamily="34" charset="0"/>
              </a:rPr>
              <a:t>og</a:t>
            </a:r>
            <a:r>
              <a:rPr lang="vi-VN" sz="1000" baseline="0" dirty="0">
                <a:solidFill>
                  <a:srgbClr val="002060"/>
                </a:solidFill>
                <a:latin typeface="Arial" panose="020B0604020202020204" pitchFamily="34" charset="0"/>
                <a:cs typeface="Arial" panose="020B0604020202020204" pitchFamily="34" charset="0"/>
              </a:rPr>
              <a:t> de</a:t>
            </a:r>
            <a:r>
              <a:rPr lang="sr-Latn-RS" sz="1000" baseline="0" dirty="0">
                <a:solidFill>
                  <a:srgbClr val="002060"/>
                </a:solidFill>
                <a:latin typeface="Arial" panose="020B0604020202020204" pitchFamily="34" charset="0"/>
                <a:cs typeface="Arial" panose="020B0604020202020204" pitchFamily="34" charset="0"/>
              </a:rPr>
              <a:t>la</a:t>
            </a:r>
            <a:r>
              <a:rPr lang="vi-VN" sz="1000" baseline="0" dirty="0">
                <a:solidFill>
                  <a:srgbClr val="002060"/>
                </a:solidFill>
                <a:latin typeface="Arial" panose="020B0604020202020204" pitchFamily="34" charset="0"/>
                <a:cs typeface="Arial" panose="020B0604020202020204" pitchFamily="34" charset="0"/>
              </a:rPr>
              <a:t> glave. Ova efikasnost će se smanjiti ako dođe do oštećenja</a:t>
            </a:r>
            <a:r>
              <a:rPr lang="sr-Latn-RS" sz="1000" baseline="0" dirty="0">
                <a:solidFill>
                  <a:srgbClr val="002060"/>
                </a:solidFill>
                <a:latin typeface="Arial" panose="020B0604020202020204" pitchFamily="34" charset="0"/>
                <a:cs typeface="Arial" panose="020B0604020202020204" pitchFamily="34" charset="0"/>
              </a:rPr>
              <a:t> </a:t>
            </a:r>
            <a:r>
              <a:rPr lang="vi-VN" sz="1000" baseline="0" dirty="0">
                <a:solidFill>
                  <a:srgbClr val="002060"/>
                </a:solidFill>
                <a:latin typeface="Arial" panose="020B0604020202020204" pitchFamily="34" charset="0"/>
                <a:cs typeface="Arial" panose="020B0604020202020204" pitchFamily="34" charset="0"/>
              </a:rPr>
              <a:t>ili propadanja </a:t>
            </a:r>
            <a:r>
              <a:rPr lang="sr-Latn-RS" sz="1000" baseline="0" dirty="0">
                <a:solidFill>
                  <a:srgbClr val="002060"/>
                </a:solidFill>
                <a:latin typeface="Arial" panose="020B0604020202020204" pitchFamily="34" charset="0"/>
                <a:cs typeface="Arial" panose="020B0604020202020204" pitchFamily="34" charset="0"/>
              </a:rPr>
              <a:t>jastučića, ili ako se naušnice nepravilno koriste. Nešto sofisticiranije naušnice omogućuju komunikaciju sa okruženjem.</a:t>
            </a:r>
          </a:p>
          <a:p>
            <a:pPr marL="144000" lvl="1" indent="-144000" algn="just">
              <a:spcBef>
                <a:spcPts val="600"/>
              </a:spcBef>
              <a:buFont typeface="Arial" panose="020B0604020202020204" pitchFamily="34" charset="0"/>
              <a:buChar char="•"/>
            </a:pPr>
            <a:r>
              <a:rPr lang="sr-Latn-RS" sz="1000" b="1" baseline="0" dirty="0">
                <a:solidFill>
                  <a:srgbClr val="800000"/>
                </a:solidFill>
                <a:latin typeface="Arial" panose="020B0604020202020204" pitchFamily="34" charset="0"/>
                <a:cs typeface="Arial" panose="020B0604020202020204" pitchFamily="34" charset="0"/>
              </a:rPr>
              <a:t>Čepovi za uši</a:t>
            </a:r>
            <a:r>
              <a:rPr lang="sr-Latn-RS" sz="1000" baseline="0" dirty="0">
                <a:solidFill>
                  <a:srgbClr val="002060"/>
                </a:solidFill>
                <a:latin typeface="Arial" panose="020B0604020202020204" pitchFamily="34" charset="0"/>
                <a:cs typeface="Arial" panose="020B0604020202020204" pitchFamily="34" charset="0"/>
              </a:rPr>
              <a:t> predstavljaju ušni štitnik koji se postavlja u slušni kanal ili u ušnoj školjki ispred ulaza u svaki od ušnih kanala. Jedna od verzija ove vrste čepića je izrađena od staklene vune koja je obložena plastičnom oblogom. </a:t>
            </a:r>
            <a:r>
              <a:rPr lang="vi-VN" sz="1000" baseline="0" dirty="0">
                <a:solidFill>
                  <a:srgbClr val="002060"/>
                </a:solidFill>
                <a:latin typeface="Arial" panose="020B0604020202020204" pitchFamily="34" charset="0"/>
                <a:cs typeface="Arial" panose="020B0604020202020204" pitchFamily="34" charset="0"/>
              </a:rPr>
              <a:t>Ova vrsta </a:t>
            </a:r>
            <a:r>
              <a:rPr lang="sr-Latn-RS" sz="1000" baseline="0" dirty="0">
                <a:solidFill>
                  <a:srgbClr val="002060"/>
                </a:solidFill>
                <a:latin typeface="Arial" panose="020B0604020202020204" pitchFamily="34" charset="0"/>
                <a:cs typeface="Arial" panose="020B0604020202020204" pitchFamily="34" charset="0"/>
              </a:rPr>
              <a:t>ušnih </a:t>
            </a:r>
            <a:r>
              <a:rPr lang="vi-VN" sz="1000" baseline="0" dirty="0">
                <a:solidFill>
                  <a:srgbClr val="002060"/>
                </a:solidFill>
                <a:latin typeface="Arial" panose="020B0604020202020204" pitchFamily="34" charset="0"/>
                <a:cs typeface="Arial" panose="020B0604020202020204" pitchFamily="34" charset="0"/>
              </a:rPr>
              <a:t>čepića je vrlo jeftina, ali ima ograničenu sposobnost da se </a:t>
            </a:r>
            <a:r>
              <a:rPr lang="sr-Latn-RS" sz="1000" baseline="0" dirty="0">
                <a:solidFill>
                  <a:srgbClr val="002060"/>
                </a:solidFill>
                <a:latin typeface="Arial" panose="020B0604020202020204" pitchFamily="34" charset="0"/>
                <a:cs typeface="Arial" panose="020B0604020202020204" pitchFamily="34" charset="0"/>
              </a:rPr>
              <a:t>prilagodi </a:t>
            </a:r>
            <a:r>
              <a:rPr lang="vi-VN" sz="1000" baseline="0" dirty="0">
                <a:solidFill>
                  <a:srgbClr val="002060"/>
                </a:solidFill>
                <a:latin typeface="Arial" panose="020B0604020202020204" pitchFamily="34" charset="0"/>
                <a:cs typeface="Arial" panose="020B0604020202020204" pitchFamily="34" charset="0"/>
              </a:rPr>
              <a:t>ušno</a:t>
            </a:r>
            <a:r>
              <a:rPr lang="sr-Latn-RS" sz="1000" baseline="0" dirty="0">
                <a:solidFill>
                  <a:srgbClr val="002060"/>
                </a:solidFill>
                <a:latin typeface="Arial" panose="020B0604020202020204" pitchFamily="34" charset="0"/>
                <a:cs typeface="Arial" panose="020B0604020202020204" pitchFamily="34" charset="0"/>
              </a:rPr>
              <a:t>m</a:t>
            </a:r>
            <a:r>
              <a:rPr lang="vi-VN" sz="1000" baseline="0" dirty="0">
                <a:solidFill>
                  <a:srgbClr val="002060"/>
                </a:solidFill>
                <a:latin typeface="Arial" panose="020B0604020202020204" pitchFamily="34" charset="0"/>
                <a:cs typeface="Arial" panose="020B0604020202020204" pitchFamily="34" charset="0"/>
              </a:rPr>
              <a:t> kanal</a:t>
            </a:r>
            <a:r>
              <a:rPr lang="sr-Latn-RS" sz="1000" baseline="0" dirty="0">
                <a:solidFill>
                  <a:srgbClr val="002060"/>
                </a:solidFill>
                <a:latin typeface="Arial" panose="020B0604020202020204" pitchFamily="34" charset="0"/>
                <a:cs typeface="Arial" panose="020B0604020202020204" pitchFamily="34" charset="0"/>
              </a:rPr>
              <a:t>u</a:t>
            </a:r>
            <a:r>
              <a:rPr lang="vi-VN" sz="1000" baseline="0" dirty="0">
                <a:solidFill>
                  <a:srgbClr val="002060"/>
                </a:solidFill>
                <a:latin typeface="Arial" panose="020B0604020202020204" pitchFamily="34" charset="0"/>
                <a:cs typeface="Arial" panose="020B0604020202020204" pitchFamily="34" charset="0"/>
              </a:rPr>
              <a:t> u koji je ubačena. </a:t>
            </a:r>
            <a:r>
              <a:rPr lang="sr-Latn-RS" sz="1000" baseline="0" dirty="0">
                <a:solidFill>
                  <a:srgbClr val="002060"/>
                </a:solidFill>
                <a:latin typeface="Arial" panose="020B0604020202020204" pitchFamily="34" charset="0"/>
                <a:cs typeface="Arial" panose="020B0604020202020204" pitchFamily="34" charset="0"/>
              </a:rPr>
              <a:t>Budući da</a:t>
            </a:r>
            <a:r>
              <a:rPr lang="vi-VN" sz="1000" baseline="0" dirty="0">
                <a:solidFill>
                  <a:srgbClr val="002060"/>
                </a:solidFill>
                <a:latin typeface="Arial" panose="020B0604020202020204" pitchFamily="34" charset="0"/>
                <a:cs typeface="Arial" panose="020B0604020202020204" pitchFamily="34" charset="0"/>
              </a:rPr>
              <a:t> se </a:t>
            </a:r>
            <a:r>
              <a:rPr lang="sr-Latn-RS" sz="1000" baseline="0" dirty="0">
                <a:solidFill>
                  <a:srgbClr val="002060"/>
                </a:solidFill>
                <a:latin typeface="Arial" panose="020B0604020202020204" pitchFamily="34" charset="0"/>
                <a:cs typeface="Arial" panose="020B0604020202020204" pitchFamily="34" charset="0"/>
              </a:rPr>
              <a:t>kod ljudi </a:t>
            </a:r>
            <a:r>
              <a:rPr lang="vi-VN" sz="1000" baseline="0" dirty="0">
                <a:solidFill>
                  <a:srgbClr val="002060"/>
                </a:solidFill>
                <a:latin typeface="Arial" panose="020B0604020202020204" pitchFamily="34" charset="0"/>
                <a:cs typeface="Arial" panose="020B0604020202020204" pitchFamily="34" charset="0"/>
              </a:rPr>
              <a:t>prečnik ušnog kanala razlikuje, neophodno je proizvesti ovu vrstu </a:t>
            </a:r>
            <a:r>
              <a:rPr lang="sr-Latn-RS" sz="1000" baseline="0" dirty="0">
                <a:solidFill>
                  <a:srgbClr val="002060"/>
                </a:solidFill>
                <a:latin typeface="Arial" panose="020B0604020202020204" pitchFamily="34" charset="0"/>
                <a:cs typeface="Arial" panose="020B0604020202020204" pitchFamily="34" charset="0"/>
              </a:rPr>
              <a:t>štitnika</a:t>
            </a:r>
            <a:r>
              <a:rPr lang="vi-VN" sz="1000" baseline="0" dirty="0">
                <a:solidFill>
                  <a:srgbClr val="002060"/>
                </a:solidFill>
                <a:latin typeface="Arial" panose="020B0604020202020204" pitchFamily="34" charset="0"/>
                <a:cs typeface="Arial" panose="020B0604020202020204" pitchFamily="34" charset="0"/>
              </a:rPr>
              <a:t> u dve ili tri različite veličine kako bi odgovarao različitim </a:t>
            </a:r>
            <a:r>
              <a:rPr lang="sr-Latn-RS" sz="1000" baseline="0" dirty="0">
                <a:solidFill>
                  <a:srgbClr val="002060"/>
                </a:solidFill>
                <a:latin typeface="Arial" panose="020B0604020202020204" pitchFamily="34" charset="0"/>
                <a:cs typeface="Arial" panose="020B0604020202020204" pitchFamily="34" charset="0"/>
              </a:rPr>
              <a:t>oblicima </a:t>
            </a:r>
            <a:r>
              <a:rPr lang="vi-VN" sz="1000" baseline="0" dirty="0">
                <a:solidFill>
                  <a:srgbClr val="002060"/>
                </a:solidFill>
                <a:latin typeface="Arial" panose="020B0604020202020204" pitchFamily="34" charset="0"/>
                <a:cs typeface="Arial" panose="020B0604020202020204" pitchFamily="34" charset="0"/>
              </a:rPr>
              <a:t>u</a:t>
            </a:r>
            <a:r>
              <a:rPr lang="sr-Latn-RS" sz="1000" baseline="0" dirty="0" err="1">
                <a:solidFill>
                  <a:srgbClr val="002060"/>
                </a:solidFill>
                <a:latin typeface="Arial" panose="020B0604020202020204" pitchFamily="34" charset="0"/>
                <a:cs typeface="Arial" panose="020B0604020202020204" pitchFamily="34" charset="0"/>
              </a:rPr>
              <a:t>va</a:t>
            </a:r>
            <a:r>
              <a:rPr lang="vi-VN" sz="1000" baseline="0" dirty="0">
                <a:solidFill>
                  <a:srgbClr val="002060"/>
                </a:solidFill>
                <a:latin typeface="Arial" panose="020B0604020202020204" pitchFamily="34" charset="0"/>
                <a:cs typeface="Arial" panose="020B0604020202020204" pitchFamily="34" charset="0"/>
              </a:rPr>
              <a:t>.</a:t>
            </a:r>
            <a:r>
              <a:rPr lang="sr-Latn-RS" sz="1000" baseline="0" dirty="0">
                <a:solidFill>
                  <a:srgbClr val="002060"/>
                </a:solidFill>
                <a:latin typeface="Arial" panose="020B0604020202020204" pitchFamily="34" charset="0"/>
                <a:cs typeface="Arial" panose="020B0604020202020204" pitchFamily="34" charset="0"/>
              </a:rPr>
              <a:t> </a:t>
            </a:r>
            <a:r>
              <a:rPr lang="vi-VN" sz="1000" baseline="0" dirty="0">
                <a:solidFill>
                  <a:srgbClr val="002060"/>
                </a:solidFill>
                <a:latin typeface="Arial" panose="020B0604020202020204" pitchFamily="34" charset="0"/>
                <a:cs typeface="Arial" panose="020B0604020202020204" pitchFamily="34" charset="0"/>
              </a:rPr>
              <a:t>Penasti čepići imaju prednost u tome što „jedna veličina odgovara svima“. Napravljeni su od</a:t>
            </a:r>
            <a:r>
              <a:rPr lang="sr-Latn-RS" sz="1000" baseline="0" dirty="0">
                <a:solidFill>
                  <a:srgbClr val="002060"/>
                </a:solidFill>
                <a:latin typeface="Arial" panose="020B0604020202020204" pitchFamily="34" charset="0"/>
                <a:cs typeface="Arial" panose="020B0604020202020204" pitchFamily="34" charset="0"/>
              </a:rPr>
              <a:t> </a:t>
            </a:r>
            <a:r>
              <a:rPr lang="vi-VN" sz="1000" baseline="0" dirty="0">
                <a:solidFill>
                  <a:srgbClr val="002060"/>
                </a:solidFill>
                <a:latin typeface="Arial" panose="020B0604020202020204" pitchFamily="34" charset="0"/>
                <a:cs typeface="Arial" panose="020B0604020202020204" pitchFamily="34" charset="0"/>
              </a:rPr>
              <a:t>penast</a:t>
            </a:r>
            <a:r>
              <a:rPr lang="sr-Latn-RS" sz="1000" baseline="0" dirty="0" err="1">
                <a:solidFill>
                  <a:srgbClr val="002060"/>
                </a:solidFill>
                <a:latin typeface="Arial" panose="020B0604020202020204" pitchFamily="34" charset="0"/>
                <a:cs typeface="Arial" panose="020B0604020202020204" pitchFamily="34" charset="0"/>
              </a:rPr>
              <a:t>og</a:t>
            </a:r>
            <a:r>
              <a:rPr lang="vi-VN" sz="1000" baseline="0" dirty="0">
                <a:solidFill>
                  <a:srgbClr val="002060"/>
                </a:solidFill>
                <a:latin typeface="Arial" panose="020B0604020202020204" pitchFamily="34" charset="0"/>
                <a:cs typeface="Arial" panose="020B0604020202020204" pitchFamily="34" charset="0"/>
              </a:rPr>
              <a:t> materijal</a:t>
            </a:r>
            <a:r>
              <a:rPr lang="sr-Latn-RS" sz="1000" baseline="0" dirty="0">
                <a:solidFill>
                  <a:srgbClr val="002060"/>
                </a:solidFill>
                <a:latin typeface="Arial" panose="020B0604020202020204" pitchFamily="34" charset="0"/>
                <a:cs typeface="Arial" panose="020B0604020202020204" pitchFamily="34" charset="0"/>
              </a:rPr>
              <a:t>a</a:t>
            </a:r>
            <a:r>
              <a:rPr lang="vi-VN" sz="1000" baseline="0" dirty="0">
                <a:solidFill>
                  <a:srgbClr val="002060"/>
                </a:solidFill>
                <a:latin typeface="Arial" panose="020B0604020202020204" pitchFamily="34" charset="0"/>
                <a:cs typeface="Arial" panose="020B0604020202020204" pitchFamily="34" charset="0"/>
              </a:rPr>
              <a:t> koji </a:t>
            </a:r>
            <a:r>
              <a:rPr lang="sr-Latn-RS" sz="1000" baseline="0" dirty="0">
                <a:solidFill>
                  <a:srgbClr val="002060"/>
                </a:solidFill>
                <a:latin typeface="Arial" panose="020B0604020202020204" pitchFamily="34" charset="0"/>
                <a:cs typeface="Arial" panose="020B0604020202020204" pitchFamily="34" charset="0"/>
              </a:rPr>
              <a:t>se nakon </a:t>
            </a:r>
            <a:r>
              <a:rPr lang="vi-VN" sz="1000" baseline="0" dirty="0">
                <a:solidFill>
                  <a:srgbClr val="002060"/>
                </a:solidFill>
                <a:latin typeface="Arial" panose="020B0604020202020204" pitchFamily="34" charset="0"/>
                <a:cs typeface="Arial" panose="020B0604020202020204" pitchFamily="34" charset="0"/>
              </a:rPr>
              <a:t>sabijanja polako vraća</a:t>
            </a:r>
            <a:r>
              <a:rPr lang="sr-Latn-RS" sz="1000" baseline="0" dirty="0">
                <a:solidFill>
                  <a:srgbClr val="002060"/>
                </a:solidFill>
                <a:latin typeface="Arial" panose="020B0604020202020204" pitchFamily="34" charset="0"/>
                <a:cs typeface="Arial" panose="020B0604020202020204" pitchFamily="34" charset="0"/>
              </a:rPr>
              <a:t> u </a:t>
            </a:r>
            <a:r>
              <a:rPr lang="vi-VN" sz="1000" baseline="0" dirty="0">
                <a:solidFill>
                  <a:srgbClr val="002060"/>
                </a:solidFill>
                <a:latin typeface="Arial" panose="020B0604020202020204" pitchFamily="34" charset="0"/>
                <a:cs typeface="Arial" panose="020B0604020202020204" pitchFamily="34" charset="0"/>
              </a:rPr>
              <a:t> svoju prvobitnu veličinu</a:t>
            </a:r>
            <a:r>
              <a:rPr lang="sr-Latn-RS" sz="1000" baseline="0" dirty="0">
                <a:solidFill>
                  <a:srgbClr val="002060"/>
                </a:solidFill>
                <a:latin typeface="Arial" panose="020B0604020202020204" pitchFamily="34" charset="0"/>
                <a:cs typeface="Arial" panose="020B0604020202020204" pitchFamily="34" charset="0"/>
              </a:rPr>
              <a:t> i ispunjava ušni kanal.</a:t>
            </a:r>
          </a:p>
          <a:p>
            <a:pPr marL="144000" lvl="1" indent="-144000" algn="just">
              <a:spcBef>
                <a:spcPts val="600"/>
              </a:spcBef>
              <a:buFont typeface="Arial" panose="020B0604020202020204" pitchFamily="34" charset="0"/>
              <a:buChar char="•"/>
            </a:pPr>
            <a:r>
              <a:rPr lang="sr-Latn-RS" sz="1000" b="1" baseline="0" dirty="0">
                <a:solidFill>
                  <a:srgbClr val="800000"/>
                </a:solidFill>
                <a:latin typeface="Arial" panose="020B0604020202020204" pitchFamily="34" charset="0"/>
                <a:cs typeface="Arial" panose="020B0604020202020204" pitchFamily="34" charset="0"/>
              </a:rPr>
              <a:t>Kapice za uši</a:t>
            </a:r>
            <a:r>
              <a:rPr lang="sr-Latn-RS" sz="1000" baseline="0" dirty="0">
                <a:solidFill>
                  <a:srgbClr val="002060"/>
                </a:solidFill>
                <a:latin typeface="Arial" panose="020B0604020202020204" pitchFamily="34" charset="0"/>
                <a:cs typeface="Arial" panose="020B0604020202020204" pitchFamily="34" charset="0"/>
              </a:rPr>
              <a:t> predstavljaju ušni štitnik koji se sastoji od dve kapice međusobno povezane trakom. </a:t>
            </a:r>
            <a:r>
              <a:rPr lang="sr-Latn-RS" sz="1000" dirty="0">
                <a:solidFill>
                  <a:srgbClr val="002060"/>
                </a:solidFill>
                <a:latin typeface="Arial" panose="020B0604020202020204" pitchFamily="34" charset="0"/>
                <a:cs typeface="Arial" panose="020B0604020202020204" pitchFamily="34" charset="0"/>
              </a:rPr>
              <a:t>P</a:t>
            </a:r>
            <a:r>
              <a:rPr lang="sr-Latn-RS" sz="1000" baseline="0" dirty="0">
                <a:solidFill>
                  <a:srgbClr val="002060"/>
                </a:solidFill>
                <a:latin typeface="Arial" panose="020B0604020202020204" pitchFamily="34" charset="0"/>
                <a:cs typeface="Arial" panose="020B0604020202020204" pitchFamily="34" charset="0"/>
              </a:rPr>
              <a:t>ostavljaju se ispred ulaza u svaki od ušnih kanala. Umesto da se prilagođavaju ušnom kanalu, kapice blokiraju ulaz u ušni kanal na taj način što se pritiskaju trakom koja ih povezuje. Ovaj pritisak je presudan za njihovo delovanje, ali je takođe i razlog neprijatnosti pri nošenju.</a:t>
            </a:r>
            <a:endParaRPr lang="sr-Latn-RS" sz="10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33</a:t>
            </a:fld>
            <a:endParaRPr lang="en-US"/>
          </a:p>
        </p:txBody>
      </p:sp>
    </p:spTree>
    <p:extLst>
      <p:ext uri="{BB962C8B-B14F-4D97-AF65-F5344CB8AC3E}">
        <p14:creationId xmlns:p14="http://schemas.microsoft.com/office/powerpoint/2010/main" val="1752418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algn="just"/>
            <a:r>
              <a:rPr lang="sr-Latn-RS" sz="1000" dirty="0">
                <a:solidFill>
                  <a:srgbClr val="002060"/>
                </a:solidFill>
                <a:latin typeface="Arial" panose="020B0604020202020204" pitchFamily="34" charset="0"/>
                <a:cs typeface="Arial" panose="020B0604020202020204" pitchFamily="34" charset="0"/>
              </a:rPr>
              <a:t>Na efikasnost ušnih štitnika može da utiče njihovo stanje i način korišćenja. </a:t>
            </a:r>
          </a:p>
          <a:p>
            <a:pPr algn="just">
              <a:spcBef>
                <a:spcPts val="600"/>
              </a:spcBef>
            </a:pPr>
            <a:r>
              <a:rPr lang="sr-Latn-RS" sz="1000" dirty="0">
                <a:solidFill>
                  <a:srgbClr val="002060"/>
                </a:solidFill>
                <a:latin typeface="Arial" panose="020B0604020202020204" pitchFamily="34" charset="0"/>
                <a:cs typeface="Arial" panose="020B0604020202020204" pitchFamily="34" charset="0"/>
              </a:rPr>
              <a:t>E</a:t>
            </a:r>
            <a:r>
              <a:rPr lang="vi-VN" sz="1000" dirty="0">
                <a:solidFill>
                  <a:srgbClr val="002060"/>
                </a:solidFill>
                <a:latin typeface="Arial" panose="020B0604020202020204" pitchFamily="34" charset="0"/>
                <a:cs typeface="Arial" panose="020B0604020202020204" pitchFamily="34" charset="0"/>
              </a:rPr>
              <a:t>fikasnost</a:t>
            </a:r>
            <a:r>
              <a:rPr lang="sr-Latn-RS" sz="1000" dirty="0">
                <a:solidFill>
                  <a:srgbClr val="002060"/>
                </a:solidFill>
                <a:latin typeface="Arial" panose="020B0604020202020204" pitchFamily="34" charset="0"/>
                <a:cs typeface="Arial" panose="020B0604020202020204" pitchFamily="34" charset="0"/>
              </a:rPr>
              <a:t> LZO</a:t>
            </a:r>
            <a:r>
              <a:rPr lang="vi-VN" sz="1000" dirty="0">
                <a:solidFill>
                  <a:srgbClr val="002060"/>
                </a:solidFill>
                <a:latin typeface="Arial" panose="020B0604020202020204" pitchFamily="34" charset="0"/>
                <a:cs typeface="Arial" panose="020B0604020202020204" pitchFamily="34" charset="0"/>
              </a:rPr>
              <a:t> će se smanjiti ako dođe do </a:t>
            </a:r>
            <a:r>
              <a:rPr lang="sr-Latn-RS" sz="1000" dirty="0">
                <a:solidFill>
                  <a:srgbClr val="002060"/>
                </a:solidFill>
                <a:latin typeface="Arial" panose="020B0604020202020204" pitchFamily="34" charset="0"/>
                <a:cs typeface="Arial" panose="020B0604020202020204" pitchFamily="34" charset="0"/>
              </a:rPr>
              <a:t>mehaničkog </a:t>
            </a:r>
            <a:r>
              <a:rPr lang="vi-VN" sz="1000" dirty="0">
                <a:solidFill>
                  <a:srgbClr val="002060"/>
                </a:solidFill>
                <a:latin typeface="Arial" panose="020B0604020202020204" pitchFamily="34" charset="0"/>
                <a:cs typeface="Arial" panose="020B0604020202020204" pitchFamily="34" charset="0"/>
              </a:rPr>
              <a:t>oštećenja ili propadanja </a:t>
            </a:r>
            <a:r>
              <a:rPr lang="sr-Latn-RS" sz="1000" dirty="0">
                <a:solidFill>
                  <a:srgbClr val="002060"/>
                </a:solidFill>
                <a:latin typeface="Arial" panose="020B0604020202020204" pitchFamily="34" charset="0"/>
                <a:cs typeface="Arial" panose="020B0604020202020204" pitchFamily="34" charset="0"/>
              </a:rPr>
              <a:t>jastučića naušnica, ili ako se</a:t>
            </a:r>
            <a:r>
              <a:rPr lang="sr-Latn-RS" sz="1000" baseline="0" dirty="0">
                <a:solidFill>
                  <a:srgbClr val="002060"/>
                </a:solidFill>
                <a:latin typeface="Arial" panose="020B0604020202020204" pitchFamily="34" charset="0"/>
                <a:cs typeface="Arial" panose="020B0604020202020204" pitchFamily="34" charset="0"/>
              </a:rPr>
              <a:t> naušnice ili ušni čepići nepravilno koriste, čime se ne omogućuje potpuno zaptivanje ušnog kanala.</a:t>
            </a:r>
            <a:endParaRPr lang="sr-Latn-RS" sz="10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34</a:t>
            </a:fld>
            <a:endParaRPr lang="en-US"/>
          </a:p>
        </p:txBody>
      </p:sp>
    </p:spTree>
    <p:extLst>
      <p:ext uri="{BB962C8B-B14F-4D97-AF65-F5344CB8AC3E}">
        <p14:creationId xmlns:p14="http://schemas.microsoft.com/office/powerpoint/2010/main" val="86974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3650" y="4356000"/>
            <a:ext cx="5472000" cy="4217690"/>
          </a:xfrm>
        </p:spPr>
        <p:txBody>
          <a:bodyPr>
            <a:noAutofit/>
          </a:bodyPr>
          <a:lstStyle/>
          <a:p>
            <a:pPr algn="just">
              <a:spcBef>
                <a:spcPts val="600"/>
              </a:spcBef>
            </a:pPr>
            <a:r>
              <a:rPr lang="sr-Latn-RS" sz="1000" dirty="0">
                <a:solidFill>
                  <a:srgbClr val="002060"/>
                </a:solidFill>
                <a:latin typeface="Arial" panose="020B0604020202020204" pitchFamily="34" charset="0"/>
                <a:cs typeface="Arial" panose="020B0604020202020204" pitchFamily="34" charset="0"/>
              </a:rPr>
              <a:t>Ocena</a:t>
            </a:r>
            <a:r>
              <a:rPr lang="sr-Latn-RS" sz="1000" baseline="0" dirty="0">
                <a:solidFill>
                  <a:srgbClr val="002060"/>
                </a:solidFill>
                <a:latin typeface="Arial" panose="020B0604020202020204" pitchFamily="34" charset="0"/>
                <a:cs typeface="Arial" panose="020B0604020202020204" pitchFamily="34" charset="0"/>
              </a:rPr>
              <a:t> efikasnosti lične zaštitne opreme (LZO) za zaštitu sluha se vrši na osnovu izmerenih vrednosti nivoa buke i deklarisanih vrednosti slabljenja ušnih štitnika od strane proizvođača.</a:t>
            </a:r>
          </a:p>
          <a:p>
            <a:pPr marL="0" marR="0" lvl="0" indent="0" algn="just" defTabSz="914400" rtl="0" eaLnBrk="1" fontAlgn="base" latinLnBrk="0" hangingPunct="1">
              <a:lnSpc>
                <a:spcPct val="100000"/>
              </a:lnSpc>
              <a:spcBef>
                <a:spcPts val="600"/>
              </a:spcBef>
              <a:spcAft>
                <a:spcPct val="0"/>
              </a:spcAft>
              <a:buClrTx/>
              <a:buSzTx/>
              <a:buFontTx/>
              <a:buNone/>
              <a:tabLst/>
              <a:defRPr/>
            </a:pPr>
            <a:r>
              <a:rPr lang="sr-Latn-RS" sz="1000" dirty="0">
                <a:solidFill>
                  <a:srgbClr val="002060"/>
                </a:solidFill>
                <a:latin typeface="Arial" panose="020B0604020202020204" pitchFamily="34" charset="0"/>
                <a:cs typeface="Arial" panose="020B0604020202020204" pitchFamily="34" charset="0"/>
              </a:rPr>
              <a:t>Za</a:t>
            </a:r>
            <a:r>
              <a:rPr lang="sr-Latn-RS" sz="1000" baseline="0" dirty="0">
                <a:solidFill>
                  <a:srgbClr val="002060"/>
                </a:solidFill>
                <a:latin typeface="Arial" panose="020B0604020202020204" pitchFamily="34" charset="0"/>
                <a:cs typeface="Arial" panose="020B0604020202020204" pitchFamily="34" charset="0"/>
              </a:rPr>
              <a:t> procenu efikasnosti korišćenja ušnih štitnika se koriste tri uobičajene metode:</a:t>
            </a:r>
          </a:p>
          <a:p>
            <a:pPr marL="228600" marR="0" lvl="0" indent="-228600" algn="just" defTabSz="914400" rtl="0" eaLnBrk="1" fontAlgn="base" latinLnBrk="0" hangingPunct="1">
              <a:lnSpc>
                <a:spcPct val="100000"/>
              </a:lnSpc>
              <a:spcBef>
                <a:spcPts val="600"/>
              </a:spcBef>
              <a:spcAft>
                <a:spcPct val="0"/>
              </a:spcAft>
              <a:buClrTx/>
              <a:buSzTx/>
              <a:buFont typeface="+mj-lt"/>
              <a:buAutoNum type="arabicPeriod"/>
              <a:tabLst/>
              <a:defRPr/>
            </a:pPr>
            <a:r>
              <a:rPr lang="sr-Latn-RS" sz="1000" b="1" baseline="0" dirty="0" err="1">
                <a:solidFill>
                  <a:srgbClr val="800000"/>
                </a:solidFill>
                <a:latin typeface="Arial" panose="020B0604020202020204" pitchFamily="34" charset="0"/>
                <a:cs typeface="Arial" panose="020B0604020202020204" pitchFamily="34" charset="0"/>
              </a:rPr>
              <a:t>Oktavna</a:t>
            </a:r>
            <a:r>
              <a:rPr lang="sr-Latn-RS" sz="1000" b="1" baseline="0" dirty="0">
                <a:solidFill>
                  <a:srgbClr val="800000"/>
                </a:solidFill>
                <a:latin typeface="Arial" panose="020B0604020202020204" pitchFamily="34" charset="0"/>
                <a:cs typeface="Arial" panose="020B0604020202020204" pitchFamily="34" charset="0"/>
              </a:rPr>
              <a:t> metoda</a:t>
            </a:r>
          </a:p>
          <a:p>
            <a:pPr marL="228600" marR="0" lvl="0" indent="-228600" algn="just" defTabSz="914400" rtl="0" eaLnBrk="1" fontAlgn="base" latinLnBrk="0" hangingPunct="1">
              <a:lnSpc>
                <a:spcPct val="100000"/>
              </a:lnSpc>
              <a:spcBef>
                <a:spcPts val="600"/>
              </a:spcBef>
              <a:spcAft>
                <a:spcPct val="0"/>
              </a:spcAft>
              <a:buClrTx/>
              <a:buSzTx/>
              <a:buFont typeface="+mj-lt"/>
              <a:buAutoNum type="arabicPeriod"/>
              <a:tabLst/>
              <a:defRPr/>
            </a:pPr>
            <a:r>
              <a:rPr lang="sr-Latn-RS" sz="1000" b="1" baseline="0" dirty="0">
                <a:solidFill>
                  <a:srgbClr val="800000"/>
                </a:solidFill>
                <a:latin typeface="Arial" panose="020B0604020202020204" pitchFamily="34" charset="0"/>
                <a:cs typeface="Arial" panose="020B0604020202020204" pitchFamily="34" charset="0"/>
              </a:rPr>
              <a:t>SNR metoda  i</a:t>
            </a:r>
          </a:p>
          <a:p>
            <a:pPr marL="228600" marR="0" lvl="0" indent="-228600" algn="just" defTabSz="914400" rtl="0" eaLnBrk="1" fontAlgn="base" latinLnBrk="0" hangingPunct="1">
              <a:lnSpc>
                <a:spcPct val="100000"/>
              </a:lnSpc>
              <a:spcBef>
                <a:spcPts val="600"/>
              </a:spcBef>
              <a:spcAft>
                <a:spcPct val="0"/>
              </a:spcAft>
              <a:buClrTx/>
              <a:buSzTx/>
              <a:buFont typeface="+mj-lt"/>
              <a:buAutoNum type="arabicPeriod"/>
              <a:tabLst/>
              <a:defRPr/>
            </a:pPr>
            <a:r>
              <a:rPr lang="sr-Latn-RS" sz="1000" b="1" baseline="0" dirty="0">
                <a:solidFill>
                  <a:srgbClr val="800000"/>
                </a:solidFill>
                <a:latin typeface="Arial" panose="020B0604020202020204" pitchFamily="34" charset="0"/>
                <a:cs typeface="Arial" panose="020B0604020202020204" pitchFamily="34" charset="0"/>
              </a:rPr>
              <a:t>HML metoda.</a:t>
            </a:r>
          </a:p>
          <a:p>
            <a:pPr algn="just">
              <a:spcBef>
                <a:spcPts val="600"/>
              </a:spcBef>
            </a:pPr>
            <a:r>
              <a:rPr lang="sr-Latn-RS" sz="1000" b="1" baseline="0" dirty="0" err="1">
                <a:solidFill>
                  <a:srgbClr val="800000"/>
                </a:solidFill>
                <a:latin typeface="Arial" panose="020B0604020202020204" pitchFamily="34" charset="0"/>
                <a:cs typeface="Arial" panose="020B0604020202020204" pitchFamily="34" charset="0"/>
              </a:rPr>
              <a:t>Oktavna</a:t>
            </a:r>
            <a:r>
              <a:rPr lang="sr-Latn-RS" sz="1000" b="1" baseline="0" dirty="0">
                <a:solidFill>
                  <a:srgbClr val="800000"/>
                </a:solidFill>
                <a:latin typeface="Arial" panose="020B0604020202020204" pitchFamily="34" charset="0"/>
                <a:cs typeface="Arial" panose="020B0604020202020204" pitchFamily="34" charset="0"/>
              </a:rPr>
              <a:t> metoda</a:t>
            </a:r>
            <a:r>
              <a:rPr lang="sr-Latn-RS" sz="1000" baseline="0" dirty="0">
                <a:solidFill>
                  <a:srgbClr val="80000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se zasniva na pretpostavljenim vrednostima zaštite/slabljenja – APV. </a:t>
            </a:r>
            <a:r>
              <a:rPr lang="sr-Latn-RS" sz="1000" b="0" dirty="0">
                <a:solidFill>
                  <a:srgbClr val="002060"/>
                </a:solidFill>
                <a:latin typeface="Arial" panose="020B0604020202020204" pitchFamily="34" charset="0"/>
                <a:cs typeface="Arial" panose="020B0604020202020204" pitchFamily="34" charset="0"/>
              </a:rPr>
              <a:t>Pretpostavljene</a:t>
            </a:r>
            <a:r>
              <a:rPr lang="sr-Latn-RS" sz="1000" b="0" baseline="0" dirty="0">
                <a:solidFill>
                  <a:srgbClr val="002060"/>
                </a:solidFill>
                <a:latin typeface="Arial" panose="020B0604020202020204" pitchFamily="34" charset="0"/>
                <a:cs typeface="Arial" panose="020B0604020202020204" pitchFamily="34" charset="0"/>
              </a:rPr>
              <a:t> vrednosti zaštite (APV) </a:t>
            </a:r>
            <a:r>
              <a:rPr lang="sr-Latn-RS" sz="1000" baseline="0" dirty="0">
                <a:solidFill>
                  <a:srgbClr val="002060"/>
                </a:solidFill>
                <a:latin typeface="Arial" panose="020B0604020202020204" pitchFamily="34" charset="0"/>
                <a:cs typeface="Arial" panose="020B0604020202020204" pitchFamily="34" charset="0"/>
              </a:rPr>
              <a:t>predstavljaju meru slabljenja ušnog štitnika u funkciji frekvencije. APV vrednosti se koriste i za izračunavanje drugih vrednosti za ocenu slabljenja ušnog štitnika, kao što su SNR i HML vrednosti. Mogu se takođe koristiti za direktnu ocenu smanjenja buke u pojedinačnom frekvencijskom opsegu kada je poznat </a:t>
            </a:r>
            <a:r>
              <a:rPr lang="sr-Latn-RS" sz="1000" baseline="0" dirty="0" err="1">
                <a:solidFill>
                  <a:srgbClr val="002060"/>
                </a:solidFill>
                <a:latin typeface="Arial" panose="020B0604020202020204" pitchFamily="34" charset="0"/>
                <a:cs typeface="Arial" panose="020B0604020202020204" pitchFamily="34" charset="0"/>
              </a:rPr>
              <a:t>oktavni</a:t>
            </a:r>
            <a:r>
              <a:rPr lang="sr-Latn-RS" sz="1000" baseline="0" dirty="0">
                <a:solidFill>
                  <a:srgbClr val="002060"/>
                </a:solidFill>
                <a:latin typeface="Arial" panose="020B0604020202020204" pitchFamily="34" charset="0"/>
                <a:cs typeface="Arial" panose="020B0604020202020204" pitchFamily="34" charset="0"/>
              </a:rPr>
              <a:t> spektar buke.</a:t>
            </a:r>
            <a:endParaRPr lang="sr-Latn-RS" sz="1000" dirty="0">
              <a:solidFill>
                <a:srgbClr val="002060"/>
              </a:solidFill>
              <a:latin typeface="Arial" panose="020B0604020202020204" pitchFamily="34" charset="0"/>
              <a:cs typeface="Arial" panose="020B0604020202020204" pitchFamily="34" charset="0"/>
            </a:endParaRPr>
          </a:p>
          <a:p>
            <a:pPr algn="just">
              <a:spcBef>
                <a:spcPts val="600"/>
              </a:spcBef>
            </a:pPr>
            <a:r>
              <a:rPr lang="vi-VN" sz="1000" b="1" dirty="0">
                <a:solidFill>
                  <a:srgbClr val="800000"/>
                </a:solidFill>
                <a:latin typeface="Arial" panose="020B0604020202020204" pitchFamily="34" charset="0"/>
                <a:cs typeface="Arial" panose="020B0604020202020204" pitchFamily="34" charset="0"/>
              </a:rPr>
              <a:t>SNR</a:t>
            </a:r>
            <a:r>
              <a:rPr lang="vi-VN" sz="1000" dirty="0">
                <a:solidFill>
                  <a:srgbClr val="80000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je </a:t>
            </a:r>
            <a:r>
              <a:rPr lang="sr-Latn-RS" sz="1000" dirty="0" err="1">
                <a:solidFill>
                  <a:srgbClr val="002060"/>
                </a:solidFill>
                <a:latin typeface="Arial" panose="020B0604020202020204" pitchFamily="34" charset="0"/>
                <a:cs typeface="Arial" panose="020B0604020202020204" pitchFamily="34" charset="0"/>
              </a:rPr>
              <a:t>jednobrojna</a:t>
            </a:r>
            <a:r>
              <a:rPr lang="sr-Latn-RS" sz="1000" baseline="0" dirty="0">
                <a:solidFill>
                  <a:srgbClr val="002060"/>
                </a:solidFill>
                <a:latin typeface="Arial" panose="020B0604020202020204" pitchFamily="34" charset="0"/>
                <a:cs typeface="Arial" panose="020B0604020202020204" pitchFamily="34" charset="0"/>
              </a:rPr>
              <a:t> vrednost </a:t>
            </a:r>
            <a:r>
              <a:rPr lang="vi-VN" sz="1000" dirty="0">
                <a:solidFill>
                  <a:srgbClr val="002060"/>
                </a:solidFill>
                <a:latin typeface="Arial" panose="020B0604020202020204" pitchFamily="34" charset="0"/>
                <a:cs typeface="Arial" panose="020B0604020202020204" pitchFamily="34" charset="0"/>
              </a:rPr>
              <a:t>koja </a:t>
            </a:r>
            <a:r>
              <a:rPr lang="sr-Latn-RS" sz="1000" dirty="0">
                <a:solidFill>
                  <a:srgbClr val="002060"/>
                </a:solidFill>
                <a:latin typeface="Arial" panose="020B0604020202020204" pitchFamily="34" charset="0"/>
                <a:cs typeface="Arial" panose="020B0604020202020204" pitchFamily="34" charset="0"/>
              </a:rPr>
              <a:t>se </a:t>
            </a:r>
            <a:r>
              <a:rPr lang="vi-VN" sz="1000" dirty="0">
                <a:solidFill>
                  <a:srgbClr val="002060"/>
                </a:solidFill>
                <a:latin typeface="Arial" panose="020B0604020202020204" pitchFamily="34" charset="0"/>
                <a:cs typeface="Arial" panose="020B0604020202020204" pitchFamily="34" charset="0"/>
              </a:rPr>
              <a:t>izračuna</a:t>
            </a:r>
            <a:r>
              <a:rPr lang="sr-Latn-RS" sz="1000" dirty="0" err="1">
                <a:solidFill>
                  <a:srgbClr val="002060"/>
                </a:solidFill>
                <a:latin typeface="Arial" panose="020B0604020202020204" pitchFamily="34" charset="0"/>
                <a:cs typeface="Arial" panose="020B0604020202020204" pitchFamily="34" charset="0"/>
              </a:rPr>
              <a:t>va</a:t>
            </a:r>
            <a:r>
              <a:rPr lang="vi-VN" sz="1000" dirty="0">
                <a:solidFill>
                  <a:srgbClr val="002060"/>
                </a:solidFill>
                <a:latin typeface="Arial" panose="020B0604020202020204" pitchFamily="34" charset="0"/>
                <a:cs typeface="Arial" panose="020B0604020202020204" pitchFamily="34" charset="0"/>
              </a:rPr>
              <a:t> u skladu sa ISO 4869</a:t>
            </a:r>
            <a:r>
              <a:rPr lang="sr-Latn-RS" sz="1000" dirty="0">
                <a:solidFill>
                  <a:srgbClr val="002060"/>
                </a:solidFill>
                <a:latin typeface="Arial" panose="020B0604020202020204" pitchFamily="34" charset="0"/>
                <a:cs typeface="Arial" panose="020B0604020202020204" pitchFamily="34" charset="0"/>
              </a:rPr>
              <a:t>-2 </a:t>
            </a:r>
            <a:r>
              <a:rPr lang="vi-VN" sz="1000" dirty="0">
                <a:solidFill>
                  <a:srgbClr val="002060"/>
                </a:solidFill>
                <a:latin typeface="Arial" panose="020B0604020202020204" pitchFamily="34" charset="0"/>
                <a:cs typeface="Arial" panose="020B0604020202020204" pitchFamily="34" charset="0"/>
              </a:rPr>
              <a:t>(</a:t>
            </a:r>
            <a:r>
              <a:rPr lang="sr-Latn-RS" sz="1000" dirty="0">
                <a:solidFill>
                  <a:srgbClr val="002060"/>
                </a:solidFill>
                <a:latin typeface="Arial" panose="020B0604020202020204" pitchFamily="34" charset="0"/>
                <a:cs typeface="Arial" panose="020B0604020202020204" pitchFamily="34" charset="0"/>
              </a:rPr>
              <a:t>2018</a:t>
            </a:r>
            <a:r>
              <a:rPr lang="vi-VN" sz="1000" dirty="0">
                <a:solidFill>
                  <a:srgbClr val="002060"/>
                </a:solidFill>
                <a:latin typeface="Arial" panose="020B0604020202020204" pitchFamily="34" charset="0"/>
                <a:cs typeface="Arial" panose="020B0604020202020204" pitchFamily="34" charset="0"/>
              </a:rPr>
              <a:t>)</a:t>
            </a:r>
            <a:r>
              <a:rPr lang="sr-Latn-RS" sz="100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 </a:t>
            </a:r>
            <a:r>
              <a:rPr lang="sr-Latn-RS" sz="1000" i="1" baseline="0" dirty="0">
                <a:solidFill>
                  <a:srgbClr val="002060"/>
                </a:solidFill>
                <a:latin typeface="Arial" panose="020B0604020202020204" pitchFamily="34" charset="0"/>
                <a:cs typeface="Arial" panose="020B0604020202020204" pitchFamily="34" charset="0"/>
              </a:rPr>
              <a:t>Akustika – Ušni štitnici - </a:t>
            </a:r>
            <a:r>
              <a:rPr lang="vi-VN" sz="1000" i="1" dirty="0">
                <a:solidFill>
                  <a:srgbClr val="002060"/>
                </a:solidFill>
                <a:latin typeface="Arial" panose="020B0604020202020204" pitchFamily="34" charset="0"/>
                <a:cs typeface="Arial" panose="020B0604020202020204" pitchFamily="34" charset="0"/>
              </a:rPr>
              <a:t>Procena efektivn</a:t>
            </a:r>
            <a:r>
              <a:rPr lang="sr-Latn-RS" sz="1000" i="1" dirty="0" err="1">
                <a:solidFill>
                  <a:srgbClr val="002060"/>
                </a:solidFill>
                <a:latin typeface="Arial" panose="020B0604020202020204" pitchFamily="34" charset="0"/>
                <a:cs typeface="Arial" panose="020B0604020202020204" pitchFamily="34" charset="0"/>
              </a:rPr>
              <a:t>og</a:t>
            </a:r>
            <a:r>
              <a:rPr lang="vi-VN" sz="1000" i="1" dirty="0">
                <a:solidFill>
                  <a:srgbClr val="002060"/>
                </a:solidFill>
                <a:latin typeface="Arial" panose="020B0604020202020204" pitchFamily="34" charset="0"/>
                <a:cs typeface="Arial" panose="020B0604020202020204" pitchFamily="34" charset="0"/>
              </a:rPr>
              <a:t> A-ponderisan</a:t>
            </a:r>
            <a:r>
              <a:rPr lang="sr-Latn-RS" sz="1000" i="1" dirty="0" err="1">
                <a:solidFill>
                  <a:srgbClr val="002060"/>
                </a:solidFill>
                <a:latin typeface="Arial" panose="020B0604020202020204" pitchFamily="34" charset="0"/>
                <a:cs typeface="Arial" panose="020B0604020202020204" pitchFamily="34" charset="0"/>
              </a:rPr>
              <a:t>og</a:t>
            </a:r>
            <a:r>
              <a:rPr lang="sr-Latn-RS" sz="1000" i="1" baseline="0" dirty="0">
                <a:solidFill>
                  <a:srgbClr val="002060"/>
                </a:solidFill>
                <a:latin typeface="Arial" panose="020B0604020202020204" pitchFamily="34" charset="0"/>
                <a:cs typeface="Arial" panose="020B0604020202020204" pitchFamily="34" charset="0"/>
              </a:rPr>
              <a:t> nivoa </a:t>
            </a:r>
            <a:r>
              <a:rPr lang="vi-VN" sz="1000" i="1" dirty="0">
                <a:solidFill>
                  <a:srgbClr val="002060"/>
                </a:solidFill>
                <a:latin typeface="Arial" panose="020B0604020202020204" pitchFamily="34" charset="0"/>
                <a:cs typeface="Arial" panose="020B0604020202020204" pitchFamily="34" charset="0"/>
              </a:rPr>
              <a:t>zvučnog pritiska </a:t>
            </a:r>
            <a:r>
              <a:rPr lang="sr-Latn-RS" sz="1000" i="1" dirty="0">
                <a:solidFill>
                  <a:srgbClr val="002060"/>
                </a:solidFill>
                <a:latin typeface="Arial" panose="020B0604020202020204" pitchFamily="34" charset="0"/>
                <a:cs typeface="Arial" panose="020B0604020202020204" pitchFamily="34" charset="0"/>
              </a:rPr>
              <a:t>prilikom</a:t>
            </a:r>
            <a:r>
              <a:rPr lang="sr-Latn-RS" sz="1000" i="1" baseline="0" dirty="0">
                <a:solidFill>
                  <a:srgbClr val="002060"/>
                </a:solidFill>
                <a:latin typeface="Arial" panose="020B0604020202020204" pitchFamily="34" charset="0"/>
                <a:cs typeface="Arial" panose="020B0604020202020204" pitchFamily="34" charset="0"/>
              </a:rPr>
              <a:t> nošenja ušnih štitnika</a:t>
            </a:r>
            <a:r>
              <a:rPr lang="sr-Latn-RS" sz="1000" dirty="0">
                <a:solidFill>
                  <a:srgbClr val="002060"/>
                </a:solidFill>
                <a:latin typeface="Arial" panose="020B0604020202020204" pitchFamily="34" charset="0"/>
                <a:cs typeface="Arial" panose="020B0604020202020204" pitchFamily="34" charset="0"/>
              </a:rPr>
              <a:t>. SNR se izračunava za različite nivoe performansi zaštite, tj. procenat populacije za</a:t>
            </a:r>
            <a:r>
              <a:rPr lang="sr-Latn-RS" sz="1000" baseline="0" dirty="0">
                <a:solidFill>
                  <a:srgbClr val="002060"/>
                </a:solidFill>
                <a:latin typeface="Arial" panose="020B0604020202020204" pitchFamily="34" charset="0"/>
                <a:cs typeface="Arial" panose="020B0604020202020204" pitchFamily="34" charset="0"/>
              </a:rPr>
              <a:t> koju se može smatrati da neće imati slabljenje manje od izračunatog. Različite performanse zaštite su date u opsegu od 75 % do 98 %. Kada se izabere nivo performansi zaštite, on se označava u indeksu, npr. SNR</a:t>
            </a:r>
            <a:r>
              <a:rPr lang="sr-Latn-RS" sz="1000" baseline="-25000" dirty="0">
                <a:solidFill>
                  <a:srgbClr val="002060"/>
                </a:solidFill>
                <a:latin typeface="Arial" panose="020B0604020202020204" pitchFamily="34" charset="0"/>
                <a:cs typeface="Arial" panose="020B0604020202020204" pitchFamily="34" charset="0"/>
              </a:rPr>
              <a:t>80</a:t>
            </a:r>
            <a:r>
              <a:rPr lang="sr-Latn-RS" sz="1000" baseline="0" dirty="0">
                <a:solidFill>
                  <a:srgbClr val="002060"/>
                </a:solidFill>
                <a:latin typeface="Arial" panose="020B0604020202020204" pitchFamily="34" charset="0"/>
                <a:cs typeface="Arial" panose="020B0604020202020204" pitchFamily="34" charset="0"/>
              </a:rPr>
              <a:t>.</a:t>
            </a:r>
          </a:p>
          <a:p>
            <a:pPr algn="just">
              <a:spcBef>
                <a:spcPts val="600"/>
              </a:spcBef>
            </a:pPr>
            <a:r>
              <a:rPr lang="sr-Latn-RS" sz="1000" b="1" baseline="0" dirty="0">
                <a:solidFill>
                  <a:srgbClr val="800000"/>
                </a:solidFill>
                <a:latin typeface="Arial" panose="020B0604020202020204" pitchFamily="34" charset="0"/>
                <a:cs typeface="Arial" panose="020B0604020202020204" pitchFamily="34" charset="0"/>
              </a:rPr>
              <a:t>HML</a:t>
            </a:r>
            <a:r>
              <a:rPr lang="sr-Latn-RS" sz="1000" baseline="0" dirty="0">
                <a:solidFill>
                  <a:srgbClr val="002060"/>
                </a:solidFill>
                <a:latin typeface="Arial" panose="020B0604020202020204" pitchFamily="34" charset="0"/>
                <a:cs typeface="Arial" panose="020B0604020202020204" pitchFamily="34" charset="0"/>
              </a:rPr>
              <a:t> je </a:t>
            </a:r>
            <a:r>
              <a:rPr lang="sr-Latn-RS" sz="1000" baseline="0" dirty="0" err="1">
                <a:solidFill>
                  <a:srgbClr val="002060"/>
                </a:solidFill>
                <a:latin typeface="Arial" panose="020B0604020202020204" pitchFamily="34" charset="0"/>
                <a:cs typeface="Arial" panose="020B0604020202020204" pitchFamily="34" charset="0"/>
              </a:rPr>
              <a:t>trobrojna</a:t>
            </a:r>
            <a:r>
              <a:rPr lang="sr-Latn-RS" sz="1000" baseline="0" dirty="0">
                <a:solidFill>
                  <a:srgbClr val="002060"/>
                </a:solidFill>
                <a:latin typeface="Arial" panose="020B0604020202020204" pitchFamily="34" charset="0"/>
                <a:cs typeface="Arial" panose="020B0604020202020204" pitchFamily="34" charset="0"/>
              </a:rPr>
              <a:t> vrednost </a:t>
            </a:r>
            <a:r>
              <a:rPr lang="sr-Latn-RS" sz="1000" b="1" baseline="0" dirty="0">
                <a:solidFill>
                  <a:srgbClr val="002060"/>
                </a:solidFill>
                <a:latin typeface="Arial" panose="020B0604020202020204" pitchFamily="34" charset="0"/>
                <a:cs typeface="Arial" panose="020B0604020202020204" pitchFamily="34" charset="0"/>
              </a:rPr>
              <a:t>H</a:t>
            </a:r>
            <a:r>
              <a:rPr lang="sr-Latn-RS" sz="1000" baseline="0" dirty="0">
                <a:solidFill>
                  <a:srgbClr val="002060"/>
                </a:solidFill>
                <a:latin typeface="Arial" panose="020B0604020202020204" pitchFamily="34" charset="0"/>
                <a:cs typeface="Arial" panose="020B0604020202020204" pitchFamily="34" charset="0"/>
              </a:rPr>
              <a:t>, </a:t>
            </a:r>
            <a:r>
              <a:rPr lang="sr-Latn-RS" sz="1000" b="1" baseline="0" dirty="0">
                <a:solidFill>
                  <a:srgbClr val="002060"/>
                </a:solidFill>
                <a:latin typeface="Arial" panose="020B0604020202020204" pitchFamily="34" charset="0"/>
                <a:cs typeface="Arial" panose="020B0604020202020204" pitchFamily="34" charset="0"/>
              </a:rPr>
              <a:t>M</a:t>
            </a:r>
            <a:r>
              <a:rPr lang="sr-Latn-RS" sz="1000" baseline="0" dirty="0">
                <a:solidFill>
                  <a:srgbClr val="002060"/>
                </a:solidFill>
                <a:latin typeface="Arial" panose="020B0604020202020204" pitchFamily="34" charset="0"/>
                <a:cs typeface="Arial" panose="020B0604020202020204" pitchFamily="34" charset="0"/>
              </a:rPr>
              <a:t> i </a:t>
            </a:r>
            <a:r>
              <a:rPr lang="sr-Latn-RS" sz="1000" b="1" baseline="0" dirty="0">
                <a:solidFill>
                  <a:srgbClr val="002060"/>
                </a:solidFill>
                <a:latin typeface="Arial" panose="020B0604020202020204" pitchFamily="34" charset="0"/>
                <a:cs typeface="Arial" panose="020B0604020202020204" pitchFamily="34" charset="0"/>
              </a:rPr>
              <a:t>L</a:t>
            </a:r>
            <a:r>
              <a:rPr lang="sr-Latn-RS" sz="1000" baseline="0" dirty="0">
                <a:solidFill>
                  <a:srgbClr val="002060"/>
                </a:solidFill>
                <a:latin typeface="Arial" panose="020B0604020202020204" pitchFamily="34" charset="0"/>
                <a:cs typeface="Arial" panose="020B0604020202020204" pitchFamily="34" charset="0"/>
              </a:rPr>
              <a:t> koja se takođe izračunava u skladu sa </a:t>
            </a:r>
            <a:r>
              <a:rPr lang="vi-VN" sz="1000" dirty="0">
                <a:solidFill>
                  <a:srgbClr val="002060"/>
                </a:solidFill>
                <a:latin typeface="Arial" panose="020B0604020202020204" pitchFamily="34" charset="0"/>
                <a:cs typeface="Arial" panose="020B0604020202020204" pitchFamily="34" charset="0"/>
              </a:rPr>
              <a:t>sa ISO 4869</a:t>
            </a:r>
            <a:r>
              <a:rPr lang="sr-Latn-RS" sz="1000" dirty="0">
                <a:solidFill>
                  <a:srgbClr val="002060"/>
                </a:solidFill>
                <a:latin typeface="Arial" panose="020B0604020202020204" pitchFamily="34" charset="0"/>
                <a:cs typeface="Arial" panose="020B0604020202020204" pitchFamily="34" charset="0"/>
              </a:rPr>
              <a:t>-2 </a:t>
            </a:r>
            <a:r>
              <a:rPr lang="vi-VN" sz="1000" dirty="0">
                <a:solidFill>
                  <a:srgbClr val="002060"/>
                </a:solidFill>
                <a:latin typeface="Arial" panose="020B0604020202020204" pitchFamily="34" charset="0"/>
                <a:cs typeface="Arial" panose="020B0604020202020204" pitchFamily="34" charset="0"/>
              </a:rPr>
              <a:t>(</a:t>
            </a:r>
            <a:r>
              <a:rPr lang="sr-Latn-RS" sz="1000" dirty="0">
                <a:solidFill>
                  <a:srgbClr val="002060"/>
                </a:solidFill>
                <a:latin typeface="Arial" panose="020B0604020202020204" pitchFamily="34" charset="0"/>
                <a:cs typeface="Arial" panose="020B0604020202020204" pitchFamily="34" charset="0"/>
              </a:rPr>
              <a:t>2018</a:t>
            </a:r>
            <a:r>
              <a:rPr lang="vi-VN" sz="1000" dirty="0">
                <a:solidFill>
                  <a:srgbClr val="002060"/>
                </a:solidFill>
                <a:latin typeface="Arial" panose="020B0604020202020204" pitchFamily="34" charset="0"/>
                <a:cs typeface="Arial" panose="020B0604020202020204" pitchFamily="34" charset="0"/>
              </a:rPr>
              <a:t>)</a:t>
            </a:r>
            <a:r>
              <a:rPr lang="sr-Latn-RS" sz="1000" baseline="0" dirty="0">
                <a:solidFill>
                  <a:srgbClr val="002060"/>
                </a:solidFill>
                <a:latin typeface="Arial" panose="020B0604020202020204" pitchFamily="34" charset="0"/>
                <a:cs typeface="Arial" panose="020B0604020202020204" pitchFamily="34" charset="0"/>
              </a:rPr>
              <a:t>. </a:t>
            </a:r>
            <a:r>
              <a:rPr lang="sr-Latn-RS" sz="1000" b="1" baseline="0" dirty="0">
                <a:solidFill>
                  <a:srgbClr val="002060"/>
                </a:solidFill>
                <a:latin typeface="Arial" panose="020B0604020202020204" pitchFamily="34" charset="0"/>
                <a:cs typeface="Arial" panose="020B0604020202020204" pitchFamily="34" charset="0"/>
              </a:rPr>
              <a:t>H</a:t>
            </a:r>
            <a:r>
              <a:rPr lang="sr-Latn-RS" sz="1000" baseline="0" dirty="0">
                <a:solidFill>
                  <a:srgbClr val="002060"/>
                </a:solidFill>
                <a:latin typeface="Arial" panose="020B0604020202020204" pitchFamily="34" charset="0"/>
                <a:cs typeface="Arial" panose="020B0604020202020204" pitchFamily="34" charset="0"/>
              </a:rPr>
              <a:t> i </a:t>
            </a:r>
            <a:r>
              <a:rPr lang="sr-Latn-RS" sz="1000" b="1" baseline="0" dirty="0">
                <a:solidFill>
                  <a:srgbClr val="002060"/>
                </a:solidFill>
                <a:latin typeface="Arial" panose="020B0604020202020204" pitchFamily="34" charset="0"/>
                <a:cs typeface="Arial" panose="020B0604020202020204" pitchFamily="34" charset="0"/>
              </a:rPr>
              <a:t>M</a:t>
            </a:r>
            <a:r>
              <a:rPr lang="sr-Latn-RS" sz="1000" baseline="0" dirty="0">
                <a:solidFill>
                  <a:srgbClr val="002060"/>
                </a:solidFill>
                <a:latin typeface="Arial" panose="020B0604020202020204" pitchFamily="34" charset="0"/>
                <a:cs typeface="Arial" panose="020B0604020202020204" pitchFamily="34" charset="0"/>
              </a:rPr>
              <a:t> vrednosti se koriste za izračunavanje nivoa izloženosti za buku koja ima dominantnu energiju na </a:t>
            </a:r>
            <a:r>
              <a:rPr lang="sr-Latn-RS" sz="1000" dirty="0">
                <a:solidFill>
                  <a:srgbClr val="002060"/>
                </a:solidFill>
                <a:latin typeface="Arial" panose="020B0604020202020204" pitchFamily="34" charset="0"/>
                <a:cs typeface="Arial" panose="020B0604020202020204" pitchFamily="34" charset="0"/>
              </a:rPr>
              <a:t>visokim i srednjim </a:t>
            </a:r>
            <a:r>
              <a:rPr lang="sr-Latn-RS" sz="1000" baseline="0" dirty="0">
                <a:solidFill>
                  <a:srgbClr val="002060"/>
                </a:solidFill>
                <a:latin typeface="Arial" panose="020B0604020202020204" pitchFamily="34" charset="0"/>
                <a:cs typeface="Arial" panose="020B0604020202020204" pitchFamily="34" charset="0"/>
              </a:rPr>
              <a:t>frekvencijama, tamo gde je razlika C-</a:t>
            </a:r>
            <a:r>
              <a:rPr lang="sr-Latn-RS" sz="1000" baseline="0" dirty="0" err="1">
                <a:solidFill>
                  <a:srgbClr val="002060"/>
                </a:solidFill>
                <a:latin typeface="Arial" panose="020B0604020202020204" pitchFamily="34" charset="0"/>
                <a:cs typeface="Arial" panose="020B0604020202020204" pitchFamily="34" charset="0"/>
              </a:rPr>
              <a:t>ponderisanog</a:t>
            </a:r>
            <a:r>
              <a:rPr lang="sr-Latn-RS" sz="1000" baseline="0" dirty="0">
                <a:solidFill>
                  <a:srgbClr val="002060"/>
                </a:solidFill>
                <a:latin typeface="Arial" panose="020B0604020202020204" pitchFamily="34" charset="0"/>
                <a:cs typeface="Arial" panose="020B0604020202020204" pitchFamily="34" charset="0"/>
              </a:rPr>
              <a:t> i A-</a:t>
            </a:r>
            <a:r>
              <a:rPr lang="sr-Latn-RS" sz="1000" baseline="0" dirty="0" err="1">
                <a:solidFill>
                  <a:srgbClr val="002060"/>
                </a:solidFill>
                <a:latin typeface="Arial" panose="020B0604020202020204" pitchFamily="34" charset="0"/>
                <a:cs typeface="Arial" panose="020B0604020202020204" pitchFamily="34" charset="0"/>
              </a:rPr>
              <a:t>ponderisanog</a:t>
            </a:r>
            <a:r>
              <a:rPr lang="sr-Latn-RS" sz="1000" baseline="0" dirty="0">
                <a:solidFill>
                  <a:srgbClr val="002060"/>
                </a:solidFill>
                <a:latin typeface="Arial" panose="020B0604020202020204" pitchFamily="34" charset="0"/>
                <a:cs typeface="Arial" panose="020B0604020202020204" pitchFamily="34" charset="0"/>
              </a:rPr>
              <a:t> nivoa jednaka ili manja od 2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 </a:t>
            </a:r>
            <a:r>
              <a:rPr lang="sr-Latn-RS" sz="1000" b="1" baseline="0" dirty="0">
                <a:solidFill>
                  <a:srgbClr val="002060"/>
                </a:solidFill>
                <a:latin typeface="Arial" panose="020B0604020202020204" pitchFamily="34" charset="0"/>
                <a:cs typeface="Arial" panose="020B0604020202020204" pitchFamily="34" charset="0"/>
              </a:rPr>
              <a:t>M</a:t>
            </a:r>
            <a:r>
              <a:rPr lang="sr-Latn-RS" sz="1000" baseline="0" dirty="0">
                <a:solidFill>
                  <a:srgbClr val="002060"/>
                </a:solidFill>
                <a:latin typeface="Arial" panose="020B0604020202020204" pitchFamily="34" charset="0"/>
                <a:cs typeface="Arial" panose="020B0604020202020204" pitchFamily="34" charset="0"/>
              </a:rPr>
              <a:t> i </a:t>
            </a:r>
            <a:r>
              <a:rPr lang="sr-Latn-RS" sz="1000" b="1" baseline="0" dirty="0">
                <a:solidFill>
                  <a:srgbClr val="002060"/>
                </a:solidFill>
                <a:latin typeface="Arial" panose="020B0604020202020204" pitchFamily="34" charset="0"/>
                <a:cs typeface="Arial" panose="020B0604020202020204" pitchFamily="34" charset="0"/>
              </a:rPr>
              <a:t>L</a:t>
            </a:r>
            <a:r>
              <a:rPr lang="sr-Latn-RS" sz="1000" baseline="0" dirty="0">
                <a:solidFill>
                  <a:srgbClr val="002060"/>
                </a:solidFill>
                <a:latin typeface="Arial" panose="020B0604020202020204" pitchFamily="34" charset="0"/>
                <a:cs typeface="Arial" panose="020B0604020202020204" pitchFamily="34" charset="0"/>
              </a:rPr>
              <a:t> vrednosti se koriste za izračunavanje nivoa izloženosti za buku koja ima primetne </a:t>
            </a:r>
            <a:r>
              <a:rPr lang="sr-Latn-RS" sz="1000" baseline="0" dirty="0" err="1">
                <a:solidFill>
                  <a:srgbClr val="002060"/>
                </a:solidFill>
                <a:latin typeface="Arial" panose="020B0604020202020204" pitchFamily="34" charset="0"/>
                <a:cs typeface="Arial" panose="020B0604020202020204" pitchFamily="34" charset="0"/>
              </a:rPr>
              <a:t>niskofrekvencijske</a:t>
            </a:r>
            <a:r>
              <a:rPr lang="sr-Latn-RS" sz="1000" baseline="0" dirty="0">
                <a:solidFill>
                  <a:srgbClr val="002060"/>
                </a:solidFill>
                <a:latin typeface="Arial" panose="020B0604020202020204" pitchFamily="34" charset="0"/>
                <a:cs typeface="Arial" panose="020B0604020202020204" pitchFamily="34" charset="0"/>
              </a:rPr>
              <a:t> komponente, tamo gde je razlika C-</a:t>
            </a:r>
            <a:r>
              <a:rPr lang="sr-Latn-RS" sz="1000" baseline="0" dirty="0" err="1">
                <a:solidFill>
                  <a:srgbClr val="002060"/>
                </a:solidFill>
                <a:latin typeface="Arial" panose="020B0604020202020204" pitchFamily="34" charset="0"/>
                <a:cs typeface="Arial" panose="020B0604020202020204" pitchFamily="34" charset="0"/>
              </a:rPr>
              <a:t>ponderisanog</a:t>
            </a:r>
            <a:r>
              <a:rPr lang="sr-Latn-RS" sz="1000" baseline="0" dirty="0">
                <a:solidFill>
                  <a:srgbClr val="002060"/>
                </a:solidFill>
                <a:latin typeface="Arial" panose="020B0604020202020204" pitchFamily="34" charset="0"/>
                <a:cs typeface="Arial" panose="020B0604020202020204" pitchFamily="34" charset="0"/>
              </a:rPr>
              <a:t> i A-</a:t>
            </a:r>
            <a:r>
              <a:rPr lang="sr-Latn-RS" sz="1000" baseline="0" dirty="0" err="1">
                <a:solidFill>
                  <a:srgbClr val="002060"/>
                </a:solidFill>
                <a:latin typeface="Arial" panose="020B0604020202020204" pitchFamily="34" charset="0"/>
                <a:cs typeface="Arial" panose="020B0604020202020204" pitchFamily="34" charset="0"/>
              </a:rPr>
              <a:t>ponderisanog</a:t>
            </a:r>
            <a:r>
              <a:rPr lang="sr-Latn-RS" sz="1000" baseline="0" dirty="0">
                <a:solidFill>
                  <a:srgbClr val="002060"/>
                </a:solidFill>
                <a:latin typeface="Arial" panose="020B0604020202020204" pitchFamily="34" charset="0"/>
                <a:cs typeface="Arial" panose="020B0604020202020204" pitchFamily="34" charset="0"/>
              </a:rPr>
              <a:t> nivoa veća od 2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0"/>
          </p:nvPr>
        </p:nvSpPr>
        <p:spPr/>
        <p:txBody>
          <a:bodyPr/>
          <a:lstStyle/>
          <a:p>
            <a:fld id="{C928A839-252E-4E3E-AC79-B42445092DC9}" type="slidenum">
              <a:rPr lang="en-US" smtClean="0"/>
              <a:pPr/>
              <a:t>35</a:t>
            </a:fld>
            <a:endParaRPr lang="en-US" dirty="0"/>
          </a:p>
        </p:txBody>
      </p:sp>
    </p:spTree>
    <p:extLst>
      <p:ext uri="{BB962C8B-B14F-4D97-AF65-F5344CB8AC3E}">
        <p14:creationId xmlns:p14="http://schemas.microsoft.com/office/powerpoint/2010/main" val="72720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lang="sr-Latn-RS" sz="1000" b="0" dirty="0">
                <a:solidFill>
                  <a:srgbClr val="002060"/>
                </a:solidFill>
                <a:latin typeface="Arial" panose="020B0604020202020204" pitchFamily="34" charset="0"/>
                <a:cs typeface="Arial" panose="020B0604020202020204" pitchFamily="34" charset="0"/>
              </a:rPr>
              <a:t>Na slajdu su prikazani različiti načini deklarisanja vrednosti za ocenu slabljenja ušnim štitnicima</a:t>
            </a:r>
            <a:r>
              <a:rPr lang="sr-Latn-RS" sz="1000" b="0" baseline="0" dirty="0">
                <a:solidFill>
                  <a:srgbClr val="002060"/>
                </a:solidFill>
                <a:latin typeface="Arial" panose="020B0604020202020204" pitchFamily="34" charset="0"/>
                <a:cs typeface="Arial" panose="020B0604020202020204" pitchFamily="34" charset="0"/>
              </a:rPr>
              <a:t> koji se mogu naći u katalozima proizvođača ušnih štitnika.</a:t>
            </a:r>
            <a:endParaRPr lang="sr-Latn-RS" sz="1000" b="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36</a:t>
            </a:fld>
            <a:endParaRPr lang="en-US"/>
          </a:p>
        </p:txBody>
      </p:sp>
    </p:spTree>
    <p:extLst>
      <p:ext uri="{BB962C8B-B14F-4D97-AF65-F5344CB8AC3E}">
        <p14:creationId xmlns:p14="http://schemas.microsoft.com/office/powerpoint/2010/main" val="2197197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marL="0" lvl="1" indent="0" algn="just">
              <a:spcBef>
                <a:spcPts val="600"/>
              </a:spcBef>
              <a:buFont typeface="+mj-lt"/>
              <a:buNone/>
            </a:pPr>
            <a:r>
              <a:rPr lang="sr-Latn-RS" sz="1000" b="0" baseline="0" dirty="0">
                <a:solidFill>
                  <a:srgbClr val="002060"/>
                </a:solidFill>
                <a:latin typeface="Arial" panose="020B0604020202020204" pitchFamily="34" charset="0"/>
                <a:cs typeface="Arial" panose="020B0604020202020204" pitchFamily="34" charset="0"/>
              </a:rPr>
              <a:t>Procena efikasnosti ušnih štitnika </a:t>
            </a:r>
            <a:r>
              <a:rPr lang="sr-Latn-RS" sz="1000" b="1" baseline="0" dirty="0" err="1">
                <a:solidFill>
                  <a:srgbClr val="002060"/>
                </a:solidFill>
                <a:latin typeface="Arial" panose="020B0604020202020204" pitchFamily="34" charset="0"/>
                <a:cs typeface="Arial" panose="020B0604020202020204" pitchFamily="34" charset="0"/>
              </a:rPr>
              <a:t>Oktavnom</a:t>
            </a:r>
            <a:r>
              <a:rPr lang="sr-Latn-RS" sz="1000" b="1" baseline="0" dirty="0">
                <a:solidFill>
                  <a:srgbClr val="002060"/>
                </a:solidFill>
                <a:latin typeface="Arial" panose="020B0604020202020204" pitchFamily="34" charset="0"/>
                <a:cs typeface="Arial" panose="020B0604020202020204" pitchFamily="34" charset="0"/>
              </a:rPr>
              <a:t> metodom</a:t>
            </a:r>
            <a:r>
              <a:rPr lang="sr-Latn-RS" sz="1000" baseline="0" dirty="0">
                <a:solidFill>
                  <a:srgbClr val="002060"/>
                </a:solidFill>
                <a:latin typeface="Arial" panose="020B0604020202020204" pitchFamily="34" charset="0"/>
                <a:cs typeface="Arial" panose="020B0604020202020204" pitchFamily="34" charset="0"/>
              </a:rPr>
              <a:t> podrazumeva sledeće korake:</a:t>
            </a:r>
          </a:p>
          <a:p>
            <a:pPr marL="216000" lvl="2" indent="-216000">
              <a:spcBef>
                <a:spcPts val="600"/>
              </a:spcBef>
              <a:buClr>
                <a:srgbClr val="800000"/>
              </a:buClr>
              <a:buFont typeface="+mj-lt"/>
              <a:buAutoNum type="arabicPeriod"/>
            </a:pPr>
            <a:r>
              <a:rPr lang="sr-Latn-RS" sz="1000" dirty="0">
                <a:solidFill>
                  <a:srgbClr val="002060"/>
                </a:solidFill>
                <a:latin typeface="Arial" panose="020B0604020202020204" pitchFamily="34" charset="0"/>
                <a:cs typeface="Arial" panose="020B0604020202020204" pitchFamily="34" charset="0"/>
              </a:rPr>
              <a:t>Izmeriti </a:t>
            </a:r>
            <a:r>
              <a:rPr lang="sr-Latn-RS" sz="1000" dirty="0" err="1">
                <a:solidFill>
                  <a:srgbClr val="002060"/>
                </a:solidFill>
                <a:latin typeface="Arial" panose="020B0604020202020204" pitchFamily="34" charset="0"/>
                <a:cs typeface="Arial" panose="020B0604020202020204" pitchFamily="34" charset="0"/>
              </a:rPr>
              <a:t>oktavni</a:t>
            </a:r>
            <a:r>
              <a:rPr lang="sr-Latn-RS" sz="1000" dirty="0">
                <a:solidFill>
                  <a:srgbClr val="002060"/>
                </a:solidFill>
                <a:latin typeface="Arial" panose="020B0604020202020204" pitchFamily="34" charset="0"/>
                <a:cs typeface="Arial" panose="020B0604020202020204" pitchFamily="34" charset="0"/>
              </a:rPr>
              <a:t> nivo zvučnog pritiska na radnom mestu.</a:t>
            </a:r>
          </a:p>
          <a:p>
            <a:pPr marL="216000" lvl="2" indent="-216000">
              <a:spcBef>
                <a:spcPts val="600"/>
              </a:spcBef>
              <a:buClr>
                <a:srgbClr val="800000"/>
              </a:buClr>
              <a:buFont typeface="+mj-lt"/>
              <a:buAutoNum type="arabicPeriod"/>
            </a:pPr>
            <a:r>
              <a:rPr lang="sr-Latn-RS" sz="1000" dirty="0">
                <a:solidFill>
                  <a:srgbClr val="002060"/>
                </a:solidFill>
                <a:latin typeface="Arial" panose="020B0604020202020204" pitchFamily="34" charset="0"/>
                <a:cs typeface="Arial" panose="020B0604020202020204" pitchFamily="34" charset="0"/>
              </a:rPr>
              <a:t>Očitati pretpostavljene vrednosti slabljenja (APV) iz kataloga proizvođača.</a:t>
            </a:r>
          </a:p>
          <a:p>
            <a:pPr marL="216000" lvl="2" indent="-216000">
              <a:spcBef>
                <a:spcPts val="600"/>
              </a:spcBef>
              <a:buClr>
                <a:srgbClr val="800000"/>
              </a:buClr>
              <a:buFont typeface="+mj-lt"/>
              <a:buAutoNum type="arabicPeriod"/>
            </a:pPr>
            <a:r>
              <a:rPr lang="sr-Latn-RS" sz="1000" dirty="0">
                <a:solidFill>
                  <a:srgbClr val="002060"/>
                </a:solidFill>
                <a:latin typeface="Arial" panose="020B0604020202020204" pitchFamily="34" charset="0"/>
                <a:cs typeface="Arial" panose="020B0604020202020204" pitchFamily="34" charset="0"/>
              </a:rPr>
              <a:t>Oduzeti pretpostavljene vrednosti slabljenja (APV) od izmerenih </a:t>
            </a:r>
            <a:r>
              <a:rPr lang="sr-Latn-RS" sz="1000" dirty="0" err="1">
                <a:solidFill>
                  <a:srgbClr val="002060"/>
                </a:solidFill>
                <a:latin typeface="Arial" panose="020B0604020202020204" pitchFamily="34" charset="0"/>
                <a:cs typeface="Arial" panose="020B0604020202020204" pitchFamily="34" charset="0"/>
              </a:rPr>
              <a:t>oktavnih</a:t>
            </a:r>
            <a:r>
              <a:rPr lang="sr-Latn-RS" sz="1000" dirty="0">
                <a:solidFill>
                  <a:srgbClr val="002060"/>
                </a:solidFill>
                <a:latin typeface="Arial" panose="020B0604020202020204" pitchFamily="34" charset="0"/>
                <a:cs typeface="Arial" panose="020B0604020202020204" pitchFamily="34" charset="0"/>
              </a:rPr>
              <a:t> vrednosti nivoa zvučnog pritiska.</a:t>
            </a:r>
          </a:p>
          <a:p>
            <a:pPr marL="216000" lvl="2" indent="-216000">
              <a:spcBef>
                <a:spcPts val="600"/>
              </a:spcBef>
              <a:buClr>
                <a:srgbClr val="800000"/>
              </a:buClr>
              <a:buFont typeface="+mj-lt"/>
              <a:buAutoNum type="arabicPeriod"/>
            </a:pPr>
            <a:r>
              <a:rPr lang="sr-Latn-RS" sz="1000" dirty="0">
                <a:solidFill>
                  <a:srgbClr val="002060"/>
                </a:solidFill>
                <a:latin typeface="Arial" panose="020B0604020202020204" pitchFamily="34" charset="0"/>
                <a:cs typeface="Arial" panose="020B0604020202020204" pitchFamily="34" charset="0"/>
              </a:rPr>
              <a:t>Dodati odgovarajuće vrednosti slabljenja A-</a:t>
            </a:r>
            <a:r>
              <a:rPr lang="sr-Latn-RS" sz="1000" dirty="0" err="1">
                <a:solidFill>
                  <a:srgbClr val="002060"/>
                </a:solidFill>
                <a:latin typeface="Arial" panose="020B0604020202020204" pitchFamily="34" charset="0"/>
                <a:cs typeface="Arial" panose="020B0604020202020204" pitchFamily="34" charset="0"/>
              </a:rPr>
              <a:t>ponderacione</a:t>
            </a:r>
            <a:r>
              <a:rPr lang="sr-Latn-RS" sz="1000" dirty="0">
                <a:solidFill>
                  <a:srgbClr val="002060"/>
                </a:solidFill>
                <a:latin typeface="Arial" panose="020B0604020202020204" pitchFamily="34" charset="0"/>
                <a:cs typeface="Arial" panose="020B0604020202020204" pitchFamily="34" charset="0"/>
              </a:rPr>
              <a:t> krive.</a:t>
            </a:r>
          </a:p>
          <a:p>
            <a:pPr marL="216000" lvl="2" indent="-216000">
              <a:spcBef>
                <a:spcPts val="600"/>
              </a:spcBef>
              <a:buClr>
                <a:srgbClr val="800000"/>
              </a:buClr>
              <a:buFont typeface="+mj-lt"/>
              <a:buAutoNum type="arabicPeriod"/>
            </a:pPr>
            <a:r>
              <a:rPr lang="sr-Latn-RS" sz="1000" dirty="0">
                <a:solidFill>
                  <a:srgbClr val="002060"/>
                </a:solidFill>
                <a:latin typeface="Arial" panose="020B0604020202020204" pitchFamily="34" charset="0"/>
                <a:cs typeface="Arial" panose="020B0604020202020204" pitchFamily="34" charset="0"/>
              </a:rPr>
              <a:t>Izračunati ukupni A-</a:t>
            </a:r>
            <a:r>
              <a:rPr lang="sr-Latn-RS" sz="1000" dirty="0" err="1">
                <a:solidFill>
                  <a:srgbClr val="002060"/>
                </a:solidFill>
                <a:latin typeface="Arial" panose="020B0604020202020204" pitchFamily="34" charset="0"/>
                <a:cs typeface="Arial" panose="020B0604020202020204" pitchFamily="34" charset="0"/>
              </a:rPr>
              <a:t>ponderisani</a:t>
            </a:r>
            <a:r>
              <a:rPr lang="sr-Latn-RS" sz="1000" dirty="0">
                <a:solidFill>
                  <a:srgbClr val="002060"/>
                </a:solidFill>
                <a:latin typeface="Arial" panose="020B0604020202020204" pitchFamily="34" charset="0"/>
                <a:cs typeface="Arial" panose="020B0604020202020204" pitchFamily="34" charset="0"/>
              </a:rPr>
              <a:t> nivo zvučnog pritiska </a:t>
            </a:r>
            <a:r>
              <a:rPr lang="sr-Latn-RS" sz="1000" dirty="0" err="1">
                <a:solidFill>
                  <a:srgbClr val="002060"/>
                </a:solidFill>
                <a:latin typeface="Arial" panose="020B0604020202020204" pitchFamily="34" charset="0"/>
                <a:cs typeface="Arial" panose="020B0604020202020204" pitchFamily="34" charset="0"/>
              </a:rPr>
              <a:t>energijskim</a:t>
            </a:r>
            <a:r>
              <a:rPr lang="sr-Latn-RS" sz="1000" dirty="0">
                <a:solidFill>
                  <a:srgbClr val="002060"/>
                </a:solidFill>
                <a:latin typeface="Arial" panose="020B0604020202020204" pitchFamily="34" charset="0"/>
                <a:cs typeface="Arial" panose="020B0604020202020204" pitchFamily="34" charset="0"/>
              </a:rPr>
              <a:t> sabiranjem pojedinačnih nivoa na </a:t>
            </a:r>
            <a:r>
              <a:rPr lang="sr-Latn-RS" sz="1000" dirty="0" err="1">
                <a:solidFill>
                  <a:srgbClr val="002060"/>
                </a:solidFill>
                <a:latin typeface="Arial" panose="020B0604020202020204" pitchFamily="34" charset="0"/>
                <a:cs typeface="Arial" panose="020B0604020202020204" pitchFamily="34" charset="0"/>
              </a:rPr>
              <a:t>oktavnim</a:t>
            </a:r>
            <a:r>
              <a:rPr lang="sr-Latn-RS" sz="1000" dirty="0">
                <a:solidFill>
                  <a:srgbClr val="002060"/>
                </a:solidFill>
                <a:latin typeface="Arial" panose="020B0604020202020204" pitchFamily="34" charset="0"/>
                <a:cs typeface="Arial" panose="020B0604020202020204" pitchFamily="34" charset="0"/>
              </a:rPr>
              <a:t> frekvencijama.</a:t>
            </a:r>
          </a:p>
          <a:p>
            <a:pPr marL="216000" lvl="2" indent="-216000">
              <a:spcBef>
                <a:spcPts val="600"/>
              </a:spcBef>
              <a:buClr>
                <a:srgbClr val="800000"/>
              </a:buClr>
              <a:buFont typeface="+mj-lt"/>
              <a:buAutoNum type="arabicPeriod"/>
            </a:pPr>
            <a:r>
              <a:rPr lang="sr-Latn-RS" sz="1000" dirty="0">
                <a:solidFill>
                  <a:srgbClr val="002060"/>
                </a:solidFill>
                <a:latin typeface="Arial" panose="020B0604020202020204" pitchFamily="34" charset="0"/>
                <a:cs typeface="Arial" panose="020B0604020202020204" pitchFamily="34" charset="0"/>
              </a:rPr>
              <a:t>Rezultat je A-</a:t>
            </a:r>
            <a:r>
              <a:rPr lang="sr-Latn-RS" sz="1000" dirty="0" err="1">
                <a:solidFill>
                  <a:srgbClr val="002060"/>
                </a:solidFill>
                <a:latin typeface="Arial" panose="020B0604020202020204" pitchFamily="34" charset="0"/>
                <a:cs typeface="Arial" panose="020B0604020202020204" pitchFamily="34" charset="0"/>
              </a:rPr>
              <a:t>ponderisani</a:t>
            </a:r>
            <a:r>
              <a:rPr lang="sr-Latn-RS" sz="1000" dirty="0">
                <a:solidFill>
                  <a:srgbClr val="002060"/>
                </a:solidFill>
                <a:latin typeface="Arial" panose="020B0604020202020204" pitchFamily="34" charset="0"/>
                <a:cs typeface="Arial" panose="020B0604020202020204" pitchFamily="34" charset="0"/>
              </a:rPr>
              <a:t> nivo zvučnog pritiska sa uračunatim slabljenjem štitnika.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37</a:t>
            </a:fld>
            <a:endParaRPr lang="en-US"/>
          </a:p>
        </p:txBody>
      </p:sp>
    </p:spTree>
    <p:extLst>
      <p:ext uri="{BB962C8B-B14F-4D97-AF65-F5344CB8AC3E}">
        <p14:creationId xmlns:p14="http://schemas.microsoft.com/office/powerpoint/2010/main" val="753216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algn="just">
              <a:spcBef>
                <a:spcPts val="600"/>
              </a:spcBef>
            </a:pPr>
            <a:r>
              <a:rPr lang="sr-Latn-RS" sz="1000" b="1" dirty="0">
                <a:solidFill>
                  <a:srgbClr val="800000"/>
                </a:solidFill>
                <a:latin typeface="Arial" panose="020B0604020202020204" pitchFamily="34" charset="0"/>
                <a:cs typeface="Arial" panose="020B0604020202020204" pitchFamily="34" charset="0"/>
              </a:rPr>
              <a:t>SNR</a:t>
            </a:r>
            <a:r>
              <a:rPr lang="sr-Latn-RS" sz="1000" dirty="0">
                <a:solidFill>
                  <a:srgbClr val="002060"/>
                </a:solidFill>
                <a:latin typeface="Arial" panose="020B0604020202020204" pitchFamily="34" charset="0"/>
                <a:cs typeface="Arial" panose="020B0604020202020204" pitchFamily="34" charset="0"/>
              </a:rPr>
              <a:t> (</a:t>
            </a:r>
            <a:r>
              <a:rPr lang="sr-Latn-RS" sz="1000" b="1" dirty="0">
                <a:solidFill>
                  <a:srgbClr val="800000"/>
                </a:solidFill>
                <a:latin typeface="Arial" panose="020B0604020202020204" pitchFamily="34" charset="0"/>
                <a:cs typeface="Arial" panose="020B0604020202020204" pitchFamily="34" charset="0"/>
              </a:rPr>
              <a:t>S</a:t>
            </a:r>
            <a:r>
              <a:rPr lang="sr-Latn-RS" sz="1000" dirty="0">
                <a:solidFill>
                  <a:srgbClr val="002060"/>
                </a:solidFill>
                <a:latin typeface="Arial" panose="020B0604020202020204" pitchFamily="34" charset="0"/>
                <a:cs typeface="Arial" panose="020B0604020202020204" pitchFamily="34" charset="0"/>
              </a:rPr>
              <a:t>ingle </a:t>
            </a:r>
            <a:r>
              <a:rPr lang="sr-Latn-RS" sz="1000" b="1" dirty="0">
                <a:solidFill>
                  <a:srgbClr val="800000"/>
                </a:solidFill>
                <a:latin typeface="Arial" panose="020B0604020202020204" pitchFamily="34" charset="0"/>
                <a:cs typeface="Arial" panose="020B0604020202020204" pitchFamily="34" charset="0"/>
              </a:rPr>
              <a:t>N</a:t>
            </a:r>
            <a:r>
              <a:rPr lang="sr-Latn-RS" sz="1000" dirty="0">
                <a:solidFill>
                  <a:srgbClr val="002060"/>
                </a:solidFill>
                <a:latin typeface="Arial" panose="020B0604020202020204" pitchFamily="34" charset="0"/>
                <a:cs typeface="Arial" panose="020B0604020202020204" pitchFamily="34" charset="0"/>
              </a:rPr>
              <a:t>umber </a:t>
            </a:r>
            <a:r>
              <a:rPr lang="sr-Latn-RS" sz="1000" b="1" dirty="0">
                <a:solidFill>
                  <a:srgbClr val="800000"/>
                </a:solidFill>
                <a:latin typeface="Arial" panose="020B0604020202020204" pitchFamily="34" charset="0"/>
                <a:cs typeface="Arial" panose="020B0604020202020204" pitchFamily="34" charset="0"/>
              </a:rPr>
              <a:t>R</a:t>
            </a:r>
            <a:r>
              <a:rPr lang="sr-Latn-RS" sz="1000" dirty="0">
                <a:solidFill>
                  <a:srgbClr val="002060"/>
                </a:solidFill>
                <a:latin typeface="Arial" panose="020B0604020202020204" pitchFamily="34" charset="0"/>
                <a:cs typeface="Arial" panose="020B0604020202020204" pitchFamily="34" charset="0"/>
              </a:rPr>
              <a:t>ating – </a:t>
            </a:r>
            <a:r>
              <a:rPr lang="sr-Latn-RS" sz="1000" dirty="0">
                <a:solidFill>
                  <a:srgbClr val="800000"/>
                </a:solidFill>
                <a:latin typeface="Arial" panose="020B0604020202020204" pitchFamily="34" charset="0"/>
                <a:cs typeface="Arial" panose="020B0604020202020204" pitchFamily="34" charset="0"/>
              </a:rPr>
              <a:t>Ocena jednim brojem</a:t>
            </a:r>
            <a:r>
              <a:rPr lang="sr-Latn-RS" sz="1000" dirty="0">
                <a:solidFill>
                  <a:srgbClr val="002060"/>
                </a:solidFill>
                <a:latin typeface="Arial" panose="020B0604020202020204" pitchFamily="34" charset="0"/>
                <a:cs typeface="Arial" panose="020B0604020202020204" pitchFamily="34" charset="0"/>
              </a:rPr>
              <a:t>) predstavlja uobičajenu karakteristiku efikasnosti</a:t>
            </a:r>
            <a:r>
              <a:rPr lang="sr-Latn-RS" sz="1000" baseline="0" dirty="0">
                <a:solidFill>
                  <a:srgbClr val="002060"/>
                </a:solidFill>
                <a:latin typeface="Arial" panose="020B0604020202020204" pitchFamily="34" charset="0"/>
                <a:cs typeface="Arial" panose="020B0604020202020204" pitchFamily="34" charset="0"/>
              </a:rPr>
              <a:t> opreme za zaštitu </a:t>
            </a:r>
            <a:r>
              <a:rPr lang="sr-Latn-RS" sz="1000" dirty="0">
                <a:solidFill>
                  <a:srgbClr val="002060"/>
                </a:solidFill>
                <a:latin typeface="Arial" panose="020B0604020202020204" pitchFamily="34" charset="0"/>
                <a:cs typeface="Arial" panose="020B0604020202020204" pitchFamily="34" charset="0"/>
              </a:rPr>
              <a:t>sluha u tehničkoj dokumentaciji proizvoda.</a:t>
            </a:r>
            <a:endParaRPr lang="sr-Latn-RS" sz="1000" baseline="0" dirty="0">
              <a:solidFill>
                <a:srgbClr val="002060"/>
              </a:solidFill>
              <a:latin typeface="Arial" panose="020B0604020202020204" pitchFamily="34" charset="0"/>
              <a:cs typeface="Arial" panose="020B0604020202020204" pitchFamily="34" charset="0"/>
            </a:endParaRPr>
          </a:p>
          <a:p>
            <a:pPr algn="just">
              <a:spcBef>
                <a:spcPts val="600"/>
              </a:spcBef>
            </a:pPr>
            <a:r>
              <a:rPr lang="sr-Latn-RS" sz="1000" baseline="0" dirty="0">
                <a:solidFill>
                  <a:srgbClr val="002060"/>
                </a:solidFill>
                <a:latin typeface="Arial" panose="020B0604020202020204" pitchFamily="34" charset="0"/>
                <a:cs typeface="Arial" panose="020B0604020202020204" pitchFamily="34" charset="0"/>
              </a:rPr>
              <a:t>Postupak određivanja efikasnosti ušnih štitnika obuhvata sledeće korake koji se sprovode za svaki radni zadatak, odnosno posao koji radnik obavlja u toku radnog vremena:</a:t>
            </a:r>
          </a:p>
          <a:p>
            <a:pPr marL="360000" lvl="1" indent="-216000" algn="just">
              <a:spcBef>
                <a:spcPts val="600"/>
              </a:spcBef>
              <a:buClr>
                <a:srgbClr val="800000"/>
              </a:buClr>
              <a:buFont typeface="+mj-lt"/>
              <a:buAutoNum type="arabicPeriod"/>
            </a:pPr>
            <a:r>
              <a:rPr lang="vi-VN" sz="1000" dirty="0">
                <a:solidFill>
                  <a:srgbClr val="002060"/>
                </a:solidFill>
                <a:latin typeface="Arial" panose="020B0604020202020204" pitchFamily="34" charset="0"/>
                <a:cs typeface="Arial" panose="020B0604020202020204" pitchFamily="34" charset="0"/>
              </a:rPr>
              <a:t>Izmeriti C-ponderisani nivo zvučnog pritiska na radnom mestu.</a:t>
            </a:r>
          </a:p>
          <a:p>
            <a:pPr marL="360000" lvl="1" indent="-216000" algn="just">
              <a:spcBef>
                <a:spcPts val="600"/>
              </a:spcBef>
              <a:buClr>
                <a:srgbClr val="800000"/>
              </a:buClr>
              <a:buFont typeface="+mj-lt"/>
              <a:buAutoNum type="arabicPeriod"/>
            </a:pPr>
            <a:r>
              <a:rPr lang="vi-VN" sz="1000" dirty="0">
                <a:solidFill>
                  <a:srgbClr val="002060"/>
                </a:solidFill>
                <a:latin typeface="Arial" panose="020B0604020202020204" pitchFamily="34" charset="0"/>
                <a:cs typeface="Arial" panose="020B0604020202020204" pitchFamily="34" charset="0"/>
              </a:rPr>
              <a:t>Očitati SNR vrednost iz kataloga proizvođača.</a:t>
            </a:r>
          </a:p>
          <a:p>
            <a:pPr marL="360000" lvl="1" indent="-216000" algn="just">
              <a:spcBef>
                <a:spcPts val="600"/>
              </a:spcBef>
              <a:buClr>
                <a:srgbClr val="800000"/>
              </a:buClr>
              <a:buFont typeface="+mj-lt"/>
              <a:buAutoNum type="arabicPeriod"/>
            </a:pPr>
            <a:r>
              <a:rPr lang="vi-VN" sz="1000" dirty="0">
                <a:solidFill>
                  <a:srgbClr val="002060"/>
                </a:solidFill>
                <a:latin typeface="Arial" panose="020B0604020202020204" pitchFamily="34" charset="0"/>
                <a:cs typeface="Arial" panose="020B0604020202020204" pitchFamily="34" charset="0"/>
              </a:rPr>
              <a:t>Oduzeti SNR vrednost od C-ponderisanog nivoa zvučnog pritiska.</a:t>
            </a:r>
          </a:p>
          <a:p>
            <a:pPr marL="360000" lvl="1" indent="-216000" algn="just">
              <a:spcBef>
                <a:spcPts val="600"/>
              </a:spcBef>
              <a:buClr>
                <a:srgbClr val="800000"/>
              </a:buClr>
              <a:buFont typeface="+mj-lt"/>
              <a:buAutoNum type="arabicPeriod"/>
            </a:pPr>
            <a:r>
              <a:rPr lang="vi-VN" sz="1000" dirty="0">
                <a:solidFill>
                  <a:srgbClr val="002060"/>
                </a:solidFill>
                <a:latin typeface="Arial" panose="020B0604020202020204" pitchFamily="34" charset="0"/>
                <a:cs typeface="Arial" panose="020B0604020202020204" pitchFamily="34" charset="0"/>
              </a:rPr>
              <a:t>Rezultat </a:t>
            </a:r>
            <a:r>
              <a:rPr lang="sr-Latn-RS" sz="1000" dirty="0">
                <a:solidFill>
                  <a:srgbClr val="002060"/>
                </a:solidFill>
                <a:latin typeface="Arial" panose="020B0604020202020204" pitchFamily="34" charset="0"/>
                <a:cs typeface="Arial" panose="020B0604020202020204" pitchFamily="34" charset="0"/>
              </a:rPr>
              <a:t>predstavlja</a:t>
            </a:r>
            <a:r>
              <a:rPr lang="vi-VN" sz="1000" dirty="0">
                <a:solidFill>
                  <a:srgbClr val="002060"/>
                </a:solidFill>
                <a:latin typeface="Arial" panose="020B0604020202020204" pitchFamily="34" charset="0"/>
                <a:cs typeface="Arial" panose="020B0604020202020204" pitchFamily="34" charset="0"/>
              </a:rPr>
              <a:t> A-ponderisani nivo zvučnog pritiska sa zaštitom.</a:t>
            </a:r>
          </a:p>
          <a:p>
            <a:pPr marL="0" indent="0" algn="just">
              <a:spcBef>
                <a:spcPts val="600"/>
              </a:spcBef>
              <a:buFont typeface="+mj-lt"/>
              <a:buNone/>
            </a:pPr>
            <a:r>
              <a:rPr lang="sr-Latn-RS" sz="1000" dirty="0">
                <a:solidFill>
                  <a:srgbClr val="002060"/>
                </a:solidFill>
                <a:latin typeface="Arial" panose="020B0604020202020204" pitchFamily="34" charset="0"/>
                <a:cs typeface="Arial" panose="020B0604020202020204" pitchFamily="34" charset="0"/>
              </a:rPr>
              <a:t>HSE (Health &amp; Safety</a:t>
            </a:r>
            <a:r>
              <a:rPr lang="sr-Latn-RS" sz="1000" baseline="0" dirty="0">
                <a:solidFill>
                  <a:srgbClr val="002060"/>
                </a:solidFill>
                <a:latin typeface="Arial" panose="020B0604020202020204" pitchFamily="34" charset="0"/>
                <a:cs typeface="Arial" panose="020B0604020202020204" pitchFamily="34" charset="0"/>
              </a:rPr>
              <a:t> Executive) </a:t>
            </a:r>
            <a:r>
              <a:rPr lang="sr-Latn-RS" sz="1000" dirty="0">
                <a:solidFill>
                  <a:srgbClr val="002060"/>
                </a:solidFill>
                <a:latin typeface="Arial" panose="020B0604020202020204" pitchFamily="34" charset="0"/>
                <a:cs typeface="Arial" panose="020B0604020202020204" pitchFamily="34" charset="0"/>
              </a:rPr>
              <a:t>preporučuje dodavanje 4 dB na dobijenu vrednost zbog uzimanja u obzir različitih faktora koji umanjuju efikasnost ušnih štitnika, poput:</a:t>
            </a:r>
          </a:p>
          <a:p>
            <a:pPr marL="360000" lvl="1" indent="-144000" algn="just">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nepravilnog postavljanja ušnih štitnika,</a:t>
            </a:r>
          </a:p>
          <a:p>
            <a:pPr marL="360000" lvl="1" indent="-144000" algn="just">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direktivnosti buke itd.</a:t>
            </a:r>
          </a:p>
          <a:p>
            <a:pPr marL="0" marR="0" indent="0" algn="just" defTabSz="914400" rtl="0" eaLnBrk="1" fontAlgn="auto" latinLnBrk="0" hangingPunct="1">
              <a:spcBef>
                <a:spcPts val="600"/>
              </a:spcBef>
              <a:buClrTx/>
              <a:buSzTx/>
              <a:buFont typeface="+mj-lt"/>
              <a:buNone/>
              <a:tabLst/>
              <a:defRPr/>
            </a:pPr>
            <a:r>
              <a:rPr lang="sr-Latn-RS" sz="1000" baseline="0" dirty="0">
                <a:solidFill>
                  <a:srgbClr val="002060"/>
                </a:solidFill>
                <a:latin typeface="Arial" panose="020B0604020202020204" pitchFamily="34" charset="0"/>
                <a:cs typeface="Arial" panose="020B0604020202020204" pitchFamily="34" charset="0"/>
              </a:rPr>
              <a:t>Primer proračuna efikasnosti ušnih štitnika sa vrednošću </a:t>
            </a:r>
            <a:r>
              <a:rPr lang="sr-Latn-RS" sz="1000" baseline="0" dirty="0">
                <a:solidFill>
                  <a:srgbClr val="800000"/>
                </a:solidFill>
                <a:latin typeface="Arial" panose="020B0604020202020204" pitchFamily="34" charset="0"/>
                <a:cs typeface="Arial" panose="020B0604020202020204" pitchFamily="34" charset="0"/>
              </a:rPr>
              <a:t>SNR=27 dB </a:t>
            </a:r>
            <a:r>
              <a:rPr lang="sr-Latn-RS" sz="1000" baseline="0" dirty="0">
                <a:solidFill>
                  <a:srgbClr val="002060"/>
                </a:solidFill>
                <a:latin typeface="Arial" panose="020B0604020202020204" pitchFamily="34" charset="0"/>
                <a:cs typeface="Arial" panose="020B0604020202020204" pitchFamily="34" charset="0"/>
              </a:rPr>
              <a:t>prikazan je u tabeli.</a:t>
            </a:r>
          </a:p>
          <a:p>
            <a:pPr marL="0" indent="0" algn="just">
              <a:spcBef>
                <a:spcPts val="600"/>
              </a:spcBef>
              <a:buFont typeface="+mj-lt"/>
              <a:buNone/>
            </a:pPr>
            <a:r>
              <a:rPr lang="sr-Latn-RS" sz="1000" dirty="0">
                <a:solidFill>
                  <a:srgbClr val="002060"/>
                </a:solidFill>
                <a:latin typeface="Arial" panose="020B0604020202020204" pitchFamily="34" charset="0"/>
                <a:cs typeface="Arial" panose="020B0604020202020204" pitchFamily="34" charset="0"/>
              </a:rPr>
              <a:t>Dobijene</a:t>
            </a:r>
            <a:r>
              <a:rPr lang="sr-Latn-RS" sz="1000" baseline="0" dirty="0">
                <a:solidFill>
                  <a:srgbClr val="002060"/>
                </a:solidFill>
                <a:latin typeface="Arial" panose="020B0604020202020204" pitchFamily="34" charset="0"/>
                <a:cs typeface="Arial" panose="020B0604020202020204" pitchFamily="34" charset="0"/>
              </a:rPr>
              <a:t> vrednosti A-ponderisanih nivoa zvučnog pritiska se koriste za izračunavanje izloženosti buci u slučaju korišćenja lične zaštitne opreme.</a:t>
            </a:r>
          </a:p>
          <a:p>
            <a:pPr marL="0" marR="0" indent="0" algn="ctr" defTabSz="914400" rtl="0" eaLnBrk="1" fontAlgn="auto" latinLnBrk="0" hangingPunct="1">
              <a:spcBef>
                <a:spcPts val="0"/>
              </a:spcBef>
              <a:buClrTx/>
              <a:buSzTx/>
              <a:buFont typeface="+mj-lt"/>
              <a:buNone/>
              <a:tabLst/>
              <a:defRPr/>
            </a:pPr>
            <a:endParaRPr lang="sr-Latn-RS" sz="1000" baseline="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38</a:t>
            </a:fld>
            <a:endParaRPr lang="en-US"/>
          </a:p>
        </p:txBody>
      </p:sp>
    </p:spTree>
    <p:extLst>
      <p:ext uri="{BB962C8B-B14F-4D97-AF65-F5344CB8AC3E}">
        <p14:creationId xmlns:p14="http://schemas.microsoft.com/office/powerpoint/2010/main" val="274912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algn="just">
              <a:spcBef>
                <a:spcPts val="600"/>
              </a:spcBef>
            </a:pPr>
            <a:r>
              <a:rPr lang="sr-Latn-RS" sz="1000" baseline="0" dirty="0">
                <a:solidFill>
                  <a:srgbClr val="002060"/>
                </a:solidFill>
                <a:latin typeface="Arial" panose="020B0604020202020204" pitchFamily="34" charset="0"/>
                <a:cs typeface="Arial" panose="020B0604020202020204" pitchFamily="34" charset="0"/>
              </a:rPr>
              <a:t>Postupak određivanja efikasnosti ušnih štitnika obuhvata sledeće korake koji se sprovode za svaki radni zadatak, odnosno posao koji radnik obavlja u toku radnog vremena:</a:t>
            </a:r>
          </a:p>
          <a:p>
            <a:pPr marL="360000" lvl="1" indent="-216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Izmeriti A- i C-ponderisani nivo zvučnog pritiska na radnom mestu.</a:t>
            </a:r>
          </a:p>
          <a:p>
            <a:pPr marL="360000" lvl="1" indent="-216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Oduzeti </a:t>
            </a:r>
            <a:r>
              <a:rPr lang="pl-PL" sz="1000" dirty="0">
                <a:solidFill>
                  <a:srgbClr val="002060"/>
                </a:solidFill>
                <a:latin typeface="Arial" panose="020B0604020202020204" pitchFamily="34" charset="0"/>
                <a:cs typeface="Arial" panose="020B0604020202020204" pitchFamily="34" charset="0"/>
              </a:rPr>
              <a:t>A-ponderisani nivo zvučnog pritiska od C-ponderisanog nivoa zvučnog pritiska.</a:t>
            </a:r>
          </a:p>
          <a:p>
            <a:pPr marL="360000" lvl="1" indent="-216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Očitati HML vrednost iz kataloga proizvođača.</a:t>
            </a:r>
          </a:p>
          <a:p>
            <a:pPr marL="360000" lvl="1" indent="-216000" algn="just">
              <a:spcBef>
                <a:spcPts val="600"/>
              </a:spcBef>
              <a:buFont typeface="+mj-lt"/>
              <a:buAutoNum type="arabicPeriod"/>
            </a:pPr>
            <a:r>
              <a:rPr lang="sr-Latn-RS" sz="1000" dirty="0">
                <a:solidFill>
                  <a:srgbClr val="002060"/>
                </a:solidFill>
                <a:latin typeface="Arial" panose="020B0604020202020204" pitchFamily="34" charset="0"/>
                <a:cs typeface="Arial" panose="020B0604020202020204" pitchFamily="34" charset="0"/>
              </a:rPr>
              <a:t>Izračunati procenjeni nivo slabljenja (PNR):</a:t>
            </a:r>
          </a:p>
          <a:p>
            <a:pPr marL="648000" lvl="1" indent="-142875" algn="just">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ako je </a:t>
            </a:r>
            <a:r>
              <a:rPr lang="sr-Latn-RS" sz="1000" i="1"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C</a:t>
            </a:r>
            <a:r>
              <a:rPr lang="sr-Latn-RS" sz="1000" dirty="0">
                <a:solidFill>
                  <a:srgbClr val="002060"/>
                </a:solidFill>
                <a:latin typeface="Arial" panose="020B0604020202020204" pitchFamily="34" charset="0"/>
                <a:cs typeface="Arial" panose="020B0604020202020204" pitchFamily="34" charset="0"/>
              </a:rPr>
              <a:t> – </a:t>
            </a:r>
            <a:r>
              <a:rPr lang="sr-Latn-RS" sz="1000" i="1"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A</a:t>
            </a:r>
            <a:r>
              <a:rPr lang="sr-Latn-R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sym typeface="Symbol" panose="05050102010706020507" pitchFamily="18" charset="2"/>
              </a:rPr>
              <a:t> 2 dB,</a:t>
            </a:r>
            <a:r>
              <a:rPr lang="sr-Latn-RS" sz="1000" dirty="0">
                <a:solidFill>
                  <a:srgbClr val="002060"/>
                </a:solidFill>
                <a:latin typeface="Arial" panose="020B0604020202020204" pitchFamily="34" charset="0"/>
                <a:cs typeface="Arial" panose="020B0604020202020204" pitchFamily="34" charset="0"/>
              </a:rPr>
              <a:t> koristi se gornja jednačina;</a:t>
            </a:r>
          </a:p>
          <a:p>
            <a:pPr marL="648000" lvl="1" indent="-142875" algn="just">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ako je </a:t>
            </a:r>
            <a:r>
              <a:rPr lang="sr-Latn-RS" sz="1000" i="1"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C</a:t>
            </a:r>
            <a:r>
              <a:rPr lang="sr-Latn-RS" sz="1000" dirty="0">
                <a:solidFill>
                  <a:srgbClr val="002060"/>
                </a:solidFill>
                <a:latin typeface="Arial" panose="020B0604020202020204" pitchFamily="34" charset="0"/>
                <a:cs typeface="Arial" panose="020B0604020202020204" pitchFamily="34" charset="0"/>
              </a:rPr>
              <a:t> – </a:t>
            </a:r>
            <a:r>
              <a:rPr lang="sr-Latn-RS" sz="1000" i="1"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A</a:t>
            </a:r>
            <a:r>
              <a:rPr lang="sr-Latn-RS" sz="1000" dirty="0">
                <a:solidFill>
                  <a:srgbClr val="002060"/>
                </a:solidFill>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sym typeface="Symbol" panose="05050102010706020507" pitchFamily="18" charset="2"/>
              </a:rPr>
              <a:t>&gt; 2 dB, </a:t>
            </a:r>
            <a:r>
              <a:rPr lang="sr-Latn-RS" sz="1000" dirty="0">
                <a:solidFill>
                  <a:srgbClr val="002060"/>
                </a:solidFill>
                <a:latin typeface="Arial" panose="020B0604020202020204" pitchFamily="34" charset="0"/>
                <a:cs typeface="Arial" panose="020B0604020202020204" pitchFamily="34" charset="0"/>
              </a:rPr>
              <a:t>koristi se donja jednačina.</a:t>
            </a:r>
          </a:p>
          <a:p>
            <a:pPr marL="360000" marR="0" lvl="1" indent="-216000" algn="just" defTabSz="914400" rtl="0" eaLnBrk="1" fontAlgn="auto" latinLnBrk="0" hangingPunct="1">
              <a:spcBef>
                <a:spcPts val="600"/>
              </a:spcBef>
              <a:buClrTx/>
              <a:buSzTx/>
              <a:buFont typeface="+mj-lt"/>
              <a:buAutoNum type="arabicPeriod" startAt="5"/>
              <a:tabLst/>
              <a:defRPr/>
            </a:pPr>
            <a:r>
              <a:rPr lang="sr-Latn-RS" sz="1000" dirty="0">
                <a:solidFill>
                  <a:srgbClr val="002060"/>
                </a:solidFill>
                <a:latin typeface="Arial" panose="020B0604020202020204" pitchFamily="34" charset="0"/>
                <a:cs typeface="Arial" panose="020B0604020202020204" pitchFamily="34" charset="0"/>
              </a:rPr>
              <a:t>Oduzeti PNR vrednost od A-ponderisanog nivoa zvučnog pritiska.</a:t>
            </a:r>
          </a:p>
          <a:p>
            <a:pPr marL="360000" marR="0" lvl="1" indent="-216000" algn="just" defTabSz="914400" rtl="0" eaLnBrk="1" fontAlgn="auto" latinLnBrk="0" hangingPunct="1">
              <a:spcBef>
                <a:spcPts val="600"/>
              </a:spcBef>
              <a:buClrTx/>
              <a:buSzTx/>
              <a:buFont typeface="+mj-lt"/>
              <a:buAutoNum type="arabicPeriod" startAt="5"/>
              <a:tabLst/>
              <a:defRPr/>
            </a:pPr>
            <a:r>
              <a:rPr lang="sr-Latn-RS" sz="1000" dirty="0">
                <a:solidFill>
                  <a:srgbClr val="002060"/>
                </a:solidFill>
                <a:latin typeface="Arial" panose="020B0604020202020204" pitchFamily="34" charset="0"/>
                <a:cs typeface="Arial" panose="020B0604020202020204" pitchFamily="34" charset="0"/>
              </a:rPr>
              <a:t>Rezultat predstavlja A-ponderisani nivo zvučnog pritiska sa zaštitom.</a:t>
            </a:r>
          </a:p>
        </p:txBody>
      </p:sp>
      <p:sp>
        <p:nvSpPr>
          <p:cNvPr id="5" name="Slide Number Placeholder 4"/>
          <p:cNvSpPr>
            <a:spLocks noGrp="1"/>
          </p:cNvSpPr>
          <p:nvPr>
            <p:ph type="sldNum" sz="quarter" idx="10"/>
          </p:nvPr>
        </p:nvSpPr>
        <p:spPr/>
        <p:txBody>
          <a:bodyPr/>
          <a:lstStyle/>
          <a:p>
            <a:fld id="{C928A839-252E-4E3E-AC79-B42445092DC9}" type="slidenum">
              <a:rPr lang="en-US" smtClean="0"/>
              <a:pPr/>
              <a:t>39</a:t>
            </a:fld>
            <a:endParaRPr lang="en-US"/>
          </a:p>
        </p:txBody>
      </p:sp>
    </p:spTree>
    <p:extLst>
      <p:ext uri="{BB962C8B-B14F-4D97-AF65-F5344CB8AC3E}">
        <p14:creationId xmlns:p14="http://schemas.microsoft.com/office/powerpoint/2010/main" val="112919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0"/>
              </a:spcAft>
            </a:pPr>
            <a:r>
              <a:rPr lang="sr-Latn-RS" sz="1000" dirty="0">
                <a:solidFill>
                  <a:srgbClr val="000066"/>
                </a:solidFill>
                <a:latin typeface="Arial" panose="020B0604020202020204" pitchFamily="34" charset="0"/>
                <a:cs typeface="Arial" panose="020B0604020202020204" pitchFamily="34" charset="0"/>
              </a:rPr>
              <a:t>Efikasno upravljanje bukom u radnoj sredini obuhvata ciklično</a:t>
            </a:r>
            <a:r>
              <a:rPr lang="sr-Latn-RS" sz="1000" baseline="0" dirty="0">
                <a:solidFill>
                  <a:srgbClr val="000066"/>
                </a:solidFill>
                <a:latin typeface="Arial" panose="020B0604020202020204" pitchFamily="34" charset="0"/>
                <a:cs typeface="Arial" panose="020B0604020202020204" pitchFamily="34" charset="0"/>
              </a:rPr>
              <a:t> sprovođenje četiri aktivnosti:</a:t>
            </a:r>
          </a:p>
          <a:p>
            <a:pPr marL="0" lvl="1" algn="just" defTabSz="180000">
              <a:spcBef>
                <a:spcPts val="600"/>
              </a:spcBef>
              <a:spcAft>
                <a:spcPts val="0"/>
              </a:spcAft>
              <a:tabLst>
                <a:tab pos="360000" algn="l"/>
              </a:tabLst>
            </a:pPr>
            <a:r>
              <a:rPr lang="sr-Latn-RS" sz="1000" b="1" baseline="0" dirty="0">
                <a:solidFill>
                  <a:srgbClr val="990000"/>
                </a:solidFill>
                <a:latin typeface="Arial" panose="020B0604020202020204" pitchFamily="34" charset="0"/>
                <a:cs typeface="Arial" panose="020B0604020202020204" pitchFamily="34" charset="0"/>
              </a:rPr>
              <a:t>A1  - 	Identifikaciju</a:t>
            </a:r>
            <a:r>
              <a:rPr lang="sr-Latn-RS" sz="1000" baseline="0" dirty="0">
                <a:solidFill>
                  <a:srgbClr val="000066"/>
                </a:solidFill>
                <a:latin typeface="Arial" panose="020B0604020202020204" pitchFamily="34" charset="0"/>
                <a:cs typeface="Arial" panose="020B0604020202020204" pitchFamily="34" charset="0"/>
              </a:rPr>
              <a:t> </a:t>
            </a:r>
            <a:r>
              <a:rPr lang="sr-Latn-RS" sz="1000" b="1" baseline="0" dirty="0">
                <a:solidFill>
                  <a:srgbClr val="990000"/>
                </a:solidFill>
                <a:latin typeface="Arial" panose="020B0604020202020204" pitchFamily="34" charset="0"/>
                <a:cs typeface="Arial" panose="020B0604020202020204" pitchFamily="34" charset="0"/>
              </a:rPr>
              <a:t>izvora buke i aktivnosti </a:t>
            </a:r>
            <a:r>
              <a:rPr lang="sr-Latn-RS" sz="1000" baseline="0" dirty="0">
                <a:solidFill>
                  <a:srgbClr val="000066"/>
                </a:solidFill>
                <a:latin typeface="Arial" panose="020B0604020202020204" pitchFamily="34" charset="0"/>
                <a:cs typeface="Arial" panose="020B0604020202020204" pitchFamily="34" charset="0"/>
              </a:rPr>
              <a:t>koje prouzrokuju buku, uključujući i merenje i 	analizu buke na radnom mestu.</a:t>
            </a:r>
          </a:p>
          <a:p>
            <a:pPr marL="0" lvl="1" algn="just" defTabSz="180000">
              <a:spcBef>
                <a:spcPts val="600"/>
              </a:spcBef>
              <a:spcAft>
                <a:spcPts val="0"/>
              </a:spcAft>
              <a:tabLst>
                <a:tab pos="360000" algn="l"/>
              </a:tabLst>
            </a:pPr>
            <a:r>
              <a:rPr lang="sr-Latn-RS" sz="1000" b="1" baseline="0" dirty="0">
                <a:solidFill>
                  <a:srgbClr val="990000"/>
                </a:solidFill>
                <a:latin typeface="Arial" panose="020B0604020202020204" pitchFamily="34" charset="0"/>
                <a:cs typeface="Arial" panose="020B0604020202020204" pitchFamily="34" charset="0"/>
              </a:rPr>
              <a:t>A2  - 	Procenu rizika po zdravlje usled izlaganja buci </a:t>
            </a:r>
            <a:r>
              <a:rPr lang="sr-Latn-RS" sz="1000" baseline="0" dirty="0">
                <a:solidFill>
                  <a:srgbClr val="000066"/>
                </a:solidFill>
                <a:latin typeface="Arial" panose="020B0604020202020204" pitchFamily="34" charset="0"/>
                <a:cs typeface="Arial" panose="020B0604020202020204" pitchFamily="34" charset="0"/>
              </a:rPr>
              <a:t>na radnim mestima na kojima radnici 	jesu ili mogu biti izloženi buci na osnovu sprovedene analize buke i vremena izloženosti 	buci.</a:t>
            </a:r>
          </a:p>
          <a:p>
            <a:pPr marL="0" lvl="1" algn="just" defTabSz="180000">
              <a:spcBef>
                <a:spcPts val="600"/>
              </a:spcBef>
              <a:spcAft>
                <a:spcPts val="0"/>
              </a:spcAft>
              <a:tabLst>
                <a:tab pos="360000" algn="l"/>
              </a:tabLst>
            </a:pPr>
            <a:r>
              <a:rPr lang="sr-Latn-RS" sz="1000" b="1" baseline="0" dirty="0">
                <a:solidFill>
                  <a:srgbClr val="990000"/>
                </a:solidFill>
                <a:latin typeface="Arial" panose="020B0604020202020204" pitchFamily="34" charset="0"/>
                <a:cs typeface="Arial" panose="020B0604020202020204" pitchFamily="34" charset="0"/>
              </a:rPr>
              <a:t>A3  - 	Kontrolu</a:t>
            </a:r>
            <a:r>
              <a:rPr lang="sr-Latn-RS" sz="1000" baseline="0" dirty="0">
                <a:solidFill>
                  <a:srgbClr val="000066"/>
                </a:solidFill>
                <a:latin typeface="Arial" panose="020B0604020202020204" pitchFamily="34" charset="0"/>
                <a:cs typeface="Arial" panose="020B0604020202020204" pitchFamily="34" charset="0"/>
              </a:rPr>
              <a:t>, koja podrazumeva identifikaciju raspoloživih mera za eliminisanje ili 	smanjenje rizika i njihovu primenu.</a:t>
            </a:r>
          </a:p>
          <a:p>
            <a:pPr marL="0" marR="0" lvl="1" algn="just" defTabSz="180000" rtl="0" eaLnBrk="1" fontAlgn="auto" latinLnBrk="0" hangingPunct="1">
              <a:spcBef>
                <a:spcPts val="600"/>
              </a:spcBef>
              <a:spcAft>
                <a:spcPts val="0"/>
              </a:spcAft>
              <a:buClrTx/>
              <a:buSzTx/>
              <a:tabLst>
                <a:tab pos="360000" algn="l"/>
              </a:tabLst>
              <a:defRPr/>
            </a:pPr>
            <a:r>
              <a:rPr lang="sr-Latn-RS" sz="1000" b="1" baseline="0" dirty="0">
                <a:solidFill>
                  <a:srgbClr val="990000"/>
                </a:solidFill>
                <a:latin typeface="Arial" panose="020B0604020202020204" pitchFamily="34" charset="0"/>
                <a:cs typeface="Arial" panose="020B0604020202020204" pitchFamily="34" charset="0"/>
              </a:rPr>
              <a:t>A4  - 	Proveru i verifikaciju efektivnosti sprovedenih mera </a:t>
            </a:r>
            <a:r>
              <a:rPr lang="sr-Latn-RS" sz="1000" baseline="0" dirty="0">
                <a:solidFill>
                  <a:srgbClr val="000066"/>
                </a:solidFill>
                <a:latin typeface="Arial" panose="020B0604020202020204" pitchFamily="34" charset="0"/>
                <a:cs typeface="Arial" panose="020B0604020202020204" pitchFamily="34" charset="0"/>
              </a:rPr>
              <a:t>za eliminisanje ili smanjenje rizika, uključujući i merenje i analizu buke na radnom mestu.</a:t>
            </a:r>
          </a:p>
          <a:p>
            <a:pPr marL="0" marR="0" lvl="0" indent="0" algn="just" defTabSz="914400" rtl="0" eaLnBrk="1" fontAlgn="auto" latinLnBrk="0" hangingPunct="1">
              <a:spcBef>
                <a:spcPts val="600"/>
              </a:spcBef>
              <a:spcAft>
                <a:spcPts val="0"/>
              </a:spcAft>
              <a:buClrTx/>
              <a:buSzTx/>
              <a:buFont typeface="+mj-lt"/>
              <a:buNone/>
              <a:tabLst/>
              <a:defRPr/>
            </a:pPr>
            <a:r>
              <a:rPr lang="sr-Latn-RS" sz="1000" baseline="0" dirty="0">
                <a:solidFill>
                  <a:srgbClr val="000066"/>
                </a:solidFill>
                <a:latin typeface="Arial" panose="020B0604020202020204" pitchFamily="34" charset="0"/>
                <a:cs typeface="Arial" panose="020B0604020202020204" pitchFamily="34" charset="0"/>
              </a:rPr>
              <a:t>Ukoliko i pored svih preduzetih mera za eliminisanje ili smanjenje izloženosti buci i dalje postoji izloženost radnika buci (preostala izloženost), potrebno je preduzeti sledeće mere:</a:t>
            </a:r>
          </a:p>
          <a:p>
            <a:pPr marL="180000" marR="0" lvl="1" indent="-180000" algn="just" defTabSz="914400" rtl="0" eaLnBrk="1" fontAlgn="auto" latinLnBrk="0" hangingPunct="1">
              <a:spcBef>
                <a:spcPts val="600"/>
              </a:spcBef>
              <a:spcAft>
                <a:spcPts val="0"/>
              </a:spcAft>
              <a:buClrTx/>
              <a:buSzTx/>
              <a:buFont typeface="+mj-lt"/>
              <a:buAutoNum type="arabicPeriod"/>
              <a:tabLst/>
              <a:defRPr/>
            </a:pPr>
            <a:r>
              <a:rPr lang="sr-Latn-RS" sz="1000" baseline="0" dirty="0">
                <a:solidFill>
                  <a:srgbClr val="000066"/>
                </a:solidFill>
                <a:latin typeface="Arial" panose="020B0604020202020204" pitchFamily="34" charset="0"/>
                <a:cs typeface="Arial" panose="020B0604020202020204" pitchFamily="34" charset="0"/>
              </a:rPr>
              <a:t>Informisanje radnika o preostalim rizicima na radnom mestu i obuku,</a:t>
            </a:r>
            <a:r>
              <a:rPr lang="sr-Latn-RS" sz="1000" dirty="0">
                <a:solidFill>
                  <a:srgbClr val="000066"/>
                </a:solidFill>
                <a:latin typeface="Arial" panose="020B0604020202020204" pitchFamily="34" charset="0"/>
                <a:cs typeface="Arial" panose="020B0604020202020204" pitchFamily="34" charset="0"/>
              </a:rPr>
              <a:t>i</a:t>
            </a:r>
            <a:endParaRPr lang="sr-Latn-RS" sz="1000" baseline="0" dirty="0">
              <a:solidFill>
                <a:srgbClr val="000066"/>
              </a:solidFill>
              <a:latin typeface="Arial" panose="020B0604020202020204" pitchFamily="34" charset="0"/>
              <a:cs typeface="Arial" panose="020B0604020202020204" pitchFamily="34" charset="0"/>
            </a:endParaRPr>
          </a:p>
          <a:p>
            <a:pPr marL="180000" marR="0" lvl="1" indent="-180000" algn="just" defTabSz="914400" rtl="0" eaLnBrk="1" fontAlgn="auto" latinLnBrk="0" hangingPunct="1">
              <a:spcBef>
                <a:spcPts val="600"/>
              </a:spcBef>
              <a:spcAft>
                <a:spcPts val="0"/>
              </a:spcAft>
              <a:buClrTx/>
              <a:buSzTx/>
              <a:buFont typeface="+mj-lt"/>
              <a:buAutoNum type="arabicPeriod"/>
              <a:tabLst/>
              <a:defRPr/>
            </a:pPr>
            <a:r>
              <a:rPr lang="sr-Latn-RS" sz="1000" baseline="0" dirty="0">
                <a:solidFill>
                  <a:srgbClr val="000066"/>
                </a:solidFill>
                <a:latin typeface="Arial" panose="020B0604020202020204" pitchFamily="34" charset="0"/>
                <a:cs typeface="Arial" panose="020B0604020202020204" pitchFamily="34" charset="0"/>
              </a:rPr>
              <a:t>Pojačani zdravstveni nadzor radnika.</a:t>
            </a:r>
          </a:p>
          <a:p>
            <a:pPr marL="0" marR="0" lvl="0" indent="0" algn="just" defTabSz="914400" rtl="0" eaLnBrk="1" fontAlgn="auto" latinLnBrk="0" hangingPunct="1">
              <a:spcBef>
                <a:spcPts val="600"/>
              </a:spcBef>
              <a:spcAft>
                <a:spcPts val="0"/>
              </a:spcAft>
              <a:buClrTx/>
              <a:buSzTx/>
              <a:buFont typeface="+mj-lt"/>
              <a:buNone/>
              <a:tabLst/>
              <a:defRPr/>
            </a:pPr>
            <a:r>
              <a:rPr lang="sr-Latn-RS" sz="1000" baseline="0" dirty="0">
                <a:solidFill>
                  <a:srgbClr val="000066"/>
                </a:solidFill>
                <a:latin typeface="Arial" panose="020B0604020202020204" pitchFamily="34" charset="0"/>
                <a:cs typeface="Arial" panose="020B0604020202020204" pitchFamily="34" charset="0"/>
              </a:rPr>
              <a:t>Efikasno upravljanje bukom se zasniva na poznavanju i razumevanju radnog okruženja i dobroj analizi buke na radnom mestu.</a:t>
            </a:r>
          </a:p>
          <a:p>
            <a:pPr marL="0" marR="0" lvl="0" indent="0" algn="just" defTabSz="914400" rtl="0" eaLnBrk="1" fontAlgn="auto" latinLnBrk="0" hangingPunct="1">
              <a:spcBef>
                <a:spcPts val="600"/>
              </a:spcBef>
              <a:spcAft>
                <a:spcPts val="0"/>
              </a:spcAft>
              <a:buClrTx/>
              <a:buSzTx/>
              <a:buFont typeface="+mj-lt"/>
              <a:buNone/>
              <a:tabLst/>
              <a:defRPr/>
            </a:pPr>
            <a:r>
              <a:rPr lang="sr-Latn-RS" sz="1000" baseline="0" dirty="0">
                <a:solidFill>
                  <a:srgbClr val="000066"/>
                </a:solidFill>
                <a:latin typeface="Arial" panose="020B0604020202020204" pitchFamily="34" charset="0"/>
                <a:cs typeface="Arial" panose="020B0604020202020204" pitchFamily="34" charset="0"/>
              </a:rPr>
              <a:t>Uspostavljanjem efikasne procene rizika od buke </a:t>
            </a:r>
            <a:r>
              <a:rPr lang="vi-VN" sz="1000" dirty="0">
                <a:solidFill>
                  <a:srgbClr val="000066"/>
                </a:solidFill>
                <a:latin typeface="Arial" panose="020B0604020202020204" pitchFamily="34" charset="0"/>
                <a:cs typeface="Arial" panose="020B0604020202020204" pitchFamily="34" charset="0"/>
              </a:rPr>
              <a:t>moguće je usmeriti aktivnosti upravljanja bukom kako bi se obezbedila najveća korist </a:t>
            </a:r>
            <a:r>
              <a:rPr lang="sr-Latn-RS" sz="1000" dirty="0">
                <a:solidFill>
                  <a:srgbClr val="000066"/>
                </a:solidFill>
                <a:latin typeface="Arial" panose="020B0604020202020204" pitchFamily="34" charset="0"/>
                <a:cs typeface="Arial" panose="020B0604020202020204" pitchFamily="34" charset="0"/>
              </a:rPr>
              <a:t>po zdravlje radnika </a:t>
            </a:r>
            <a:r>
              <a:rPr lang="vi-VN" sz="1000" dirty="0">
                <a:solidFill>
                  <a:srgbClr val="000066"/>
                </a:solidFill>
                <a:latin typeface="Arial" panose="020B0604020202020204" pitchFamily="34" charset="0"/>
                <a:cs typeface="Arial" panose="020B0604020202020204" pitchFamily="34" charset="0"/>
              </a:rPr>
              <a:t>i poštovanje propisa, istovremeno izbegavajući nepotrebne poslovne troškove.</a:t>
            </a:r>
            <a:endParaRPr lang="en-US"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4</a:t>
            </a:fld>
            <a:endParaRPr lang="en-US"/>
          </a:p>
        </p:txBody>
      </p:sp>
    </p:spTree>
    <p:extLst>
      <p:ext uri="{BB962C8B-B14F-4D97-AF65-F5344CB8AC3E}">
        <p14:creationId xmlns:p14="http://schemas.microsoft.com/office/powerpoint/2010/main" val="1389553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algn="just">
              <a:spcBef>
                <a:spcPts val="600"/>
              </a:spcBef>
            </a:pPr>
            <a:r>
              <a:rPr lang="sr-Latn-RS" sz="1000" dirty="0">
                <a:solidFill>
                  <a:srgbClr val="002060"/>
                </a:solidFill>
                <a:latin typeface="Arial" panose="020B0604020202020204" pitchFamily="34" charset="0"/>
                <a:cs typeface="Arial" panose="020B0604020202020204" pitchFamily="34" charset="0"/>
              </a:rPr>
              <a:t>U tabeli je prikazan primer proračuna efikasnosti ušnih štintika sa vrednostima</a:t>
            </a:r>
            <a:r>
              <a:rPr lang="sr-Latn-RS" sz="1000" baseline="0" dirty="0">
                <a:solidFill>
                  <a:srgbClr val="002060"/>
                </a:solidFill>
                <a:latin typeface="Arial" panose="020B0604020202020204" pitchFamily="34" charset="0"/>
                <a:cs typeface="Arial" panose="020B0604020202020204" pitchFamily="34" charset="0"/>
              </a:rPr>
              <a:t> H=32 dB, M=25 dB i L=15 dB</a:t>
            </a:r>
            <a:r>
              <a:rPr lang="sr-Latn-RS" sz="1000" dirty="0">
                <a:solidFill>
                  <a:srgbClr val="002060"/>
                </a:solidFill>
                <a:latin typeface="Arial" panose="020B0604020202020204" pitchFamily="34" charset="0"/>
                <a:cs typeface="Arial" panose="020B0604020202020204" pitchFamily="34" charset="0"/>
              </a:rPr>
              <a:t>.</a:t>
            </a:r>
          </a:p>
          <a:p>
            <a:pPr marL="0" indent="0" algn="just">
              <a:spcBef>
                <a:spcPts val="600"/>
              </a:spcBef>
              <a:buFont typeface="+mj-lt"/>
              <a:buNone/>
            </a:pPr>
            <a:r>
              <a:rPr lang="sr-Latn-RS" sz="1000" dirty="0">
                <a:solidFill>
                  <a:srgbClr val="002060"/>
                </a:solidFill>
                <a:latin typeface="Arial" panose="020B0604020202020204" pitchFamily="34" charset="0"/>
                <a:cs typeface="Arial" panose="020B0604020202020204" pitchFamily="34" charset="0"/>
              </a:rPr>
              <a:t>HSE (Health &amp; Safety</a:t>
            </a:r>
            <a:r>
              <a:rPr lang="sr-Latn-RS" sz="1000" baseline="0" dirty="0">
                <a:solidFill>
                  <a:srgbClr val="002060"/>
                </a:solidFill>
                <a:latin typeface="Arial" panose="020B0604020202020204" pitchFamily="34" charset="0"/>
                <a:cs typeface="Arial" panose="020B0604020202020204" pitchFamily="34" charset="0"/>
              </a:rPr>
              <a:t> Executive) </a:t>
            </a:r>
            <a:r>
              <a:rPr lang="sr-Latn-RS" sz="1000" dirty="0">
                <a:solidFill>
                  <a:srgbClr val="002060"/>
                </a:solidFill>
                <a:latin typeface="Arial" panose="020B0604020202020204" pitchFamily="34" charset="0"/>
                <a:cs typeface="Arial" panose="020B0604020202020204" pitchFamily="34" charset="0"/>
              </a:rPr>
              <a:t>preporučuje dodavanje 4 dB na izračunatu vrednost LAeq zbog uzimanja u obzir različitih faktora koji umanjuju efikasnost ušnih štitnika, kao što su:</a:t>
            </a:r>
          </a:p>
          <a:p>
            <a:pPr marL="360000" lvl="1" indent="-144000" algn="l">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nepravilno postavljanje ušnih štitnika,</a:t>
            </a:r>
          </a:p>
          <a:p>
            <a:pPr marL="360000" lvl="1" indent="-144000" algn="l">
              <a:spcBef>
                <a:spcPts val="600"/>
              </a:spcBef>
              <a:buFont typeface="Arial" panose="020B0604020202020204" pitchFamily="34" charset="0"/>
              <a:buChar char="•"/>
            </a:pPr>
            <a:r>
              <a:rPr lang="sr-Latn-RS" sz="1000" dirty="0">
                <a:solidFill>
                  <a:srgbClr val="002060"/>
                </a:solidFill>
                <a:latin typeface="Arial" panose="020B0604020202020204" pitchFamily="34" charset="0"/>
                <a:cs typeface="Arial" panose="020B0604020202020204" pitchFamily="34" charset="0"/>
              </a:rPr>
              <a:t>direktivnost buke itd.</a:t>
            </a:r>
          </a:p>
          <a:p>
            <a:pPr marL="0" indent="0" algn="just">
              <a:spcBef>
                <a:spcPts val="600"/>
              </a:spcBef>
              <a:buFont typeface="+mj-lt"/>
              <a:buNone/>
            </a:pPr>
            <a:r>
              <a:rPr lang="sr-Latn-RS" sz="1000" dirty="0">
                <a:solidFill>
                  <a:srgbClr val="002060"/>
                </a:solidFill>
                <a:latin typeface="Arial" panose="020B0604020202020204" pitchFamily="34" charset="0"/>
                <a:cs typeface="Arial" panose="020B0604020202020204" pitchFamily="34" charset="0"/>
              </a:rPr>
              <a:t>Dobijene</a:t>
            </a:r>
            <a:r>
              <a:rPr lang="sr-Latn-RS" sz="1000" baseline="0" dirty="0">
                <a:solidFill>
                  <a:srgbClr val="002060"/>
                </a:solidFill>
                <a:latin typeface="Arial" panose="020B0604020202020204" pitchFamily="34" charset="0"/>
                <a:cs typeface="Arial" panose="020B0604020202020204" pitchFamily="34" charset="0"/>
              </a:rPr>
              <a:t> vrednosti A-ponderisanih nivoa zvučnog pritiska se koriste za izračunavanje izloženosti buci u slučaju korišćenja ušnih štitnika.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40</a:t>
            </a:fld>
            <a:endParaRPr lang="en-US"/>
          </a:p>
        </p:txBody>
      </p:sp>
    </p:spTree>
    <p:extLst>
      <p:ext uri="{BB962C8B-B14F-4D97-AF65-F5344CB8AC3E}">
        <p14:creationId xmlns:p14="http://schemas.microsoft.com/office/powerpoint/2010/main" val="215558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algn="just" fontAlgn="auto">
              <a:spcBef>
                <a:spcPts val="600"/>
              </a:spcBef>
              <a:defRPr/>
            </a:pPr>
            <a:r>
              <a:rPr lang="sr-Latn-RS" sz="1000" dirty="0">
                <a:solidFill>
                  <a:srgbClr val="002060"/>
                </a:solidFill>
                <a:latin typeface="Arial" panose="020B0604020202020204" pitchFamily="34" charset="0"/>
                <a:cs typeface="Arial" panose="020B0604020202020204" pitchFamily="34" charset="0"/>
              </a:rPr>
              <a:t>Za procenu efikasnosti ušnih štitnika se </a:t>
            </a:r>
            <a:r>
              <a:rPr lang="sr-Latn-RS" sz="1000" baseline="0" dirty="0">
                <a:solidFill>
                  <a:srgbClr val="002060"/>
                </a:solidFill>
                <a:latin typeface="Arial" panose="020B0604020202020204" pitchFamily="34" charset="0"/>
                <a:cs typeface="Arial" panose="020B0604020202020204" pitchFamily="34" charset="0"/>
              </a:rPr>
              <a:t>može koristiti i </a:t>
            </a:r>
            <a:r>
              <a:rPr lang="sr-Latn-RS" sz="1000" b="1" baseline="0" dirty="0">
                <a:solidFill>
                  <a:srgbClr val="002060"/>
                </a:solidFill>
                <a:latin typeface="Arial" panose="020B0604020202020204" pitchFamily="34" charset="0"/>
                <a:cs typeface="Arial" panose="020B0604020202020204" pitchFamily="34" charset="0"/>
              </a:rPr>
              <a:t>HSE kalkulator</a:t>
            </a:r>
            <a:r>
              <a:rPr lang="sr-Latn-RS" sz="1000" baseline="0" dirty="0">
                <a:solidFill>
                  <a:srgbClr val="002060"/>
                </a:solidFill>
                <a:latin typeface="Arial" panose="020B0604020202020204" pitchFamily="34" charset="0"/>
                <a:cs typeface="Arial" panose="020B0604020202020204" pitchFamily="34" charset="0"/>
              </a:rPr>
              <a:t>. Moguće je preuzeti ga sa sajta HSE (</a:t>
            </a:r>
            <a:r>
              <a:rPr lang="sr-Latn-RS" sz="1000" baseline="0" dirty="0" err="1">
                <a:solidFill>
                  <a:srgbClr val="002060"/>
                </a:solidFill>
                <a:latin typeface="Arial" panose="020B0604020202020204" pitchFamily="34" charset="0"/>
                <a:cs typeface="Arial" panose="020B0604020202020204" pitchFamily="34" charset="0"/>
              </a:rPr>
              <a:t>Health</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and</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Safety</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Executive</a:t>
            </a:r>
            <a:r>
              <a:rPr lang="sr-Latn-RS" sz="1000" baseline="0" dirty="0">
                <a:solidFill>
                  <a:srgbClr val="002060"/>
                </a:solidFill>
                <a:latin typeface="Arial" panose="020B0604020202020204" pitchFamily="34" charset="0"/>
                <a:cs typeface="Arial" panose="020B0604020202020204" pitchFamily="34" charset="0"/>
              </a:rPr>
              <a:t>):</a:t>
            </a:r>
          </a:p>
          <a:p>
            <a:pPr marL="0" marR="0" indent="0" algn="just" defTabSz="914400" rtl="0" eaLnBrk="1" fontAlgn="auto" latinLnBrk="0" hangingPunct="1">
              <a:spcBef>
                <a:spcPts val="600"/>
              </a:spcBef>
              <a:buClrTx/>
              <a:buSzTx/>
              <a:buFontTx/>
              <a:buNone/>
              <a:tabLst/>
              <a:defRPr/>
            </a:pP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hlinkClick r:id="rId3"/>
              </a:rPr>
              <a:t>https://www.hse.gov.uk/noise/calculator.htm</a:t>
            </a:r>
            <a:r>
              <a:rPr lang="sr-Latn-RS" sz="1000" baseline="0" dirty="0">
                <a:solidFill>
                  <a:srgbClr val="002060"/>
                </a:solidFill>
                <a:latin typeface="Arial" panose="020B0604020202020204" pitchFamily="34" charset="0"/>
                <a:cs typeface="Arial" panose="020B0604020202020204" pitchFamily="34" charset="0"/>
              </a:rPr>
              <a:t> </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dirty="0">
                <a:solidFill>
                  <a:srgbClr val="002060"/>
                </a:solidFill>
                <a:latin typeface="Arial" panose="020B0604020202020204" pitchFamily="34" charset="0"/>
                <a:cs typeface="Arial" panose="020B0604020202020204" pitchFamily="34" charset="0"/>
              </a:rPr>
              <a:t>Softverski alat sadrži sve tri metode za</a:t>
            </a:r>
            <a:r>
              <a:rPr lang="sr-Latn-RS" sz="1000" baseline="0" dirty="0">
                <a:solidFill>
                  <a:srgbClr val="002060"/>
                </a:solidFill>
                <a:latin typeface="Arial" panose="020B0604020202020204" pitchFamily="34" charset="0"/>
                <a:cs typeface="Arial" panose="020B0604020202020204" pitchFamily="34" charset="0"/>
              </a:rPr>
              <a:t> procenu efektivnosti korišćenja ušnih štitnika.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41</a:t>
            </a:fld>
            <a:endParaRPr lang="en-US"/>
          </a:p>
        </p:txBody>
      </p:sp>
    </p:spTree>
    <p:extLst>
      <p:ext uri="{BB962C8B-B14F-4D97-AF65-F5344CB8AC3E}">
        <p14:creationId xmlns:p14="http://schemas.microsoft.com/office/powerpoint/2010/main" val="2345051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algn="just" fontAlgn="auto">
              <a:spcBef>
                <a:spcPts val="600"/>
              </a:spcBef>
              <a:defRPr/>
            </a:pPr>
            <a:r>
              <a:rPr lang="sr-Latn-RS" sz="1000" dirty="0">
                <a:solidFill>
                  <a:srgbClr val="002060"/>
                </a:solidFill>
                <a:latin typeface="Arial" panose="020B0604020202020204" pitchFamily="34" charset="0"/>
                <a:cs typeface="Arial" panose="020B0604020202020204" pitchFamily="34" charset="0"/>
              </a:rPr>
              <a:t>Za procenu efikasnosti ušnih štitnika se </a:t>
            </a:r>
            <a:r>
              <a:rPr lang="sr-Latn-RS" sz="1000" baseline="0" dirty="0">
                <a:solidFill>
                  <a:srgbClr val="002060"/>
                </a:solidFill>
                <a:latin typeface="Arial" panose="020B0604020202020204" pitchFamily="34" charset="0"/>
                <a:cs typeface="Arial" panose="020B0604020202020204" pitchFamily="34" charset="0"/>
              </a:rPr>
              <a:t>može koristiti i </a:t>
            </a:r>
            <a:r>
              <a:rPr lang="sr-Latn-RS" sz="1000" b="1" baseline="0" dirty="0">
                <a:solidFill>
                  <a:srgbClr val="002060"/>
                </a:solidFill>
                <a:latin typeface="Arial" panose="020B0604020202020204" pitchFamily="34" charset="0"/>
                <a:cs typeface="Arial" panose="020B0604020202020204" pitchFamily="34" charset="0"/>
              </a:rPr>
              <a:t>HSE kalkulator</a:t>
            </a:r>
            <a:r>
              <a:rPr lang="sr-Latn-RS" sz="1000" baseline="0" dirty="0">
                <a:solidFill>
                  <a:srgbClr val="002060"/>
                </a:solidFill>
                <a:latin typeface="Arial" panose="020B0604020202020204" pitchFamily="34" charset="0"/>
                <a:cs typeface="Arial" panose="020B0604020202020204" pitchFamily="34" charset="0"/>
              </a:rPr>
              <a:t>. Moguće je preuzeti ga sa sajta HSE (</a:t>
            </a:r>
            <a:r>
              <a:rPr lang="sr-Latn-RS" sz="1000" baseline="0" dirty="0" err="1">
                <a:solidFill>
                  <a:srgbClr val="002060"/>
                </a:solidFill>
                <a:latin typeface="Arial" panose="020B0604020202020204" pitchFamily="34" charset="0"/>
                <a:cs typeface="Arial" panose="020B0604020202020204" pitchFamily="34" charset="0"/>
              </a:rPr>
              <a:t>Health</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and</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Safety</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Executive</a:t>
            </a:r>
            <a:r>
              <a:rPr lang="sr-Latn-RS" sz="1000" baseline="0" dirty="0">
                <a:solidFill>
                  <a:srgbClr val="002060"/>
                </a:solidFill>
                <a:latin typeface="Arial" panose="020B0604020202020204" pitchFamily="34" charset="0"/>
                <a:cs typeface="Arial" panose="020B0604020202020204" pitchFamily="34" charset="0"/>
              </a:rPr>
              <a:t>):</a:t>
            </a:r>
          </a:p>
          <a:p>
            <a:pPr marL="0" marR="0" indent="0" algn="just" defTabSz="914400" rtl="0" eaLnBrk="1" fontAlgn="auto" latinLnBrk="0" hangingPunct="1">
              <a:spcBef>
                <a:spcPts val="600"/>
              </a:spcBef>
              <a:buClrTx/>
              <a:buSzTx/>
              <a:buFontTx/>
              <a:buNone/>
              <a:tabLst/>
              <a:defRPr/>
            </a:pP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hlinkClick r:id="rId3"/>
              </a:rPr>
              <a:t>https://www.hse.gov.uk/noise/calculator.htm</a:t>
            </a:r>
            <a:r>
              <a:rPr lang="sr-Latn-RS" sz="1000" baseline="0" dirty="0">
                <a:solidFill>
                  <a:srgbClr val="002060"/>
                </a:solidFill>
                <a:latin typeface="Arial" panose="020B0604020202020204" pitchFamily="34" charset="0"/>
                <a:cs typeface="Arial" panose="020B0604020202020204" pitchFamily="34" charset="0"/>
              </a:rPr>
              <a:t> </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dirty="0">
                <a:solidFill>
                  <a:srgbClr val="002060"/>
                </a:solidFill>
                <a:latin typeface="Arial" panose="020B0604020202020204" pitchFamily="34" charset="0"/>
                <a:cs typeface="Arial" panose="020B0604020202020204" pitchFamily="34" charset="0"/>
              </a:rPr>
              <a:t>Softverski alat sadrži sve tri metode za</a:t>
            </a:r>
            <a:r>
              <a:rPr lang="sr-Latn-RS" sz="1000" baseline="0" dirty="0">
                <a:solidFill>
                  <a:srgbClr val="002060"/>
                </a:solidFill>
                <a:latin typeface="Arial" panose="020B0604020202020204" pitchFamily="34" charset="0"/>
                <a:cs typeface="Arial" panose="020B0604020202020204" pitchFamily="34" charset="0"/>
              </a:rPr>
              <a:t> procenu efektivnosti korišćenja ušnih štitnika.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42</a:t>
            </a:fld>
            <a:endParaRPr lang="en-US"/>
          </a:p>
        </p:txBody>
      </p:sp>
    </p:spTree>
    <p:extLst>
      <p:ext uri="{BB962C8B-B14F-4D97-AF65-F5344CB8AC3E}">
        <p14:creationId xmlns:p14="http://schemas.microsoft.com/office/powerpoint/2010/main" val="4038991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algn="just" fontAlgn="auto">
              <a:spcBef>
                <a:spcPts val="600"/>
              </a:spcBef>
              <a:defRPr/>
            </a:pPr>
            <a:r>
              <a:rPr lang="sr-Latn-RS" sz="1000" dirty="0">
                <a:solidFill>
                  <a:srgbClr val="002060"/>
                </a:solidFill>
                <a:latin typeface="Arial" panose="020B0604020202020204" pitchFamily="34" charset="0"/>
                <a:cs typeface="Arial" panose="020B0604020202020204" pitchFamily="34" charset="0"/>
              </a:rPr>
              <a:t>Za procenu efikasnosti ušnih štitnika se </a:t>
            </a:r>
            <a:r>
              <a:rPr lang="sr-Latn-RS" sz="1000" baseline="0" dirty="0">
                <a:solidFill>
                  <a:srgbClr val="002060"/>
                </a:solidFill>
                <a:latin typeface="Arial" panose="020B0604020202020204" pitchFamily="34" charset="0"/>
                <a:cs typeface="Arial" panose="020B0604020202020204" pitchFamily="34" charset="0"/>
              </a:rPr>
              <a:t>može koristiti i </a:t>
            </a:r>
            <a:r>
              <a:rPr lang="sr-Latn-RS" sz="1000" b="1" baseline="0" dirty="0">
                <a:solidFill>
                  <a:srgbClr val="002060"/>
                </a:solidFill>
                <a:latin typeface="Arial" panose="020B0604020202020204" pitchFamily="34" charset="0"/>
                <a:cs typeface="Arial" panose="020B0604020202020204" pitchFamily="34" charset="0"/>
              </a:rPr>
              <a:t>HSE kalkulator</a:t>
            </a:r>
            <a:r>
              <a:rPr lang="sr-Latn-RS" sz="1000" baseline="0" dirty="0">
                <a:solidFill>
                  <a:srgbClr val="002060"/>
                </a:solidFill>
                <a:latin typeface="Arial" panose="020B0604020202020204" pitchFamily="34" charset="0"/>
                <a:cs typeface="Arial" panose="020B0604020202020204" pitchFamily="34" charset="0"/>
              </a:rPr>
              <a:t>. Moguće je preuzeti ga sa sajta HSE (</a:t>
            </a:r>
            <a:r>
              <a:rPr lang="sr-Latn-RS" sz="1000" baseline="0" dirty="0" err="1">
                <a:solidFill>
                  <a:srgbClr val="002060"/>
                </a:solidFill>
                <a:latin typeface="Arial" panose="020B0604020202020204" pitchFamily="34" charset="0"/>
                <a:cs typeface="Arial" panose="020B0604020202020204" pitchFamily="34" charset="0"/>
              </a:rPr>
              <a:t>Health</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and</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Safety</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Executive</a:t>
            </a:r>
            <a:r>
              <a:rPr lang="sr-Latn-RS" sz="1000" baseline="0" dirty="0">
                <a:solidFill>
                  <a:srgbClr val="002060"/>
                </a:solidFill>
                <a:latin typeface="Arial" panose="020B0604020202020204" pitchFamily="34" charset="0"/>
                <a:cs typeface="Arial" panose="020B0604020202020204" pitchFamily="34" charset="0"/>
              </a:rPr>
              <a:t>):</a:t>
            </a:r>
          </a:p>
          <a:p>
            <a:pPr marL="0" marR="0" indent="0" algn="just" defTabSz="914400" rtl="0" eaLnBrk="1" fontAlgn="auto" latinLnBrk="0" hangingPunct="1">
              <a:spcBef>
                <a:spcPts val="600"/>
              </a:spcBef>
              <a:buClrTx/>
              <a:buSzTx/>
              <a:buFontTx/>
              <a:buNone/>
              <a:tabLst/>
              <a:defRPr/>
            </a:pP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hlinkClick r:id="rId3"/>
              </a:rPr>
              <a:t>https://www.hse.gov.uk/noise/calculator.htm</a:t>
            </a:r>
            <a:r>
              <a:rPr lang="sr-Latn-RS" sz="1000" baseline="0" dirty="0">
                <a:solidFill>
                  <a:srgbClr val="002060"/>
                </a:solidFill>
                <a:latin typeface="Arial" panose="020B0604020202020204" pitchFamily="34" charset="0"/>
                <a:cs typeface="Arial" panose="020B0604020202020204" pitchFamily="34" charset="0"/>
              </a:rPr>
              <a:t> </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dirty="0">
                <a:solidFill>
                  <a:srgbClr val="002060"/>
                </a:solidFill>
                <a:latin typeface="Arial" panose="020B0604020202020204" pitchFamily="34" charset="0"/>
                <a:cs typeface="Arial" panose="020B0604020202020204" pitchFamily="34" charset="0"/>
              </a:rPr>
              <a:t>Softverski alat sadrži sve tri metode za</a:t>
            </a:r>
            <a:r>
              <a:rPr lang="sr-Latn-RS" sz="1000" baseline="0" dirty="0">
                <a:solidFill>
                  <a:srgbClr val="002060"/>
                </a:solidFill>
                <a:latin typeface="Arial" panose="020B0604020202020204" pitchFamily="34" charset="0"/>
                <a:cs typeface="Arial" panose="020B0604020202020204" pitchFamily="34" charset="0"/>
              </a:rPr>
              <a:t> procenu efektivnosti korišćenja ušnih štitnika.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43</a:t>
            </a:fld>
            <a:endParaRPr lang="en-US"/>
          </a:p>
        </p:txBody>
      </p:sp>
    </p:spTree>
    <p:extLst>
      <p:ext uri="{BB962C8B-B14F-4D97-AF65-F5344CB8AC3E}">
        <p14:creationId xmlns:p14="http://schemas.microsoft.com/office/powerpoint/2010/main" val="2648228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algn="just" fontAlgn="auto">
              <a:spcBef>
                <a:spcPts val="600"/>
              </a:spcBef>
              <a:defRPr/>
            </a:pPr>
            <a:r>
              <a:rPr lang="sr-Latn-RS" sz="1000" dirty="0">
                <a:solidFill>
                  <a:srgbClr val="002060"/>
                </a:solidFill>
                <a:latin typeface="Arial" panose="020B0604020202020204" pitchFamily="34" charset="0"/>
                <a:cs typeface="Arial" panose="020B0604020202020204" pitchFamily="34" charset="0"/>
              </a:rPr>
              <a:t>Za procenu efikasnosti ušnih štitnika se </a:t>
            </a:r>
            <a:r>
              <a:rPr lang="sr-Latn-RS" sz="1000" baseline="0" dirty="0">
                <a:solidFill>
                  <a:srgbClr val="002060"/>
                </a:solidFill>
                <a:latin typeface="Arial" panose="020B0604020202020204" pitchFamily="34" charset="0"/>
                <a:cs typeface="Arial" panose="020B0604020202020204" pitchFamily="34" charset="0"/>
              </a:rPr>
              <a:t>može koristiti i </a:t>
            </a:r>
            <a:r>
              <a:rPr lang="sr-Latn-RS" sz="1000" b="1" baseline="0" dirty="0">
                <a:solidFill>
                  <a:srgbClr val="002060"/>
                </a:solidFill>
                <a:latin typeface="Arial" panose="020B0604020202020204" pitchFamily="34" charset="0"/>
                <a:cs typeface="Arial" panose="020B0604020202020204" pitchFamily="34" charset="0"/>
              </a:rPr>
              <a:t>HSE kalkulator</a:t>
            </a:r>
            <a:r>
              <a:rPr lang="sr-Latn-RS" sz="1000" baseline="0" dirty="0">
                <a:solidFill>
                  <a:srgbClr val="002060"/>
                </a:solidFill>
                <a:latin typeface="Arial" panose="020B0604020202020204" pitchFamily="34" charset="0"/>
                <a:cs typeface="Arial" panose="020B0604020202020204" pitchFamily="34" charset="0"/>
              </a:rPr>
              <a:t>. Moguće je preuzeti ga sa sajta HSE (</a:t>
            </a:r>
            <a:r>
              <a:rPr lang="sr-Latn-RS" sz="1000" baseline="0" dirty="0" err="1">
                <a:solidFill>
                  <a:srgbClr val="002060"/>
                </a:solidFill>
                <a:latin typeface="Arial" panose="020B0604020202020204" pitchFamily="34" charset="0"/>
                <a:cs typeface="Arial" panose="020B0604020202020204" pitchFamily="34" charset="0"/>
              </a:rPr>
              <a:t>Health</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and</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Safety</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err="1">
                <a:solidFill>
                  <a:srgbClr val="002060"/>
                </a:solidFill>
                <a:latin typeface="Arial" panose="020B0604020202020204" pitchFamily="34" charset="0"/>
                <a:cs typeface="Arial" panose="020B0604020202020204" pitchFamily="34" charset="0"/>
              </a:rPr>
              <a:t>Executive</a:t>
            </a:r>
            <a:r>
              <a:rPr lang="sr-Latn-RS" sz="1000" baseline="0" dirty="0">
                <a:solidFill>
                  <a:srgbClr val="002060"/>
                </a:solidFill>
                <a:latin typeface="Arial" panose="020B0604020202020204" pitchFamily="34" charset="0"/>
                <a:cs typeface="Arial" panose="020B0604020202020204" pitchFamily="34" charset="0"/>
              </a:rPr>
              <a:t>):</a:t>
            </a:r>
          </a:p>
          <a:p>
            <a:pPr marL="0" marR="0" indent="0" algn="just" defTabSz="914400" rtl="0" eaLnBrk="1" fontAlgn="auto" latinLnBrk="0" hangingPunct="1">
              <a:spcBef>
                <a:spcPts val="600"/>
              </a:spcBef>
              <a:buClrTx/>
              <a:buSzTx/>
              <a:buFontTx/>
              <a:buNone/>
              <a:tabLst/>
              <a:defRPr/>
            </a:pP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hlinkClick r:id="rId3"/>
              </a:rPr>
              <a:t>https://www.hse.gov.uk/noise/calculator.htm</a:t>
            </a:r>
            <a:r>
              <a:rPr lang="sr-Latn-RS" sz="1000" baseline="0" dirty="0">
                <a:solidFill>
                  <a:srgbClr val="002060"/>
                </a:solidFill>
                <a:latin typeface="Arial" panose="020B0604020202020204" pitchFamily="34" charset="0"/>
                <a:cs typeface="Arial" panose="020B0604020202020204" pitchFamily="34" charset="0"/>
              </a:rPr>
              <a:t> </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dirty="0">
                <a:solidFill>
                  <a:srgbClr val="002060"/>
                </a:solidFill>
                <a:latin typeface="Arial" panose="020B0604020202020204" pitchFamily="34" charset="0"/>
                <a:cs typeface="Arial" panose="020B0604020202020204" pitchFamily="34" charset="0"/>
              </a:rPr>
              <a:t>Softverski alat sadrži sve tri metode za</a:t>
            </a:r>
            <a:r>
              <a:rPr lang="sr-Latn-RS" sz="1000" baseline="0" dirty="0">
                <a:solidFill>
                  <a:srgbClr val="002060"/>
                </a:solidFill>
                <a:latin typeface="Arial" panose="020B0604020202020204" pitchFamily="34" charset="0"/>
                <a:cs typeface="Arial" panose="020B0604020202020204" pitchFamily="34" charset="0"/>
              </a:rPr>
              <a:t> procenu efektivnosti korišćenja ušnih štitnika.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44</a:t>
            </a:fld>
            <a:endParaRPr lang="en-US"/>
          </a:p>
        </p:txBody>
      </p:sp>
    </p:spTree>
    <p:extLst>
      <p:ext uri="{BB962C8B-B14F-4D97-AF65-F5344CB8AC3E}">
        <p14:creationId xmlns:p14="http://schemas.microsoft.com/office/powerpoint/2010/main" val="366274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marL="0" lvl="0" indent="0" algn="just">
              <a:spcBef>
                <a:spcPts val="600"/>
              </a:spcBef>
              <a:buFont typeface="+mj-lt"/>
              <a:buNone/>
            </a:pPr>
            <a:r>
              <a:rPr lang="vi-VN" sz="1000" baseline="0" dirty="0">
                <a:solidFill>
                  <a:srgbClr val="002060"/>
                </a:solidFill>
                <a:latin typeface="Arial" panose="020B0604020202020204" pitchFamily="34" charset="0"/>
                <a:cs typeface="Arial" panose="020B0604020202020204" pitchFamily="34" charset="0"/>
              </a:rPr>
              <a:t>Da bi odabrali </a:t>
            </a:r>
            <a:r>
              <a:rPr lang="sr-Latn-RS" sz="1000" baseline="0" dirty="0">
                <a:solidFill>
                  <a:srgbClr val="002060"/>
                </a:solidFill>
                <a:latin typeface="Arial" panose="020B0604020202020204" pitchFamily="34" charset="0"/>
                <a:cs typeface="Arial" panose="020B0604020202020204" pitchFamily="34" charset="0"/>
              </a:rPr>
              <a:t>odgovarajuće ušne štitnike</a:t>
            </a:r>
            <a:r>
              <a:rPr lang="vi-VN" sz="1000" baseline="0" dirty="0">
                <a:solidFill>
                  <a:srgbClr val="002060"/>
                </a:solidFill>
                <a:latin typeface="Arial" panose="020B0604020202020204" pitchFamily="34" charset="0"/>
                <a:cs typeface="Arial" panose="020B0604020202020204" pitchFamily="34" charset="0"/>
              </a:rPr>
              <a:t>, poslodavci moraju da koriste rezultate procene buke i informacije dobavljača opreme za zaštitu sluha.</a:t>
            </a:r>
          </a:p>
          <a:p>
            <a:pPr marL="0" lvl="0" indent="0" algn="just">
              <a:spcBef>
                <a:spcPts val="600"/>
              </a:spcBef>
              <a:buFont typeface="+mj-lt"/>
              <a:buNone/>
            </a:pPr>
            <a:r>
              <a:rPr lang="vi-VN" sz="1000" baseline="0" dirty="0">
                <a:solidFill>
                  <a:srgbClr val="002060"/>
                </a:solidFill>
                <a:latin typeface="Arial" panose="020B0604020202020204" pitchFamily="34" charset="0"/>
                <a:cs typeface="Arial" panose="020B0604020202020204" pitchFamily="34" charset="0"/>
              </a:rPr>
              <a:t>Sledeći faktori igraju važnu ulogu u </a:t>
            </a:r>
            <a:r>
              <a:rPr lang="sr-Latn-RS" sz="1000" baseline="0" dirty="0">
                <a:solidFill>
                  <a:srgbClr val="002060"/>
                </a:solidFill>
                <a:latin typeface="Arial" panose="020B0604020202020204" pitchFamily="34" charset="0"/>
                <a:cs typeface="Arial" panose="020B0604020202020204" pitchFamily="34" charset="0"/>
              </a:rPr>
              <a:t>izboru</a:t>
            </a:r>
            <a:r>
              <a:rPr lang="vi-VN" sz="1000" baseline="0" dirty="0">
                <a:solidFill>
                  <a:srgbClr val="002060"/>
                </a:solidFill>
                <a:latin typeface="Arial" panose="020B0604020202020204" pitchFamily="34" charset="0"/>
                <a:cs typeface="Arial" panose="020B0604020202020204" pitchFamily="34" charset="0"/>
              </a:rPr>
              <a:t> odgovarajućih </a:t>
            </a:r>
            <a:r>
              <a:rPr lang="sr-Latn-RS" sz="1000" baseline="0" dirty="0">
                <a:solidFill>
                  <a:srgbClr val="002060"/>
                </a:solidFill>
                <a:latin typeface="Arial" panose="020B0604020202020204" pitchFamily="34" charset="0"/>
                <a:cs typeface="Arial" panose="020B0604020202020204" pitchFamily="34" charset="0"/>
              </a:rPr>
              <a:t>ušnih štitnika</a:t>
            </a:r>
            <a:r>
              <a:rPr lang="vi-VN" sz="1000" baseline="0" dirty="0">
                <a:solidFill>
                  <a:srgbClr val="002060"/>
                </a:solidFill>
                <a:latin typeface="Arial" panose="020B0604020202020204" pitchFamily="34" charset="0"/>
                <a:cs typeface="Arial" panose="020B0604020202020204" pitchFamily="34" charset="0"/>
              </a:rPr>
              <a:t>:</a:t>
            </a: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S</a:t>
            </a:r>
            <a:r>
              <a:rPr lang="vi-VN" sz="1000" baseline="0" dirty="0">
                <a:solidFill>
                  <a:srgbClr val="002060"/>
                </a:solidFill>
                <a:latin typeface="Arial" panose="020B0604020202020204" pitchFamily="34" charset="0"/>
                <a:cs typeface="Arial" panose="020B0604020202020204" pitchFamily="34" charset="0"/>
              </a:rPr>
              <a:t>labljenje koje nudi </a:t>
            </a:r>
            <a:r>
              <a:rPr lang="sr-Latn-RS" sz="1000" baseline="0" dirty="0">
                <a:solidFill>
                  <a:srgbClr val="002060"/>
                </a:solidFill>
                <a:latin typeface="Arial" panose="020B0604020202020204" pitchFamily="34" charset="0"/>
                <a:cs typeface="Arial" panose="020B0604020202020204" pitchFamily="34" charset="0"/>
              </a:rPr>
              <a:t>ušni štitnik mora da bude dovoljno da smanji izloženost buci ispod 85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800000"/>
                </a:solidFill>
                <a:latin typeface="Arial" panose="020B0604020202020204" pitchFamily="34" charset="0"/>
                <a:cs typeface="Arial" panose="020B0604020202020204" pitchFamily="34" charset="0"/>
              </a:rPr>
              <a:t>poželjno između 75 </a:t>
            </a:r>
            <a:r>
              <a:rPr lang="sr-Latn-RS" sz="1000" baseline="0" dirty="0" err="1">
                <a:solidFill>
                  <a:srgbClr val="800000"/>
                </a:solidFill>
                <a:latin typeface="Arial" panose="020B0604020202020204" pitchFamily="34" charset="0"/>
                <a:cs typeface="Arial" panose="020B0604020202020204" pitchFamily="34" charset="0"/>
              </a:rPr>
              <a:t>dB</a:t>
            </a:r>
            <a:r>
              <a:rPr lang="sr-Latn-RS" sz="1000" baseline="0" dirty="0">
                <a:solidFill>
                  <a:srgbClr val="800000"/>
                </a:solidFill>
                <a:latin typeface="Arial" panose="020B0604020202020204" pitchFamily="34" charset="0"/>
                <a:cs typeface="Arial" panose="020B0604020202020204" pitchFamily="34" charset="0"/>
              </a:rPr>
              <a:t>  i 80 </a:t>
            </a:r>
            <a:r>
              <a:rPr lang="sr-Latn-RS" sz="1000" baseline="0" dirty="0" err="1">
                <a:solidFill>
                  <a:srgbClr val="80000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endParaRPr lang="vi-VN" sz="1000" baseline="0" dirty="0">
              <a:solidFill>
                <a:srgbClr val="002060"/>
              </a:solidFill>
              <a:latin typeface="Arial" panose="020B0604020202020204" pitchFamily="34" charset="0"/>
              <a:cs typeface="Arial" panose="020B0604020202020204" pitchFamily="34" charset="0"/>
            </a:endParaRP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K</a:t>
            </a:r>
            <a:r>
              <a:rPr lang="vi-VN" sz="1000" baseline="0" dirty="0">
                <a:solidFill>
                  <a:srgbClr val="002060"/>
                </a:solidFill>
                <a:latin typeface="Arial" panose="020B0604020202020204" pitchFamily="34" charset="0"/>
                <a:cs typeface="Arial" panose="020B0604020202020204" pitchFamily="34" charset="0"/>
              </a:rPr>
              <a:t>ompatibilnost sa drugom zaštitnom opremom</a:t>
            </a:r>
            <a:r>
              <a:rPr lang="sr-Latn-RS" sz="1000" baseline="0" dirty="0">
                <a:solidFill>
                  <a:srgbClr val="002060"/>
                </a:solidFill>
                <a:latin typeface="Arial" panose="020B0604020202020204" pitchFamily="34" charset="0"/>
                <a:cs typeface="Arial" panose="020B0604020202020204" pitchFamily="34" charset="0"/>
              </a:rPr>
              <a:t> (šlem, zaštitne naočare ...);</a:t>
            </a:r>
            <a:endParaRPr lang="vi-VN" sz="1000" baseline="0" dirty="0">
              <a:solidFill>
                <a:srgbClr val="002060"/>
              </a:solidFill>
              <a:latin typeface="Arial" panose="020B0604020202020204" pitchFamily="34" charset="0"/>
              <a:cs typeface="Arial" panose="020B0604020202020204" pitchFamily="34" charset="0"/>
            </a:endParaRP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U</a:t>
            </a:r>
            <a:r>
              <a:rPr lang="vi-VN" sz="1000" baseline="0" dirty="0">
                <a:solidFill>
                  <a:srgbClr val="002060"/>
                </a:solidFill>
                <a:latin typeface="Arial" panose="020B0604020202020204" pitchFamily="34" charset="0"/>
                <a:cs typeface="Arial" panose="020B0604020202020204" pitchFamily="34" charset="0"/>
              </a:rPr>
              <a:t>dobnost za korisnika (prethodno zdravstveno stanje korisnika)</a:t>
            </a:r>
            <a:r>
              <a:rPr lang="sr-Latn-RS" sz="1000" baseline="0" dirty="0">
                <a:solidFill>
                  <a:srgbClr val="002060"/>
                </a:solidFill>
                <a:latin typeface="Arial" panose="020B0604020202020204" pitchFamily="34" charset="0"/>
                <a:cs typeface="Arial" panose="020B0604020202020204" pitchFamily="34" charset="0"/>
              </a:rPr>
              <a:t>;</a:t>
            </a:r>
            <a:endParaRPr lang="vi-VN" sz="1000" baseline="0" dirty="0">
              <a:solidFill>
                <a:srgbClr val="002060"/>
              </a:solidFill>
              <a:latin typeface="Arial" panose="020B0604020202020204" pitchFamily="34" charset="0"/>
              <a:cs typeface="Arial" panose="020B0604020202020204" pitchFamily="34" charset="0"/>
            </a:endParaRP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Ometanje </a:t>
            </a:r>
            <a:r>
              <a:rPr lang="vi-VN" sz="1000" baseline="0" dirty="0">
                <a:solidFill>
                  <a:srgbClr val="002060"/>
                </a:solidFill>
                <a:latin typeface="Arial" panose="020B0604020202020204" pitchFamily="34" charset="0"/>
                <a:cs typeface="Arial" panose="020B0604020202020204" pitchFamily="34" charset="0"/>
              </a:rPr>
              <a:t>važnih zvukova (signali upozorenja)</a:t>
            </a:r>
            <a:r>
              <a:rPr lang="sr-Latn-RS" sz="1000" dirty="0">
                <a:solidFill>
                  <a:srgbClr val="002060"/>
                </a:solidFill>
                <a:latin typeface="Arial" panose="020B0604020202020204" pitchFamily="34" charset="0"/>
                <a:cs typeface="Arial" panose="020B0604020202020204" pitchFamily="34" charset="0"/>
              </a:rPr>
              <a:t>;</a:t>
            </a:r>
            <a:endParaRPr lang="vi-VN" sz="1000" baseline="0" dirty="0">
              <a:solidFill>
                <a:srgbClr val="002060"/>
              </a:solidFill>
              <a:latin typeface="Arial" panose="020B0604020202020204" pitchFamily="34" charset="0"/>
              <a:cs typeface="Arial" panose="020B0604020202020204" pitchFamily="34" charset="0"/>
            </a:endParaRP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T</a:t>
            </a:r>
            <a:r>
              <a:rPr lang="vi-VN" sz="1000" baseline="0" dirty="0">
                <a:solidFill>
                  <a:srgbClr val="002060"/>
                </a:solidFill>
                <a:latin typeface="Arial" panose="020B0604020202020204" pitchFamily="34" charset="0"/>
                <a:cs typeface="Arial" panose="020B0604020202020204" pitchFamily="34" charset="0"/>
              </a:rPr>
              <a:t>roškovi održavanja i zamene</a:t>
            </a:r>
            <a:r>
              <a:rPr lang="sr-Latn-RS" sz="1000" baseline="0" dirty="0">
                <a:solidFill>
                  <a:srgbClr val="002060"/>
                </a:solidFill>
                <a:latin typeface="Arial" panose="020B0604020202020204" pitchFamily="34" charset="0"/>
                <a:cs typeface="Arial" panose="020B0604020202020204" pitchFamily="34" charset="0"/>
              </a:rPr>
              <a:t>;</a:t>
            </a:r>
            <a:endParaRPr lang="vi-VN" sz="1000" baseline="0" dirty="0">
              <a:solidFill>
                <a:srgbClr val="002060"/>
              </a:solidFill>
              <a:latin typeface="Arial" panose="020B0604020202020204" pitchFamily="34" charset="0"/>
              <a:cs typeface="Arial" panose="020B0604020202020204" pitchFamily="34" charset="0"/>
            </a:endParaRP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Jednostavnost</a:t>
            </a:r>
            <a:r>
              <a:rPr lang="vi-VN"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korišćenja </a:t>
            </a:r>
            <a:r>
              <a:rPr lang="vi-VN" sz="1000" baseline="0" dirty="0">
                <a:solidFill>
                  <a:srgbClr val="002060"/>
                </a:solidFill>
                <a:latin typeface="Arial" panose="020B0604020202020204" pitchFamily="34" charset="0"/>
                <a:cs typeface="Arial" panose="020B0604020202020204" pitchFamily="34" charset="0"/>
              </a:rPr>
              <a:t>i nadzora</a:t>
            </a:r>
            <a:r>
              <a:rPr lang="sr-Latn-RS" sz="1000" baseline="0" dirty="0">
                <a:solidFill>
                  <a:srgbClr val="002060"/>
                </a:solidFill>
                <a:latin typeface="Arial" panose="020B0604020202020204" pitchFamily="34" charset="0"/>
                <a:cs typeface="Arial" panose="020B0604020202020204" pitchFamily="34" charset="0"/>
              </a:rPr>
              <a:t>;</a:t>
            </a:r>
            <a:endParaRPr lang="vi-VN" sz="1000" baseline="0" dirty="0">
              <a:solidFill>
                <a:srgbClr val="002060"/>
              </a:solidFill>
              <a:latin typeface="Arial" panose="020B0604020202020204" pitchFamily="34" charset="0"/>
              <a:cs typeface="Arial" panose="020B0604020202020204" pitchFamily="34" charset="0"/>
            </a:endParaRPr>
          </a:p>
          <a:p>
            <a:pPr marL="179388" lvl="1" indent="-17145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P</a:t>
            </a:r>
            <a:r>
              <a:rPr lang="vi-VN" sz="1000" baseline="0" dirty="0">
                <a:solidFill>
                  <a:srgbClr val="002060"/>
                </a:solidFill>
                <a:latin typeface="Arial" panose="020B0604020202020204" pitchFamily="34" charset="0"/>
                <a:cs typeface="Arial" panose="020B0604020202020204" pitchFamily="34" charset="0"/>
              </a:rPr>
              <a:t>ogodnost za radno okruženje (toplota, vlaga, prašina itd.)</a:t>
            </a:r>
            <a:r>
              <a:rPr lang="sr-Latn-RS" sz="1000" baseline="0" dirty="0">
                <a:solidFill>
                  <a:srgbClr val="002060"/>
                </a:solidFill>
                <a:latin typeface="Arial" panose="020B0604020202020204" pitchFamily="34" charset="0"/>
                <a:cs typeface="Arial" panose="020B0604020202020204" pitchFamily="34" charset="0"/>
              </a:rPr>
              <a:t>;</a:t>
            </a:r>
          </a:p>
          <a:p>
            <a:pPr marL="179388" lvl="1" indent="-171450">
              <a:spcBef>
                <a:spcPts val="600"/>
              </a:spcBef>
              <a:buFont typeface="Arial" panose="020B0604020202020204" pitchFamily="34" charset="0"/>
              <a:buChar char="•"/>
            </a:pPr>
            <a:r>
              <a:rPr lang="sr-Latn-RS" sz="1000" b="1" dirty="0">
                <a:solidFill>
                  <a:srgbClr val="800000"/>
                </a:solidFill>
                <a:latin typeface="Arial" panose="020B0604020202020204" pitchFamily="34" charset="0"/>
                <a:cs typeface="Arial" panose="020B0604020202020204" pitchFamily="34" charset="0"/>
              </a:rPr>
              <a:t>Treba izbegavati ušne štitnike</a:t>
            </a:r>
            <a:r>
              <a:rPr lang="sr-Latn-RS" sz="1000" b="1" baseline="0" dirty="0">
                <a:solidFill>
                  <a:srgbClr val="800000"/>
                </a:solidFill>
                <a:latin typeface="Arial" panose="020B0604020202020204" pitchFamily="34" charset="0"/>
                <a:cs typeface="Arial" panose="020B0604020202020204" pitchFamily="34" charset="0"/>
              </a:rPr>
              <a:t> koji imaju preveliko slabljenje, odnosno koji smanjuju nivo izloženost buci na ispod 70 </a:t>
            </a:r>
            <a:r>
              <a:rPr lang="sr-Latn-RS" sz="1000" b="1" baseline="0" dirty="0" err="1">
                <a:solidFill>
                  <a:srgbClr val="800000"/>
                </a:solidFill>
                <a:latin typeface="Arial" panose="020B0604020202020204" pitchFamily="34" charset="0"/>
                <a:cs typeface="Arial" panose="020B0604020202020204" pitchFamily="34" charset="0"/>
              </a:rPr>
              <a:t>dB</a:t>
            </a:r>
            <a:r>
              <a:rPr lang="sr-Latn-RS" sz="1000" b="1" baseline="0" dirty="0">
                <a:solidFill>
                  <a:srgbClr val="800000"/>
                </a:solidFill>
                <a:latin typeface="Arial" panose="020B0604020202020204" pitchFamily="34" charset="0"/>
                <a:cs typeface="Arial" panose="020B0604020202020204" pitchFamily="34" charset="0"/>
              </a:rPr>
              <a:t> (BS EN 458:2004).</a:t>
            </a:r>
            <a:endParaRPr lang="sr-Latn-RS" sz="1000" b="1" dirty="0">
              <a:solidFill>
                <a:srgbClr val="80000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45</a:t>
            </a:fld>
            <a:endParaRPr lang="en-US"/>
          </a:p>
        </p:txBody>
      </p:sp>
    </p:spTree>
    <p:extLst>
      <p:ext uri="{BB962C8B-B14F-4D97-AF65-F5344CB8AC3E}">
        <p14:creationId xmlns:p14="http://schemas.microsoft.com/office/powerpoint/2010/main" val="403602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650" y="4356000"/>
            <a:ext cx="5508000" cy="4104000"/>
          </a:xfrm>
        </p:spPr>
        <p:txBody>
          <a:bodyPr>
            <a:normAutofit/>
          </a:bodyPr>
          <a:lstStyle/>
          <a:p>
            <a:pPr marL="0" lvl="0" indent="0" algn="just">
              <a:spcBef>
                <a:spcPts val="600"/>
              </a:spcBef>
              <a:spcAft>
                <a:spcPts val="0"/>
              </a:spcAft>
              <a:buFont typeface="+mj-lt"/>
              <a:buNone/>
            </a:pPr>
            <a:r>
              <a:rPr lang="sr-Latn-RS" sz="1000" baseline="0" dirty="0">
                <a:solidFill>
                  <a:srgbClr val="002060"/>
                </a:solidFill>
                <a:latin typeface="Arial" panose="020B0604020202020204" pitchFamily="34" charset="0"/>
                <a:cs typeface="Arial" panose="020B0604020202020204" pitchFamily="34" charset="0"/>
              </a:rPr>
              <a:t>Na slajdu je prikazana paleta ušnih štitnika sa HML i SNR vrednostima slabljenja. </a:t>
            </a:r>
          </a:p>
          <a:p>
            <a:pPr marL="0" lvl="0" indent="0">
              <a:spcBef>
                <a:spcPts val="600"/>
              </a:spcBef>
              <a:spcAft>
                <a:spcPts val="0"/>
              </a:spcAft>
              <a:buFont typeface="+mj-lt"/>
              <a:buNone/>
            </a:pPr>
            <a:r>
              <a:rPr lang="sr-Latn-RS" sz="1000" baseline="0" dirty="0">
                <a:solidFill>
                  <a:srgbClr val="002060"/>
                </a:solidFill>
                <a:latin typeface="Arial" panose="020B0604020202020204" pitchFamily="34" charset="0"/>
                <a:cs typeface="Arial" panose="020B0604020202020204" pitchFamily="34" charset="0"/>
              </a:rPr>
              <a:t>Date su i smernice za izbor slabljenja štitnika (SNR vrednosti) u zavisnosti od nedeljnog/dnevnog nivoa izloženosti buci:</a:t>
            </a:r>
          </a:p>
          <a:p>
            <a:pPr marL="685800" lvl="1" indent="-228600" algn="just">
              <a:spcBef>
                <a:spcPts val="600"/>
              </a:spcBef>
              <a:spcAft>
                <a:spcPts val="0"/>
              </a:spcAft>
              <a:buClr>
                <a:srgbClr val="800000"/>
              </a:buClr>
              <a:buFont typeface="+mj-lt"/>
              <a:buAutoNum type="arabicPeriod"/>
            </a:pPr>
            <a:r>
              <a:rPr lang="sr-Latn-RS" sz="1000" baseline="0"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EX</a:t>
            </a:r>
            <a:r>
              <a:rPr lang="sr-Latn-RS" sz="1000" baseline="0" dirty="0">
                <a:solidFill>
                  <a:srgbClr val="002060"/>
                </a:solidFill>
                <a:latin typeface="Arial" panose="020B0604020202020204" pitchFamily="34" charset="0"/>
                <a:cs typeface="Arial" panose="020B0604020202020204" pitchFamily="34" charset="0"/>
              </a:rPr>
              <a:t>=80-104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  SNR: 20-24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p>
          <a:p>
            <a:pPr marL="685800" marR="0" lvl="1" indent="-228600" algn="just" defTabSz="914400" rtl="0" eaLnBrk="1" fontAlgn="auto" latinLnBrk="0" hangingPunct="1">
              <a:spcBef>
                <a:spcPts val="600"/>
              </a:spcBef>
              <a:spcAft>
                <a:spcPts val="0"/>
              </a:spcAft>
              <a:buClr>
                <a:srgbClr val="800000"/>
              </a:buClr>
              <a:buSzTx/>
              <a:buFont typeface="+mj-lt"/>
              <a:buAutoNum type="arabicPeriod"/>
              <a:tabLst/>
              <a:defRPr/>
            </a:pPr>
            <a:r>
              <a:rPr lang="sr-Latn-RS" sz="1000" baseline="0"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EX</a:t>
            </a:r>
            <a:r>
              <a:rPr lang="sr-Latn-RS" sz="1000" baseline="0" dirty="0">
                <a:solidFill>
                  <a:srgbClr val="002060"/>
                </a:solidFill>
                <a:latin typeface="Arial" panose="020B0604020202020204" pitchFamily="34" charset="0"/>
                <a:cs typeface="Arial" panose="020B0604020202020204" pitchFamily="34" charset="0"/>
              </a:rPr>
              <a:t>=89-109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  SNR: 25-29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p>
          <a:p>
            <a:pPr marL="685800" marR="0" lvl="1" indent="-228600" algn="just" defTabSz="914400" rtl="0" eaLnBrk="1" fontAlgn="auto" latinLnBrk="0" hangingPunct="1">
              <a:spcBef>
                <a:spcPts val="600"/>
              </a:spcBef>
              <a:spcAft>
                <a:spcPts val="0"/>
              </a:spcAft>
              <a:buClr>
                <a:srgbClr val="800000"/>
              </a:buClr>
              <a:buSzTx/>
              <a:buFont typeface="+mj-lt"/>
              <a:buAutoNum type="arabicPeriod"/>
              <a:tabLst/>
              <a:defRPr/>
            </a:pPr>
            <a:r>
              <a:rPr lang="sr-Latn-RS" sz="1000" baseline="0"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EX</a:t>
            </a:r>
            <a:r>
              <a:rPr lang="sr-Latn-RS" sz="1000" baseline="0" dirty="0">
                <a:solidFill>
                  <a:srgbClr val="002060"/>
                </a:solidFill>
                <a:latin typeface="Arial" panose="020B0604020202020204" pitchFamily="34" charset="0"/>
                <a:cs typeface="Arial" panose="020B0604020202020204" pitchFamily="34" charset="0"/>
              </a:rPr>
              <a:t>=93-114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  SNR: 30-35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p>
          <a:p>
            <a:pPr marL="685800" marR="0" lvl="1" indent="-228600" algn="just" defTabSz="914400" rtl="0" eaLnBrk="1" fontAlgn="auto" latinLnBrk="0" hangingPunct="1">
              <a:spcBef>
                <a:spcPts val="600"/>
              </a:spcBef>
              <a:spcAft>
                <a:spcPts val="0"/>
              </a:spcAft>
              <a:buClr>
                <a:srgbClr val="800000"/>
              </a:buClr>
              <a:buSzTx/>
              <a:buFont typeface="+mj-lt"/>
              <a:buAutoNum type="arabicPeriod"/>
              <a:tabLst/>
              <a:defRPr/>
            </a:pPr>
            <a:r>
              <a:rPr lang="sr-Latn-RS" sz="1000" baseline="0" dirty="0">
                <a:solidFill>
                  <a:srgbClr val="002060"/>
                </a:solidFill>
                <a:latin typeface="Arial" panose="020B0604020202020204" pitchFamily="34" charset="0"/>
                <a:cs typeface="Arial" panose="020B0604020202020204" pitchFamily="34" charset="0"/>
              </a:rPr>
              <a:t>L</a:t>
            </a:r>
            <a:r>
              <a:rPr lang="sr-Latn-RS" sz="1000" baseline="-25000" dirty="0">
                <a:solidFill>
                  <a:srgbClr val="002060"/>
                </a:solidFill>
                <a:latin typeface="Arial" panose="020B0604020202020204" pitchFamily="34" charset="0"/>
                <a:cs typeface="Arial" panose="020B0604020202020204" pitchFamily="34" charset="0"/>
              </a:rPr>
              <a:t>EX</a:t>
            </a:r>
            <a:r>
              <a:rPr lang="sr-Latn-RS" sz="1000" baseline="0" dirty="0">
                <a:solidFill>
                  <a:srgbClr val="002060"/>
                </a:solidFill>
                <a:latin typeface="Arial" panose="020B0604020202020204" pitchFamily="34" charset="0"/>
                <a:cs typeface="Arial" panose="020B0604020202020204" pitchFamily="34" charset="0"/>
              </a:rPr>
              <a:t>=100-124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  SNR: 36-39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46</a:t>
            </a:fld>
            <a:endParaRPr lang="en-US"/>
          </a:p>
        </p:txBody>
      </p:sp>
    </p:spTree>
    <p:extLst>
      <p:ext uri="{BB962C8B-B14F-4D97-AF65-F5344CB8AC3E}">
        <p14:creationId xmlns:p14="http://schemas.microsoft.com/office/powerpoint/2010/main" val="1705520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algn="just">
              <a:spcBef>
                <a:spcPts val="1200"/>
              </a:spcBef>
            </a:pPr>
            <a:r>
              <a:rPr lang="sr-Latn-RS" sz="1000" b="1" dirty="0">
                <a:solidFill>
                  <a:srgbClr val="800000"/>
                </a:solidFill>
                <a:latin typeface="Arial" panose="020B0604020202020204" pitchFamily="34" charset="0"/>
                <a:cs typeface="Arial" panose="020B0604020202020204" pitchFamily="34" charset="0"/>
              </a:rPr>
              <a:t>SNR</a:t>
            </a:r>
            <a:r>
              <a:rPr lang="sr-Latn-RS" sz="1000" b="1" dirty="0">
                <a:solidFill>
                  <a:srgbClr val="002060"/>
                </a:solidFill>
                <a:latin typeface="Arial" panose="020B0604020202020204" pitchFamily="34" charset="0"/>
                <a:cs typeface="Arial" panose="020B0604020202020204" pitchFamily="34" charset="0"/>
              </a:rPr>
              <a:t> (</a:t>
            </a:r>
            <a:r>
              <a:rPr lang="sr-Latn-RS" sz="1000" b="1" dirty="0">
                <a:solidFill>
                  <a:srgbClr val="800000"/>
                </a:solidFill>
                <a:latin typeface="Arial" panose="020B0604020202020204" pitchFamily="34" charset="0"/>
                <a:cs typeface="Arial" panose="020B0604020202020204" pitchFamily="34" charset="0"/>
              </a:rPr>
              <a:t>S</a:t>
            </a:r>
            <a:r>
              <a:rPr lang="sr-Latn-RS" sz="1000" dirty="0">
                <a:solidFill>
                  <a:srgbClr val="002060"/>
                </a:solidFill>
                <a:latin typeface="Arial" panose="020B0604020202020204" pitchFamily="34" charset="0"/>
                <a:cs typeface="Arial" panose="020B0604020202020204" pitchFamily="34" charset="0"/>
              </a:rPr>
              <a:t>ingle </a:t>
            </a:r>
            <a:r>
              <a:rPr lang="sr-Latn-RS" sz="1000" b="1" dirty="0">
                <a:solidFill>
                  <a:srgbClr val="800000"/>
                </a:solidFill>
                <a:latin typeface="Arial" panose="020B0604020202020204" pitchFamily="34" charset="0"/>
                <a:cs typeface="Arial" panose="020B0604020202020204" pitchFamily="34" charset="0"/>
              </a:rPr>
              <a:t>N</a:t>
            </a:r>
            <a:r>
              <a:rPr lang="sr-Latn-RS" sz="1000" dirty="0">
                <a:solidFill>
                  <a:srgbClr val="002060"/>
                </a:solidFill>
                <a:latin typeface="Arial" panose="020B0604020202020204" pitchFamily="34" charset="0"/>
                <a:cs typeface="Arial" panose="020B0604020202020204" pitchFamily="34" charset="0"/>
              </a:rPr>
              <a:t>umber </a:t>
            </a:r>
            <a:r>
              <a:rPr lang="sr-Latn-RS" sz="1000" b="1" dirty="0">
                <a:solidFill>
                  <a:srgbClr val="800000"/>
                </a:solidFill>
                <a:latin typeface="Arial" panose="020B0604020202020204" pitchFamily="34" charset="0"/>
                <a:cs typeface="Arial" panose="020B0604020202020204" pitchFamily="34" charset="0"/>
              </a:rPr>
              <a:t>R</a:t>
            </a:r>
            <a:r>
              <a:rPr lang="sr-Latn-RS" sz="1000" dirty="0">
                <a:solidFill>
                  <a:srgbClr val="002060"/>
                </a:solidFill>
                <a:latin typeface="Arial" panose="020B0604020202020204" pitchFamily="34" charset="0"/>
                <a:cs typeface="Arial" panose="020B0604020202020204" pitchFamily="34" charset="0"/>
              </a:rPr>
              <a:t>ating – Ocena jednim brojem) – primeri na tržištu zaštitne opreme.</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47</a:t>
            </a:fld>
            <a:endParaRPr lang="en-US"/>
          </a:p>
        </p:txBody>
      </p:sp>
    </p:spTree>
    <p:extLst>
      <p:ext uri="{BB962C8B-B14F-4D97-AF65-F5344CB8AC3E}">
        <p14:creationId xmlns:p14="http://schemas.microsoft.com/office/powerpoint/2010/main" val="1929480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algn="just">
              <a:spcBef>
                <a:spcPts val="1200"/>
              </a:spcBef>
            </a:pPr>
            <a:r>
              <a:rPr lang="sr-Latn-RS" sz="1000" b="1" dirty="0">
                <a:solidFill>
                  <a:srgbClr val="800000"/>
                </a:solidFill>
                <a:latin typeface="Arial" panose="020B0604020202020204" pitchFamily="34" charset="0"/>
                <a:cs typeface="Arial" panose="020B0604020202020204" pitchFamily="34" charset="0"/>
              </a:rPr>
              <a:t>SNR</a:t>
            </a:r>
            <a:r>
              <a:rPr lang="sr-Latn-RS" sz="1000" b="1" dirty="0">
                <a:solidFill>
                  <a:srgbClr val="002060"/>
                </a:solidFill>
                <a:latin typeface="Arial" panose="020B0604020202020204" pitchFamily="34" charset="0"/>
                <a:cs typeface="Arial" panose="020B0604020202020204" pitchFamily="34" charset="0"/>
              </a:rPr>
              <a:t> (</a:t>
            </a:r>
            <a:r>
              <a:rPr lang="sr-Latn-RS" sz="1000" b="1" dirty="0">
                <a:solidFill>
                  <a:srgbClr val="800000"/>
                </a:solidFill>
                <a:latin typeface="Arial" panose="020B0604020202020204" pitchFamily="34" charset="0"/>
                <a:cs typeface="Arial" panose="020B0604020202020204" pitchFamily="34" charset="0"/>
              </a:rPr>
              <a:t>S</a:t>
            </a:r>
            <a:r>
              <a:rPr lang="sr-Latn-RS" sz="1000" dirty="0">
                <a:solidFill>
                  <a:srgbClr val="002060"/>
                </a:solidFill>
                <a:latin typeface="Arial" panose="020B0604020202020204" pitchFamily="34" charset="0"/>
                <a:cs typeface="Arial" panose="020B0604020202020204" pitchFamily="34" charset="0"/>
              </a:rPr>
              <a:t>ingle </a:t>
            </a:r>
            <a:r>
              <a:rPr lang="sr-Latn-RS" sz="1000" b="1" dirty="0">
                <a:solidFill>
                  <a:srgbClr val="800000"/>
                </a:solidFill>
                <a:latin typeface="Arial" panose="020B0604020202020204" pitchFamily="34" charset="0"/>
                <a:cs typeface="Arial" panose="020B0604020202020204" pitchFamily="34" charset="0"/>
              </a:rPr>
              <a:t>N</a:t>
            </a:r>
            <a:r>
              <a:rPr lang="sr-Latn-RS" sz="1000" dirty="0">
                <a:solidFill>
                  <a:srgbClr val="002060"/>
                </a:solidFill>
                <a:latin typeface="Arial" panose="020B0604020202020204" pitchFamily="34" charset="0"/>
                <a:cs typeface="Arial" panose="020B0604020202020204" pitchFamily="34" charset="0"/>
              </a:rPr>
              <a:t>umber </a:t>
            </a:r>
            <a:r>
              <a:rPr lang="sr-Latn-RS" sz="1000" b="1" dirty="0">
                <a:solidFill>
                  <a:srgbClr val="800000"/>
                </a:solidFill>
                <a:latin typeface="Arial" panose="020B0604020202020204" pitchFamily="34" charset="0"/>
                <a:cs typeface="Arial" panose="020B0604020202020204" pitchFamily="34" charset="0"/>
              </a:rPr>
              <a:t>R</a:t>
            </a:r>
            <a:r>
              <a:rPr lang="sr-Latn-RS" sz="1000" dirty="0">
                <a:solidFill>
                  <a:srgbClr val="002060"/>
                </a:solidFill>
                <a:latin typeface="Arial" panose="020B0604020202020204" pitchFamily="34" charset="0"/>
                <a:cs typeface="Arial" panose="020B0604020202020204" pitchFamily="34" charset="0"/>
              </a:rPr>
              <a:t>ating – Ocena jednim brojem) – primeri na tržištu zaštitne opreme.</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48</a:t>
            </a:fld>
            <a:endParaRPr lang="en-US"/>
          </a:p>
        </p:txBody>
      </p:sp>
    </p:spTree>
    <p:extLst>
      <p:ext uri="{BB962C8B-B14F-4D97-AF65-F5344CB8AC3E}">
        <p14:creationId xmlns:p14="http://schemas.microsoft.com/office/powerpoint/2010/main" val="29241685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algn="just">
              <a:spcBef>
                <a:spcPts val="1200"/>
              </a:spcBef>
            </a:pPr>
            <a:r>
              <a:rPr lang="sr-Latn-RS" sz="1000" b="1" dirty="0">
                <a:solidFill>
                  <a:srgbClr val="800000"/>
                </a:solidFill>
                <a:latin typeface="Arial" panose="020B0604020202020204" pitchFamily="34" charset="0"/>
                <a:cs typeface="Arial" panose="020B0604020202020204" pitchFamily="34" charset="0"/>
              </a:rPr>
              <a:t>SNR</a:t>
            </a:r>
            <a:r>
              <a:rPr lang="sr-Latn-RS" sz="1000" b="1" dirty="0">
                <a:solidFill>
                  <a:srgbClr val="002060"/>
                </a:solidFill>
                <a:latin typeface="Arial" panose="020B0604020202020204" pitchFamily="34" charset="0"/>
                <a:cs typeface="Arial" panose="020B0604020202020204" pitchFamily="34" charset="0"/>
              </a:rPr>
              <a:t> (</a:t>
            </a:r>
            <a:r>
              <a:rPr lang="sr-Latn-RS" sz="1000" b="1" dirty="0">
                <a:solidFill>
                  <a:srgbClr val="800000"/>
                </a:solidFill>
                <a:latin typeface="Arial" panose="020B0604020202020204" pitchFamily="34" charset="0"/>
                <a:cs typeface="Arial" panose="020B0604020202020204" pitchFamily="34" charset="0"/>
              </a:rPr>
              <a:t>S</a:t>
            </a:r>
            <a:r>
              <a:rPr lang="sr-Latn-RS" sz="1000" dirty="0">
                <a:solidFill>
                  <a:srgbClr val="002060"/>
                </a:solidFill>
                <a:latin typeface="Arial" panose="020B0604020202020204" pitchFamily="34" charset="0"/>
                <a:cs typeface="Arial" panose="020B0604020202020204" pitchFamily="34" charset="0"/>
              </a:rPr>
              <a:t>ingle </a:t>
            </a:r>
            <a:r>
              <a:rPr lang="sr-Latn-RS" sz="1000" b="1" dirty="0">
                <a:solidFill>
                  <a:srgbClr val="800000"/>
                </a:solidFill>
                <a:latin typeface="Arial" panose="020B0604020202020204" pitchFamily="34" charset="0"/>
                <a:cs typeface="Arial" panose="020B0604020202020204" pitchFamily="34" charset="0"/>
              </a:rPr>
              <a:t>N</a:t>
            </a:r>
            <a:r>
              <a:rPr lang="sr-Latn-RS" sz="1000" dirty="0">
                <a:solidFill>
                  <a:srgbClr val="002060"/>
                </a:solidFill>
                <a:latin typeface="Arial" panose="020B0604020202020204" pitchFamily="34" charset="0"/>
                <a:cs typeface="Arial" panose="020B0604020202020204" pitchFamily="34" charset="0"/>
              </a:rPr>
              <a:t>umber </a:t>
            </a:r>
            <a:r>
              <a:rPr lang="sr-Latn-RS" sz="1000" b="1" dirty="0">
                <a:solidFill>
                  <a:srgbClr val="800000"/>
                </a:solidFill>
                <a:latin typeface="Arial" panose="020B0604020202020204" pitchFamily="34" charset="0"/>
                <a:cs typeface="Arial" panose="020B0604020202020204" pitchFamily="34" charset="0"/>
              </a:rPr>
              <a:t>R</a:t>
            </a:r>
            <a:r>
              <a:rPr lang="sr-Latn-RS" sz="1000" dirty="0">
                <a:solidFill>
                  <a:srgbClr val="002060"/>
                </a:solidFill>
                <a:latin typeface="Arial" panose="020B0604020202020204" pitchFamily="34" charset="0"/>
                <a:cs typeface="Arial" panose="020B0604020202020204" pitchFamily="34" charset="0"/>
              </a:rPr>
              <a:t>ating – Ocena jednim brojem) – primeri na tržištu zaštitne opreme.</a:t>
            </a:r>
          </a:p>
        </p:txBody>
      </p:sp>
      <p:sp>
        <p:nvSpPr>
          <p:cNvPr id="5" name="Slide Number Placeholder 4"/>
          <p:cNvSpPr>
            <a:spLocks noGrp="1"/>
          </p:cNvSpPr>
          <p:nvPr>
            <p:ph type="sldNum" sz="quarter" idx="10"/>
          </p:nvPr>
        </p:nvSpPr>
        <p:spPr/>
        <p:txBody>
          <a:bodyPr/>
          <a:lstStyle/>
          <a:p>
            <a:fld id="{C928A839-252E-4E3E-AC79-B42445092DC9}" type="slidenum">
              <a:rPr lang="en-US" smtClean="0"/>
              <a:pPr/>
              <a:t>49</a:t>
            </a:fld>
            <a:endParaRPr lang="en-US"/>
          </a:p>
        </p:txBody>
      </p:sp>
    </p:spTree>
    <p:extLst>
      <p:ext uri="{BB962C8B-B14F-4D97-AF65-F5344CB8AC3E}">
        <p14:creationId xmlns:p14="http://schemas.microsoft.com/office/powerpoint/2010/main" val="181856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0"/>
              </a:spcAft>
            </a:pPr>
            <a:r>
              <a:rPr lang="sr-Latn-RS" sz="1000" b="1" baseline="0" dirty="0">
                <a:solidFill>
                  <a:srgbClr val="000066"/>
                </a:solidFill>
                <a:latin typeface="Arial" panose="020B0604020202020204" pitchFamily="34" charset="0"/>
                <a:cs typeface="Arial" panose="020B0604020202020204" pitchFamily="34" charset="0"/>
              </a:rPr>
              <a:t>Buka u radnoj sredini </a:t>
            </a:r>
            <a:r>
              <a:rPr lang="sr-Latn-RS" sz="1000" baseline="0" dirty="0">
                <a:solidFill>
                  <a:srgbClr val="000066"/>
                </a:solidFill>
                <a:latin typeface="Arial" panose="020B0604020202020204" pitchFamily="34" charset="0"/>
                <a:cs typeface="Arial" panose="020B0604020202020204" pitchFamily="34" charset="0"/>
              </a:rPr>
              <a:t>je posledica radnih aktivnosti i odvijanja tehnoloških procesa korišćenjem složenih postrojenja, mašina, alata i transportnih sredstava (viljuškara, kamiona...),</a:t>
            </a:r>
            <a:r>
              <a:rPr lang="sr-Latn-RS" sz="1000" dirty="0">
                <a:solidFill>
                  <a:srgbClr val="000066"/>
                </a:solidFill>
                <a:latin typeface="Arial" panose="020B0604020202020204" pitchFamily="34" charset="0"/>
                <a:cs typeface="Arial" panose="020B0604020202020204" pitchFamily="34" charset="0"/>
              </a:rPr>
              <a:t> </a:t>
            </a:r>
            <a:r>
              <a:rPr lang="sr-Latn-RS" sz="1000" baseline="0" dirty="0">
                <a:solidFill>
                  <a:srgbClr val="000066"/>
                </a:solidFill>
                <a:latin typeface="Arial" panose="020B0604020202020204" pitchFamily="34" charset="0"/>
                <a:cs typeface="Arial" panose="020B0604020202020204" pitchFamily="34" charset="0"/>
              </a:rPr>
              <a:t>ali i rada sistema za ventilaciju i klimatizaciju radnih prostora.</a:t>
            </a:r>
          </a:p>
          <a:p>
            <a:pPr marR="0" algn="just" defTabSz="914400" rtl="0" eaLnBrk="1" fontAlgn="base" latinLnBrk="0" hangingPunct="1">
              <a:spcBef>
                <a:spcPts val="600"/>
              </a:spcBef>
              <a:spcAft>
                <a:spcPts val="0"/>
              </a:spcAft>
              <a:buClrTx/>
              <a:buSzTx/>
              <a:buFontTx/>
              <a:buNone/>
              <a:tabLst/>
              <a:defRPr/>
            </a:pPr>
            <a:r>
              <a:rPr lang="vi-VN" sz="1000" dirty="0">
                <a:solidFill>
                  <a:srgbClr val="000066"/>
                </a:solidFill>
                <a:latin typeface="Arial" panose="020B0604020202020204" pitchFamily="34" charset="0"/>
                <a:cs typeface="Arial" panose="020B0604020202020204" pitchFamily="34" charset="0"/>
              </a:rPr>
              <a:t>Buka je profesionalna </a:t>
            </a:r>
            <a:r>
              <a:rPr lang="sr-Latn-RS" sz="1000" dirty="0">
                <a:solidFill>
                  <a:srgbClr val="000066"/>
                </a:solidFill>
                <a:latin typeface="Arial" panose="020B0604020202020204" pitchFamily="34" charset="0"/>
                <a:cs typeface="Arial" panose="020B0604020202020204" pitchFamily="34" charset="0"/>
              </a:rPr>
              <a:t>štetnost </a:t>
            </a:r>
            <a:r>
              <a:rPr lang="vi-VN" sz="1000" dirty="0">
                <a:solidFill>
                  <a:srgbClr val="000066"/>
                </a:solidFill>
                <a:latin typeface="Arial" panose="020B0604020202020204" pitchFamily="34" charset="0"/>
                <a:cs typeface="Arial" panose="020B0604020202020204" pitchFamily="34" charset="0"/>
              </a:rPr>
              <a:t>na velikom broju radnih mesta </a:t>
            </a:r>
            <a:r>
              <a:rPr lang="sr-Latn-RS" sz="1000" dirty="0">
                <a:solidFill>
                  <a:srgbClr val="000066"/>
                </a:solidFill>
                <a:latin typeface="Arial" panose="020B0604020202020204" pitchFamily="34" charset="0"/>
                <a:cs typeface="Arial" panose="020B0604020202020204" pitchFamily="34" charset="0"/>
              </a:rPr>
              <a:t>u metalnoj </a:t>
            </a:r>
            <a:r>
              <a:rPr lang="vi-VN" sz="1000" dirty="0">
                <a:solidFill>
                  <a:srgbClr val="000066"/>
                </a:solidFill>
                <a:latin typeface="Arial" panose="020B0604020202020204" pitchFamily="34" charset="0"/>
                <a:cs typeface="Arial" panose="020B0604020202020204" pitchFamily="34" charset="0"/>
              </a:rPr>
              <a:t>industrij</a:t>
            </a:r>
            <a:r>
              <a:rPr lang="sr-Latn-RS" sz="1000" dirty="0">
                <a:solidFill>
                  <a:srgbClr val="000066"/>
                </a:solidFill>
                <a:latin typeface="Arial" panose="020B0604020202020204" pitchFamily="34" charset="0"/>
                <a:cs typeface="Arial" panose="020B0604020202020204" pitchFamily="34" charset="0"/>
              </a:rPr>
              <a:t>i, industriji čelika, </a:t>
            </a:r>
            <a:r>
              <a:rPr lang="vi-VN" sz="1000" dirty="0">
                <a:solidFill>
                  <a:srgbClr val="000066"/>
                </a:solidFill>
                <a:latin typeface="Arial" panose="020B0604020202020204" pitchFamily="34" charset="0"/>
                <a:cs typeface="Arial" panose="020B0604020202020204" pitchFamily="34" charset="0"/>
              </a:rPr>
              <a:t>livnic</a:t>
            </a:r>
            <a:r>
              <a:rPr lang="sr-Latn-RS" sz="1000" dirty="0">
                <a:solidFill>
                  <a:srgbClr val="000066"/>
                </a:solidFill>
                <a:latin typeface="Arial" panose="020B0604020202020204" pitchFamily="34" charset="0"/>
                <a:cs typeface="Arial" panose="020B0604020202020204" pitchFamily="34" charset="0"/>
              </a:rPr>
              <a:t>ama</a:t>
            </a:r>
            <a:r>
              <a:rPr lang="vi-VN" sz="1000" dirty="0">
                <a:solidFill>
                  <a:srgbClr val="000066"/>
                </a:solidFill>
                <a:latin typeface="Arial" panose="020B0604020202020204" pitchFamily="34" charset="0"/>
                <a:cs typeface="Arial" panose="020B0604020202020204" pitchFamily="34" charset="0"/>
              </a:rPr>
              <a:t>, pilan</a:t>
            </a:r>
            <a:r>
              <a:rPr lang="sr-Latn-RS" sz="1000" dirty="0">
                <a:solidFill>
                  <a:srgbClr val="000066"/>
                </a:solidFill>
                <a:latin typeface="Arial" panose="020B0604020202020204" pitchFamily="34" charset="0"/>
                <a:cs typeface="Arial" panose="020B0604020202020204" pitchFamily="34" charset="0"/>
              </a:rPr>
              <a:t>ama</a:t>
            </a:r>
            <a:r>
              <a:rPr lang="vi-VN" sz="1000" dirty="0">
                <a:solidFill>
                  <a:srgbClr val="000066"/>
                </a:solidFill>
                <a:latin typeface="Arial" panose="020B0604020202020204" pitchFamily="34" charset="0"/>
                <a:cs typeface="Arial" panose="020B0604020202020204" pitchFamily="34" charset="0"/>
              </a:rPr>
              <a:t>, </a:t>
            </a:r>
            <a:r>
              <a:rPr lang="sr-Latn-RS" sz="1000" dirty="0">
                <a:solidFill>
                  <a:srgbClr val="000066"/>
                </a:solidFill>
                <a:latin typeface="Arial" panose="020B0604020202020204" pitchFamily="34" charset="0"/>
                <a:cs typeface="Arial" panose="020B0604020202020204" pitchFamily="34" charset="0"/>
              </a:rPr>
              <a:t>fabrikama </a:t>
            </a:r>
            <a:r>
              <a:rPr lang="vi-VN" sz="1000" dirty="0">
                <a:solidFill>
                  <a:srgbClr val="000066"/>
                </a:solidFill>
                <a:latin typeface="Arial" panose="020B0604020202020204" pitchFamily="34" charset="0"/>
                <a:cs typeface="Arial" panose="020B0604020202020204" pitchFamily="34" charset="0"/>
              </a:rPr>
              <a:t>tekstila, radionic</a:t>
            </a:r>
            <a:r>
              <a:rPr lang="sr-Latn-RS" sz="1000" dirty="0">
                <a:solidFill>
                  <a:srgbClr val="000066"/>
                </a:solidFill>
                <a:latin typeface="Arial" panose="020B0604020202020204" pitchFamily="34" charset="0"/>
                <a:cs typeface="Arial" panose="020B0604020202020204" pitchFamily="34" charset="0"/>
              </a:rPr>
              <a:t>ama</a:t>
            </a:r>
            <a:r>
              <a:rPr lang="vi-VN" sz="1000" dirty="0">
                <a:solidFill>
                  <a:srgbClr val="000066"/>
                </a:solidFill>
                <a:latin typeface="Arial" panose="020B0604020202020204" pitchFamily="34" charset="0"/>
                <a:cs typeface="Arial" panose="020B0604020202020204" pitchFamily="34" charset="0"/>
              </a:rPr>
              <a:t> za </a:t>
            </a:r>
            <a:r>
              <a:rPr lang="sr-Latn-RS" sz="1000" dirty="0">
                <a:solidFill>
                  <a:srgbClr val="000066"/>
                </a:solidFill>
                <a:latin typeface="Arial" panose="020B0604020202020204" pitchFamily="34" charset="0"/>
                <a:cs typeface="Arial" panose="020B0604020202020204" pitchFamily="34" charset="0"/>
              </a:rPr>
              <a:t>mašinsko </a:t>
            </a:r>
            <a:r>
              <a:rPr lang="vi-VN" sz="1000" dirty="0">
                <a:solidFill>
                  <a:srgbClr val="000066"/>
                </a:solidFill>
                <a:latin typeface="Arial" panose="020B0604020202020204" pitchFamily="34" charset="0"/>
                <a:cs typeface="Arial" panose="020B0604020202020204" pitchFamily="34" charset="0"/>
              </a:rPr>
              <a:t>održavanje,</a:t>
            </a:r>
            <a:r>
              <a:rPr lang="sr-Latn-RS" sz="1000" dirty="0">
                <a:solidFill>
                  <a:srgbClr val="000066"/>
                </a:solidFill>
                <a:latin typeface="Arial" panose="020B0604020202020204" pitchFamily="34" charset="0"/>
                <a:cs typeface="Arial" panose="020B0604020202020204" pitchFamily="34" charset="0"/>
              </a:rPr>
              <a:t> kamenolomima i sl. Veoma često se javlja kao uzrok mnogih profesionalnih bolesti.</a:t>
            </a:r>
          </a:p>
        </p:txBody>
      </p:sp>
      <p:sp>
        <p:nvSpPr>
          <p:cNvPr id="4" name="Slide Number Placeholder 3"/>
          <p:cNvSpPr>
            <a:spLocks noGrp="1"/>
          </p:cNvSpPr>
          <p:nvPr>
            <p:ph type="sldNum" sz="quarter" idx="10"/>
          </p:nvPr>
        </p:nvSpPr>
        <p:spPr/>
        <p:txBody>
          <a:bodyPr/>
          <a:lstStyle/>
          <a:p>
            <a:fld id="{8200E695-1892-4DB2-BC99-DFE00BC60453}" type="slidenum">
              <a:rPr lang="en-US" smtClean="0"/>
              <a:pPr/>
              <a:t>5</a:t>
            </a:fld>
            <a:endParaRPr lang="en-US"/>
          </a:p>
        </p:txBody>
      </p:sp>
    </p:spTree>
    <p:extLst>
      <p:ext uri="{BB962C8B-B14F-4D97-AF65-F5344CB8AC3E}">
        <p14:creationId xmlns:p14="http://schemas.microsoft.com/office/powerpoint/2010/main" val="7627208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3650" y="4356000"/>
            <a:ext cx="5472000" cy="4104000"/>
          </a:xfrm>
        </p:spPr>
        <p:txBody>
          <a:bodyPr>
            <a:normAutofit/>
          </a:bodyPr>
          <a:lstStyle/>
          <a:p>
            <a:pPr algn="just">
              <a:spcBef>
                <a:spcPts val="600"/>
              </a:spcBef>
            </a:pPr>
            <a:r>
              <a:rPr lang="sr-Latn-RS" sz="1000" dirty="0">
                <a:solidFill>
                  <a:srgbClr val="002060"/>
                </a:solidFill>
                <a:latin typeface="Arial" panose="020B0604020202020204" pitchFamily="34" charset="0"/>
                <a:cs typeface="Arial" panose="020B0604020202020204" pitchFamily="34" charset="0"/>
              </a:rPr>
              <a:t>Ukoliko </a:t>
            </a:r>
            <a:r>
              <a:rPr lang="vi-VN" sz="1000" dirty="0">
                <a:solidFill>
                  <a:srgbClr val="002060"/>
                </a:solidFill>
                <a:latin typeface="Arial" panose="020B0604020202020204" pitchFamily="34" charset="0"/>
                <a:cs typeface="Arial" panose="020B0604020202020204" pitchFamily="34" charset="0"/>
              </a:rPr>
              <a:t>su radnici izloženi buci </a:t>
            </a:r>
            <a:r>
              <a:rPr lang="sr-Latn-RS" sz="1000" dirty="0">
                <a:solidFill>
                  <a:srgbClr val="002060"/>
                </a:solidFill>
                <a:latin typeface="Arial" panose="020B0604020202020204" pitchFamily="34" charset="0"/>
                <a:cs typeface="Arial" panose="020B0604020202020204" pitchFamily="34" charset="0"/>
              </a:rPr>
              <a:t>koja</a:t>
            </a:r>
            <a:r>
              <a:rPr lang="sr-Latn-RS" sz="1000" baseline="0" dirty="0">
                <a:solidFill>
                  <a:srgbClr val="002060"/>
                </a:solidFill>
                <a:latin typeface="Arial" panose="020B0604020202020204" pitchFamily="34" charset="0"/>
                <a:cs typeface="Arial" panose="020B0604020202020204" pitchFamily="34" charset="0"/>
              </a:rPr>
              <a:t> je jednaka ili veća od donje akcione vrednosti, p</a:t>
            </a:r>
            <a:r>
              <a:rPr lang="vi-VN" sz="1000" dirty="0">
                <a:solidFill>
                  <a:srgbClr val="002060"/>
                </a:solidFill>
                <a:latin typeface="Arial" panose="020B0604020202020204" pitchFamily="34" charset="0"/>
                <a:cs typeface="Arial" panose="020B0604020202020204" pitchFamily="34" charset="0"/>
              </a:rPr>
              <a:t>oslodavac </a:t>
            </a:r>
            <a:r>
              <a:rPr lang="sr-Latn-RS" sz="1000" dirty="0">
                <a:solidFill>
                  <a:srgbClr val="002060"/>
                </a:solidFill>
                <a:latin typeface="Arial" panose="020B0604020202020204" pitchFamily="34" charset="0"/>
                <a:cs typeface="Arial" panose="020B0604020202020204" pitchFamily="34" charset="0"/>
              </a:rPr>
              <a:t>je dužan </a:t>
            </a:r>
            <a:r>
              <a:rPr lang="vi-VN" sz="1000" dirty="0">
                <a:solidFill>
                  <a:srgbClr val="002060"/>
                </a:solidFill>
                <a:latin typeface="Arial" panose="020B0604020202020204" pitchFamily="34" charset="0"/>
                <a:cs typeface="Arial" panose="020B0604020202020204" pitchFamily="34" charset="0"/>
              </a:rPr>
              <a:t>da </a:t>
            </a:r>
            <a:r>
              <a:rPr lang="sr-Latn-RS" sz="1000" dirty="0">
                <a:solidFill>
                  <a:srgbClr val="002060"/>
                </a:solidFill>
                <a:latin typeface="Arial" panose="020B0604020202020204" pitchFamily="34" charset="0"/>
                <a:cs typeface="Arial" panose="020B0604020202020204" pitchFamily="34" charset="0"/>
              </a:rPr>
              <a:t>obezbedi</a:t>
            </a:r>
            <a:r>
              <a:rPr lang="sr-Latn-RS" sz="1000" baseline="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da </a:t>
            </a:r>
            <a:r>
              <a:rPr lang="sr-Latn-RS" sz="1000" dirty="0">
                <a:solidFill>
                  <a:srgbClr val="002060"/>
                </a:solidFill>
                <a:latin typeface="Arial" panose="020B0604020202020204" pitchFamily="34" charset="0"/>
                <a:cs typeface="Arial" panose="020B0604020202020204" pitchFamily="34" charset="0"/>
              </a:rPr>
              <a:t>radnici </a:t>
            </a:r>
            <a:r>
              <a:rPr lang="vi-VN" sz="1000" dirty="0">
                <a:solidFill>
                  <a:srgbClr val="002060"/>
                </a:solidFill>
                <a:latin typeface="Arial" panose="020B0604020202020204" pitchFamily="34" charset="0"/>
                <a:cs typeface="Arial" panose="020B0604020202020204" pitchFamily="34" charset="0"/>
              </a:rPr>
              <a:t>dobijaju informacije i </a:t>
            </a:r>
            <a:r>
              <a:rPr lang="sr-Latn-RS" sz="1000" dirty="0">
                <a:solidFill>
                  <a:srgbClr val="002060"/>
                </a:solidFill>
                <a:latin typeface="Arial" panose="020B0604020202020204" pitchFamily="34" charset="0"/>
                <a:cs typeface="Arial" panose="020B0604020202020204" pitchFamily="34" charset="0"/>
              </a:rPr>
              <a:t>imaju</a:t>
            </a:r>
            <a:r>
              <a:rPr lang="sr-Latn-RS" sz="1000" baseline="0" dirty="0">
                <a:solidFill>
                  <a:srgbClr val="002060"/>
                </a:solidFill>
                <a:latin typeface="Arial" panose="020B0604020202020204" pitchFamily="34" charset="0"/>
                <a:cs typeface="Arial" panose="020B0604020202020204" pitchFamily="34" charset="0"/>
              </a:rPr>
              <a:t> </a:t>
            </a:r>
            <a:r>
              <a:rPr lang="vi-VN" sz="1000" dirty="0">
                <a:solidFill>
                  <a:srgbClr val="002060"/>
                </a:solidFill>
                <a:latin typeface="Arial" panose="020B0604020202020204" pitchFamily="34" charset="0"/>
                <a:cs typeface="Arial" panose="020B0604020202020204" pitchFamily="34" charset="0"/>
              </a:rPr>
              <a:t>obuku o rizicima koji proizilaze iz izlaganja buci, </a:t>
            </a:r>
            <a:r>
              <a:rPr lang="sr-Latn-RS" sz="1000" dirty="0">
                <a:solidFill>
                  <a:srgbClr val="002060"/>
                </a:solidFill>
                <a:latin typeface="Arial" panose="020B0604020202020204" pitchFamily="34" charset="0"/>
                <a:cs typeface="Arial" panose="020B0604020202020204" pitchFamily="34" charset="0"/>
              </a:rPr>
              <a:t>a </a:t>
            </a:r>
            <a:r>
              <a:rPr lang="vi-VN" sz="1000" dirty="0">
                <a:solidFill>
                  <a:srgbClr val="002060"/>
                </a:solidFill>
                <a:latin typeface="Arial" panose="020B0604020202020204" pitchFamily="34" charset="0"/>
                <a:cs typeface="Arial" panose="020B0604020202020204" pitchFamily="34" charset="0"/>
              </a:rPr>
              <a:t>naročito</a:t>
            </a:r>
            <a:r>
              <a:rPr lang="sr-Latn-RS" sz="1000" dirty="0">
                <a:solidFill>
                  <a:srgbClr val="002060"/>
                </a:solidFill>
                <a:latin typeface="Arial" panose="020B0604020202020204" pitchFamily="34" charset="0"/>
                <a:cs typeface="Arial" panose="020B0604020202020204" pitchFamily="34" charset="0"/>
              </a:rPr>
              <a:t> o</a:t>
            </a:r>
            <a:r>
              <a:rPr lang="vi-VN" sz="1000" dirty="0">
                <a:solidFill>
                  <a:srgbClr val="002060"/>
                </a:solidFill>
                <a:latin typeface="Arial" panose="020B0604020202020204" pitchFamily="34" charset="0"/>
                <a:cs typeface="Arial" panose="020B0604020202020204" pitchFamily="34" charset="0"/>
              </a:rPr>
              <a:t>:</a:t>
            </a:r>
            <a:r>
              <a:rPr lang="sr-Latn-RS" sz="1000" dirty="0">
                <a:solidFill>
                  <a:srgbClr val="002060"/>
                </a:solidFill>
                <a:latin typeface="Arial" panose="020B0604020202020204" pitchFamily="34" charset="0"/>
                <a:cs typeface="Arial" panose="020B0604020202020204" pitchFamily="34" charset="0"/>
              </a:rPr>
              <a:t> </a:t>
            </a:r>
          </a:p>
          <a:p>
            <a:pPr marL="144000" lvl="1" indent="-144000">
              <a:spcBef>
                <a:spcPts val="600"/>
              </a:spcBef>
              <a:buFont typeface="Arial" panose="020B0604020202020204" pitchFamily="34" charset="0"/>
              <a:buChar char="•"/>
            </a:pPr>
            <a:r>
              <a:rPr lang="vi-VN" sz="1000" baseline="0" dirty="0">
                <a:solidFill>
                  <a:srgbClr val="002060"/>
                </a:solidFill>
                <a:latin typeface="Arial" panose="020B0604020202020204" pitchFamily="34" charset="0"/>
                <a:cs typeface="Arial" panose="020B0604020202020204" pitchFamily="34" charset="0"/>
              </a:rPr>
              <a:t>prirod</a:t>
            </a:r>
            <a:r>
              <a:rPr lang="sr-Latn-RS" sz="1000" baseline="0" dirty="0">
                <a:solidFill>
                  <a:srgbClr val="002060"/>
                </a:solidFill>
                <a:latin typeface="Arial" panose="020B0604020202020204" pitchFamily="34" charset="0"/>
                <a:cs typeface="Arial" panose="020B0604020202020204" pitchFamily="34" charset="0"/>
              </a:rPr>
              <a:t>i</a:t>
            </a:r>
            <a:r>
              <a:rPr lang="vi-VN" sz="1000" baseline="0" dirty="0">
                <a:solidFill>
                  <a:srgbClr val="002060"/>
                </a:solidFill>
                <a:latin typeface="Arial" panose="020B0604020202020204" pitchFamily="34" charset="0"/>
                <a:cs typeface="Arial" panose="020B0604020202020204" pitchFamily="34" charset="0"/>
              </a:rPr>
              <a:t> takvih rizika;</a:t>
            </a:r>
          </a:p>
          <a:p>
            <a:pPr marL="144000" lvl="1" indent="-14400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preduzetim </a:t>
            </a:r>
            <a:r>
              <a:rPr lang="vi-VN" sz="1000" baseline="0" dirty="0">
                <a:solidFill>
                  <a:srgbClr val="002060"/>
                </a:solidFill>
                <a:latin typeface="Arial" panose="020B0604020202020204" pitchFamily="34" charset="0"/>
                <a:cs typeface="Arial" panose="020B0604020202020204" pitchFamily="34" charset="0"/>
              </a:rPr>
              <a:t>mer</a:t>
            </a:r>
            <a:r>
              <a:rPr lang="sr-Latn-RS" sz="1000" baseline="0" dirty="0">
                <a:solidFill>
                  <a:srgbClr val="002060"/>
                </a:solidFill>
                <a:latin typeface="Arial" panose="020B0604020202020204" pitchFamily="34" charset="0"/>
                <a:cs typeface="Arial" panose="020B0604020202020204" pitchFamily="34" charset="0"/>
              </a:rPr>
              <a:t>ama</a:t>
            </a:r>
            <a:r>
              <a:rPr lang="vi-VN" sz="1000" baseline="0" dirty="0">
                <a:solidFill>
                  <a:srgbClr val="002060"/>
                </a:solidFill>
                <a:latin typeface="Arial" panose="020B0604020202020204" pitchFamily="34" charset="0"/>
                <a:cs typeface="Arial" panose="020B0604020202020204" pitchFamily="34" charset="0"/>
              </a:rPr>
              <a:t> radi </a:t>
            </a:r>
            <a:r>
              <a:rPr lang="sr-Latn-RS" sz="1000" baseline="0" dirty="0">
                <a:solidFill>
                  <a:srgbClr val="002060"/>
                </a:solidFill>
                <a:latin typeface="Arial" panose="020B0604020202020204" pitchFamily="34" charset="0"/>
                <a:cs typeface="Arial" panose="020B0604020202020204" pitchFamily="34" charset="0"/>
              </a:rPr>
              <a:t>eliminisanja </a:t>
            </a:r>
            <a:r>
              <a:rPr lang="vi-VN" sz="1000" baseline="0" dirty="0">
                <a:solidFill>
                  <a:srgbClr val="002060"/>
                </a:solidFill>
                <a:latin typeface="Arial" panose="020B0604020202020204" pitchFamily="34" charset="0"/>
                <a:cs typeface="Arial" panose="020B0604020202020204" pitchFamily="34" charset="0"/>
              </a:rPr>
              <a:t>ili minimiziranja rizika od buke, uključujući okolnosti u</a:t>
            </a:r>
            <a:r>
              <a:rPr lang="sr-Latn-RS" sz="1000" baseline="0" dirty="0">
                <a:solidFill>
                  <a:srgbClr val="002060"/>
                </a:solidFill>
                <a:latin typeface="Arial" panose="020B0604020202020204" pitchFamily="34" charset="0"/>
                <a:cs typeface="Arial" panose="020B0604020202020204" pitchFamily="34" charset="0"/>
              </a:rPr>
              <a:t> </a:t>
            </a:r>
            <a:r>
              <a:rPr lang="vi-VN" sz="1000" baseline="0" dirty="0">
                <a:solidFill>
                  <a:srgbClr val="002060"/>
                </a:solidFill>
                <a:latin typeface="Arial" panose="020B0604020202020204" pitchFamily="34" charset="0"/>
                <a:cs typeface="Arial" panose="020B0604020202020204" pitchFamily="34" charset="0"/>
              </a:rPr>
              <a:t>koj</a:t>
            </a:r>
            <a:r>
              <a:rPr lang="sr-Latn-RS" sz="1000" baseline="0" dirty="0">
                <a:solidFill>
                  <a:srgbClr val="002060"/>
                </a:solidFill>
                <a:latin typeface="Arial" panose="020B0604020202020204" pitchFamily="34" charset="0"/>
                <a:cs typeface="Arial" panose="020B0604020202020204" pitchFamily="34" charset="0"/>
              </a:rPr>
              <a:t>ima</a:t>
            </a:r>
            <a:r>
              <a:rPr lang="sr-Latn-RS" sz="1000" dirty="0">
                <a:solidFill>
                  <a:srgbClr val="002060"/>
                </a:solidFill>
                <a:latin typeface="Arial" panose="020B0604020202020204" pitchFamily="34" charset="0"/>
                <a:cs typeface="Arial" panose="020B0604020202020204" pitchFamily="34" charset="0"/>
              </a:rPr>
              <a:t> se</a:t>
            </a:r>
            <a:r>
              <a:rPr lang="vi-VN" sz="1000" baseline="0" dirty="0">
                <a:solidFill>
                  <a:srgbClr val="002060"/>
                </a:solidFill>
                <a:latin typeface="Arial" panose="020B0604020202020204" pitchFamily="34" charset="0"/>
                <a:cs typeface="Arial" panose="020B0604020202020204" pitchFamily="34" charset="0"/>
              </a:rPr>
              <a:t> mere primenjuju;</a:t>
            </a:r>
          </a:p>
          <a:p>
            <a:pPr marL="144000" lvl="1" indent="-14400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graničnim i akcionim vrednostima</a:t>
            </a:r>
            <a:r>
              <a:rPr lang="sr-Latn-RS" sz="1000" dirty="0">
                <a:solidFill>
                  <a:srgbClr val="002060"/>
                </a:solidFill>
                <a:latin typeface="Arial" panose="020B0604020202020204" pitchFamily="34" charset="0"/>
                <a:cs typeface="Arial" panose="020B0604020202020204" pitchFamily="34" charset="0"/>
              </a:rPr>
              <a:t> izloženosti buci</a:t>
            </a:r>
            <a:r>
              <a:rPr lang="vi-VN" sz="1000" baseline="0" dirty="0">
                <a:solidFill>
                  <a:srgbClr val="002060"/>
                </a:solidFill>
                <a:latin typeface="Arial" panose="020B0604020202020204" pitchFamily="34" charset="0"/>
                <a:cs typeface="Arial" panose="020B0604020202020204" pitchFamily="34" charset="0"/>
              </a:rPr>
              <a:t>;</a:t>
            </a:r>
          </a:p>
          <a:p>
            <a:pPr marL="144000" lvl="1" indent="-144000">
              <a:spcBef>
                <a:spcPts val="600"/>
              </a:spcBef>
              <a:buFont typeface="Arial" panose="020B0604020202020204" pitchFamily="34" charset="0"/>
              <a:buChar char="•"/>
            </a:pPr>
            <a:r>
              <a:rPr lang="vi-VN" sz="1000" baseline="0" dirty="0">
                <a:solidFill>
                  <a:srgbClr val="002060"/>
                </a:solidFill>
                <a:latin typeface="Arial" panose="020B0604020202020204" pitchFamily="34" charset="0"/>
                <a:cs typeface="Arial" panose="020B0604020202020204" pitchFamily="34" charset="0"/>
              </a:rPr>
              <a:t>rezultat</a:t>
            </a:r>
            <a:r>
              <a:rPr lang="sr-Latn-RS" sz="1000" baseline="0" dirty="0">
                <a:solidFill>
                  <a:srgbClr val="002060"/>
                </a:solidFill>
                <a:latin typeface="Arial" panose="020B0604020202020204" pitchFamily="34" charset="0"/>
                <a:cs typeface="Arial" panose="020B0604020202020204" pitchFamily="34" charset="0"/>
              </a:rPr>
              <a:t>ima</a:t>
            </a:r>
            <a:r>
              <a:rPr lang="vi-VN"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proračuna </a:t>
            </a:r>
            <a:r>
              <a:rPr lang="vi-VN" sz="1000" baseline="0" dirty="0">
                <a:solidFill>
                  <a:srgbClr val="002060"/>
                </a:solidFill>
                <a:latin typeface="Arial" panose="020B0604020202020204" pitchFamily="34" charset="0"/>
                <a:cs typeface="Arial" panose="020B0604020202020204" pitchFamily="34" charset="0"/>
              </a:rPr>
              <a:t>i merenja </a:t>
            </a:r>
            <a:r>
              <a:rPr lang="sr-Latn-RS" sz="1000" baseline="0" dirty="0">
                <a:solidFill>
                  <a:srgbClr val="002060"/>
                </a:solidFill>
                <a:latin typeface="Arial" panose="020B0604020202020204" pitchFamily="34" charset="0"/>
                <a:cs typeface="Arial" panose="020B0604020202020204" pitchFamily="34" charset="0"/>
              </a:rPr>
              <a:t>nivoa izloženosti</a:t>
            </a:r>
            <a:r>
              <a:rPr lang="sr-Latn-RS" sz="1000" dirty="0">
                <a:solidFill>
                  <a:srgbClr val="002060"/>
                </a:solidFill>
                <a:latin typeface="Arial" panose="020B0604020202020204" pitchFamily="34" charset="0"/>
                <a:cs typeface="Arial" panose="020B0604020202020204" pitchFamily="34" charset="0"/>
              </a:rPr>
              <a:t> buci, kao i o</a:t>
            </a:r>
            <a:r>
              <a:rPr lang="vi-VN" sz="1000" baseline="0" dirty="0">
                <a:solidFill>
                  <a:srgbClr val="002060"/>
                </a:solidFill>
                <a:latin typeface="Arial" panose="020B0604020202020204" pitchFamily="34" charset="0"/>
                <a:cs typeface="Arial" panose="020B0604020202020204" pitchFamily="34" charset="0"/>
              </a:rPr>
              <a:t>bjašnjenj</a:t>
            </a:r>
            <a:r>
              <a:rPr lang="sr-Latn-RS" sz="1000" dirty="0">
                <a:solidFill>
                  <a:srgbClr val="002060"/>
                </a:solidFill>
                <a:latin typeface="Arial" panose="020B0604020202020204" pitchFamily="34" charset="0"/>
                <a:cs typeface="Arial" panose="020B0604020202020204" pitchFamily="34" charset="0"/>
              </a:rPr>
              <a:t>e</a:t>
            </a:r>
            <a:r>
              <a:rPr lang="sr-Latn-RS" sz="1000" baseline="0" dirty="0">
                <a:solidFill>
                  <a:srgbClr val="002060"/>
                </a:solidFill>
                <a:latin typeface="Arial" panose="020B0604020202020204" pitchFamily="34" charset="0"/>
                <a:cs typeface="Arial" panose="020B0604020202020204" pitchFamily="34" charset="0"/>
              </a:rPr>
              <a:t>  o</a:t>
            </a:r>
            <a:r>
              <a:rPr lang="sr-Latn-RS" sz="1000" dirty="0">
                <a:solidFill>
                  <a:srgbClr val="002060"/>
                </a:solidFill>
                <a:latin typeface="Arial" panose="020B0604020202020204" pitchFamily="34" charset="0"/>
                <a:cs typeface="Arial" panose="020B0604020202020204" pitchFamily="34" charset="0"/>
              </a:rPr>
              <a:t> </a:t>
            </a:r>
            <a:r>
              <a:rPr lang="vi-VN" sz="1000" baseline="0" dirty="0">
                <a:solidFill>
                  <a:srgbClr val="002060"/>
                </a:solidFill>
                <a:latin typeface="Arial" panose="020B0604020202020204" pitchFamily="34" charset="0"/>
                <a:cs typeface="Arial" panose="020B0604020202020204" pitchFamily="34" charset="0"/>
              </a:rPr>
              <a:t>značaj</a:t>
            </a:r>
            <a:r>
              <a:rPr lang="sr-Latn-RS" sz="1000" baseline="0" dirty="0">
                <a:solidFill>
                  <a:srgbClr val="002060"/>
                </a:solidFill>
                <a:latin typeface="Arial" panose="020B0604020202020204" pitchFamily="34" charset="0"/>
                <a:cs typeface="Arial" panose="020B0604020202020204" pitchFamily="34" charset="0"/>
              </a:rPr>
              <a:t>u</a:t>
            </a:r>
            <a:r>
              <a:rPr lang="vi-VN" sz="1000" baseline="0" dirty="0">
                <a:solidFill>
                  <a:srgbClr val="002060"/>
                </a:solidFill>
                <a:latin typeface="Arial" panose="020B0604020202020204" pitchFamily="34" charset="0"/>
                <a:cs typeface="Arial" panose="020B0604020202020204" pitchFamily="34" charset="0"/>
              </a:rPr>
              <a:t> i potencijalni</a:t>
            </a:r>
            <a:r>
              <a:rPr lang="sr-Latn-RS" sz="1000" baseline="0" dirty="0">
                <a:solidFill>
                  <a:srgbClr val="002060"/>
                </a:solidFill>
                <a:latin typeface="Arial" panose="020B0604020202020204" pitchFamily="34" charset="0"/>
                <a:cs typeface="Arial" panose="020B0604020202020204" pitchFamily="34" charset="0"/>
              </a:rPr>
              <a:t>m</a:t>
            </a:r>
            <a:r>
              <a:rPr lang="vi-VN" sz="1000" baseline="0" dirty="0">
                <a:solidFill>
                  <a:srgbClr val="002060"/>
                </a:solidFill>
                <a:latin typeface="Arial" panose="020B0604020202020204" pitchFamily="34" charset="0"/>
                <a:cs typeface="Arial" panose="020B0604020202020204" pitchFamily="34" charset="0"/>
              </a:rPr>
              <a:t> rizici</a:t>
            </a:r>
            <a:r>
              <a:rPr lang="sr-Latn-RS" sz="1000" baseline="0" dirty="0">
                <a:solidFill>
                  <a:srgbClr val="002060"/>
                </a:solidFill>
                <a:latin typeface="Arial" panose="020B0604020202020204" pitchFamily="34" charset="0"/>
                <a:cs typeface="Arial" panose="020B0604020202020204" pitchFamily="34" charset="0"/>
              </a:rPr>
              <a:t>ma</a:t>
            </a:r>
            <a:r>
              <a:rPr lang="vi-VN" sz="1000" baseline="0" dirty="0">
                <a:solidFill>
                  <a:srgbClr val="002060"/>
                </a:solidFill>
                <a:latin typeface="Arial" panose="020B0604020202020204" pitchFamily="34" charset="0"/>
                <a:cs typeface="Arial" panose="020B0604020202020204" pitchFamily="34" charset="0"/>
              </a:rPr>
              <a:t>;</a:t>
            </a:r>
          </a:p>
          <a:p>
            <a:pPr marL="144000" lvl="1" indent="-144000">
              <a:spcBef>
                <a:spcPts val="600"/>
              </a:spcBef>
              <a:buFont typeface="Arial" panose="020B0604020202020204" pitchFamily="34" charset="0"/>
              <a:buChar char="•"/>
            </a:pPr>
            <a:r>
              <a:rPr lang="vi-VN" sz="1000" baseline="0" dirty="0">
                <a:solidFill>
                  <a:srgbClr val="002060"/>
                </a:solidFill>
                <a:latin typeface="Arial" panose="020B0604020202020204" pitchFamily="34" charset="0"/>
                <a:cs typeface="Arial" panose="020B0604020202020204" pitchFamily="34" charset="0"/>
              </a:rPr>
              <a:t>karakteristik</a:t>
            </a:r>
            <a:r>
              <a:rPr lang="sr-Latn-RS" sz="1000" baseline="0" dirty="0">
                <a:solidFill>
                  <a:srgbClr val="002060"/>
                </a:solidFill>
                <a:latin typeface="Arial" panose="020B0604020202020204" pitchFamily="34" charset="0"/>
                <a:cs typeface="Arial" panose="020B0604020202020204" pitchFamily="34" charset="0"/>
              </a:rPr>
              <a:t>ama</a:t>
            </a:r>
            <a:r>
              <a:rPr lang="vi-VN" sz="1000" baseline="0" dirty="0">
                <a:solidFill>
                  <a:srgbClr val="002060"/>
                </a:solidFill>
                <a:latin typeface="Arial" panose="020B0604020202020204" pitchFamily="34" charset="0"/>
                <a:cs typeface="Arial" panose="020B0604020202020204" pitchFamily="34" charset="0"/>
              </a:rPr>
              <a:t> i svojstv</a:t>
            </a:r>
            <a:r>
              <a:rPr lang="sr-Latn-RS" sz="1000" baseline="0" dirty="0">
                <a:solidFill>
                  <a:srgbClr val="002060"/>
                </a:solidFill>
                <a:latin typeface="Arial" panose="020B0604020202020204" pitchFamily="34" charset="0"/>
                <a:cs typeface="Arial" panose="020B0604020202020204" pitchFamily="34" charset="0"/>
              </a:rPr>
              <a:t>ima</a:t>
            </a:r>
            <a:r>
              <a:rPr lang="vi-VN" sz="1000" baseline="0" dirty="0">
                <a:solidFill>
                  <a:srgbClr val="002060"/>
                </a:solidFill>
                <a:latin typeface="Arial" panose="020B0604020202020204" pitchFamily="34" charset="0"/>
                <a:cs typeface="Arial" panose="020B0604020202020204" pitchFamily="34" charset="0"/>
              </a:rPr>
              <a:t> različitih vrsta </a:t>
            </a:r>
            <a:r>
              <a:rPr lang="sr-Latn-RS" sz="1000" baseline="0" dirty="0">
                <a:solidFill>
                  <a:srgbClr val="002060"/>
                </a:solidFill>
                <a:latin typeface="Arial" panose="020B0604020202020204" pitchFamily="34" charset="0"/>
                <a:cs typeface="Arial" panose="020B0604020202020204" pitchFamily="34" charset="0"/>
              </a:rPr>
              <a:t>ušnih </a:t>
            </a:r>
            <a:r>
              <a:rPr lang="vi-VN" sz="1000" baseline="0" dirty="0">
                <a:solidFill>
                  <a:srgbClr val="002060"/>
                </a:solidFill>
                <a:latin typeface="Arial" panose="020B0604020202020204" pitchFamily="34" charset="0"/>
                <a:cs typeface="Arial" panose="020B0604020202020204" pitchFamily="34" charset="0"/>
              </a:rPr>
              <a:t>štitnika;</a:t>
            </a:r>
          </a:p>
          <a:p>
            <a:pPr marL="144000" lvl="1" indent="-144000">
              <a:spcBef>
                <a:spcPts val="600"/>
              </a:spcBef>
              <a:buFont typeface="Arial" panose="020B0604020202020204" pitchFamily="34" charset="0"/>
              <a:buChar char="•"/>
            </a:pPr>
            <a:r>
              <a:rPr lang="vi-VN" sz="1000" baseline="0" dirty="0">
                <a:solidFill>
                  <a:srgbClr val="002060"/>
                </a:solidFill>
                <a:latin typeface="Arial" panose="020B0604020202020204" pitchFamily="34" charset="0"/>
                <a:cs typeface="Arial" panose="020B0604020202020204" pitchFamily="34" charset="0"/>
              </a:rPr>
              <a:t>praviln</a:t>
            </a:r>
            <a:r>
              <a:rPr lang="sr-Latn-RS" sz="1000" baseline="0" dirty="0">
                <a:solidFill>
                  <a:srgbClr val="002060"/>
                </a:solidFill>
                <a:latin typeface="Arial" panose="020B0604020202020204" pitchFamily="34" charset="0"/>
                <a:cs typeface="Arial" panose="020B0604020202020204" pitchFamily="34" charset="0"/>
              </a:rPr>
              <a:t>oj</a:t>
            </a:r>
            <a:r>
              <a:rPr lang="vi-VN" sz="1000" baseline="0" dirty="0">
                <a:solidFill>
                  <a:srgbClr val="002060"/>
                </a:solidFill>
                <a:latin typeface="Arial" panose="020B0604020202020204" pitchFamily="34" charset="0"/>
                <a:cs typeface="Arial" panose="020B0604020202020204" pitchFamily="34" charset="0"/>
              </a:rPr>
              <a:t> upotreb</a:t>
            </a:r>
            <a:r>
              <a:rPr lang="sr-Latn-RS" sz="1000" baseline="0" dirty="0">
                <a:solidFill>
                  <a:srgbClr val="002060"/>
                </a:solidFill>
                <a:latin typeface="Arial" panose="020B0604020202020204" pitchFamily="34" charset="0"/>
                <a:cs typeface="Arial" panose="020B0604020202020204" pitchFamily="34" charset="0"/>
              </a:rPr>
              <a:t>i</a:t>
            </a:r>
            <a:r>
              <a:rPr lang="vi-VN" sz="1000" baseline="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ušnih </a:t>
            </a:r>
            <a:r>
              <a:rPr lang="vi-VN" sz="1000" baseline="0" dirty="0">
                <a:solidFill>
                  <a:srgbClr val="002060"/>
                </a:solidFill>
                <a:latin typeface="Arial" panose="020B0604020202020204" pitchFamily="34" charset="0"/>
                <a:cs typeface="Arial" panose="020B0604020202020204" pitchFamily="34" charset="0"/>
              </a:rPr>
              <a:t>štitnika;</a:t>
            </a:r>
          </a:p>
          <a:p>
            <a:pPr marL="144000" lvl="1" indent="-144000">
              <a:spcBef>
                <a:spcPts val="600"/>
              </a:spcBef>
              <a:buFont typeface="Arial" panose="020B0604020202020204" pitchFamily="34" charset="0"/>
              <a:buChar char="•"/>
            </a:pPr>
            <a:r>
              <a:rPr lang="vi-VN" sz="1000" baseline="0" dirty="0">
                <a:solidFill>
                  <a:srgbClr val="002060"/>
                </a:solidFill>
                <a:latin typeface="Arial" panose="020B0604020202020204" pitchFamily="34" charset="0"/>
                <a:cs typeface="Arial" panose="020B0604020202020204" pitchFamily="34" charset="0"/>
              </a:rPr>
              <a:t>zašto i kako otkriti i prijaviti znakove oštećenja sluha;</a:t>
            </a:r>
          </a:p>
          <a:p>
            <a:pPr marL="144000" lvl="1" indent="-144000">
              <a:spcBef>
                <a:spcPts val="600"/>
              </a:spcBef>
              <a:buFont typeface="Arial" panose="020B0604020202020204" pitchFamily="34" charset="0"/>
              <a:buChar char="•"/>
            </a:pPr>
            <a:r>
              <a:rPr lang="vi-VN" sz="1000" baseline="0" dirty="0">
                <a:solidFill>
                  <a:srgbClr val="002060"/>
                </a:solidFill>
                <a:latin typeface="Arial" panose="020B0604020202020204" pitchFamily="34" charset="0"/>
                <a:cs typeface="Arial" panose="020B0604020202020204" pitchFamily="34" charset="0"/>
              </a:rPr>
              <a:t>okolnosti</a:t>
            </a:r>
            <a:r>
              <a:rPr lang="sr-Latn-RS" sz="1000" dirty="0">
                <a:solidFill>
                  <a:srgbClr val="002060"/>
                </a:solidFill>
                <a:latin typeface="Arial" panose="020B0604020202020204" pitchFamily="34" charset="0"/>
                <a:cs typeface="Arial" panose="020B0604020202020204" pitchFamily="34" charset="0"/>
              </a:rPr>
              <a:t>ma</a:t>
            </a:r>
            <a:r>
              <a:rPr lang="vi-VN" sz="1000" baseline="0" dirty="0">
                <a:solidFill>
                  <a:srgbClr val="002060"/>
                </a:solidFill>
                <a:latin typeface="Arial" panose="020B0604020202020204" pitchFamily="34" charset="0"/>
                <a:cs typeface="Arial" panose="020B0604020202020204" pitchFamily="34" charset="0"/>
              </a:rPr>
              <a:t> u kojima radnici imaju pravo na zdravstveni nadzor i njegov</a:t>
            </a:r>
            <a:r>
              <a:rPr lang="sr-Latn-RS" sz="1000" baseline="0" dirty="0">
                <a:solidFill>
                  <a:srgbClr val="002060"/>
                </a:solidFill>
                <a:latin typeface="Arial" panose="020B0604020202020204" pitchFamily="34" charset="0"/>
                <a:cs typeface="Arial" panose="020B0604020202020204" pitchFamily="34" charset="0"/>
              </a:rPr>
              <a:t>oj</a:t>
            </a:r>
            <a:r>
              <a:rPr lang="vi-VN" sz="1000" baseline="0" dirty="0">
                <a:solidFill>
                  <a:srgbClr val="002060"/>
                </a:solidFill>
                <a:latin typeface="Arial" panose="020B0604020202020204" pitchFamily="34" charset="0"/>
                <a:cs typeface="Arial" panose="020B0604020202020204" pitchFamily="34" charset="0"/>
              </a:rPr>
              <a:t> svr</a:t>
            </a:r>
            <a:r>
              <a:rPr lang="sr-Latn-RS" sz="1000" baseline="0" dirty="0">
                <a:solidFill>
                  <a:srgbClr val="002060"/>
                </a:solidFill>
                <a:latin typeface="Arial" panose="020B0604020202020204" pitchFamily="34" charset="0"/>
                <a:cs typeface="Arial" panose="020B0604020202020204" pitchFamily="34" charset="0"/>
              </a:rPr>
              <a:t>si</a:t>
            </a:r>
            <a:r>
              <a:rPr lang="vi-VN" sz="1000" baseline="0" dirty="0">
                <a:solidFill>
                  <a:srgbClr val="002060"/>
                </a:solidFill>
                <a:latin typeface="Arial" panose="020B0604020202020204" pitchFamily="34" charset="0"/>
                <a:cs typeface="Arial" panose="020B0604020202020204" pitchFamily="34" charset="0"/>
              </a:rPr>
              <a:t>;</a:t>
            </a:r>
          </a:p>
          <a:p>
            <a:pPr marL="144000" lvl="1" indent="-14400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smernicama</a:t>
            </a:r>
            <a:r>
              <a:rPr lang="sr-Latn-RS" sz="1000" dirty="0">
                <a:solidFill>
                  <a:srgbClr val="002060"/>
                </a:solidFill>
                <a:latin typeface="Arial" panose="020B0604020202020204" pitchFamily="34" charset="0"/>
                <a:cs typeface="Arial" panose="020B0604020202020204" pitchFamily="34" charset="0"/>
              </a:rPr>
              <a:t> za bezbedno obavljanje posla </a:t>
            </a:r>
            <a:r>
              <a:rPr lang="vi-VN" sz="1000" baseline="0" dirty="0">
                <a:solidFill>
                  <a:srgbClr val="002060"/>
                </a:solidFill>
                <a:latin typeface="Arial" panose="020B0604020202020204" pitchFamily="34" charset="0"/>
                <a:cs typeface="Arial" panose="020B0604020202020204" pitchFamily="34" charset="0"/>
              </a:rPr>
              <a:t>kako bi se izloženost buci svela na minimum</a:t>
            </a:r>
            <a:r>
              <a:rPr lang="sr-Latn-RS" sz="1000" baseline="0" dirty="0">
                <a:solidFill>
                  <a:srgbClr val="002060"/>
                </a:solidFill>
                <a:latin typeface="Arial" panose="020B0604020202020204" pitchFamily="34" charset="0"/>
                <a:cs typeface="Arial" panose="020B0604020202020204" pitchFamily="34" charset="0"/>
              </a:rPr>
              <a:t>;</a:t>
            </a:r>
          </a:p>
          <a:p>
            <a:pPr marL="144000" lvl="1" indent="-144000">
              <a:spcBef>
                <a:spcPts val="600"/>
              </a:spcBef>
              <a:buFont typeface="Arial" panose="020B0604020202020204" pitchFamily="34" charset="0"/>
              <a:buChar char="•"/>
            </a:pPr>
            <a:r>
              <a:rPr lang="sr-Latn-RS" sz="1000" baseline="0" dirty="0">
                <a:solidFill>
                  <a:srgbClr val="002060"/>
                </a:solidFill>
                <a:latin typeface="Arial" panose="020B0604020202020204" pitchFamily="34" charset="0"/>
                <a:cs typeface="Arial" panose="020B0604020202020204" pitchFamily="34" charset="0"/>
              </a:rPr>
              <a:t>smernicama za korišćenje lične zaštitne opreme.</a:t>
            </a:r>
          </a:p>
        </p:txBody>
      </p:sp>
      <p:sp>
        <p:nvSpPr>
          <p:cNvPr id="5" name="Slide Number Placeholder 4"/>
          <p:cNvSpPr>
            <a:spLocks noGrp="1"/>
          </p:cNvSpPr>
          <p:nvPr>
            <p:ph type="sldNum" sz="quarter" idx="10"/>
          </p:nvPr>
        </p:nvSpPr>
        <p:spPr/>
        <p:txBody>
          <a:bodyPr/>
          <a:lstStyle/>
          <a:p>
            <a:fld id="{C928A839-252E-4E3E-AC79-B42445092DC9}" type="slidenum">
              <a:rPr lang="en-US" smtClean="0"/>
              <a:pPr/>
              <a:t>50</a:t>
            </a:fld>
            <a:endParaRPr lang="en-US"/>
          </a:p>
        </p:txBody>
      </p:sp>
    </p:spTree>
    <p:extLst>
      <p:ext uri="{BB962C8B-B14F-4D97-AF65-F5344CB8AC3E}">
        <p14:creationId xmlns:p14="http://schemas.microsoft.com/office/powerpoint/2010/main" val="3712802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3650" y="4356000"/>
            <a:ext cx="5472000" cy="4104000"/>
          </a:xfrm>
        </p:spPr>
        <p:txBody>
          <a:bodyPr>
            <a:normAutofit/>
          </a:bodyPr>
          <a:lstStyle/>
          <a:p>
            <a:pPr algn="just">
              <a:spcBef>
                <a:spcPts val="600"/>
              </a:spcBef>
            </a:pPr>
            <a:endParaRPr lang="sr-Latn-RS" sz="1000" baseline="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51</a:t>
            </a:fld>
            <a:endParaRPr lang="en-US"/>
          </a:p>
        </p:txBody>
      </p:sp>
    </p:spTree>
    <p:extLst>
      <p:ext uri="{BB962C8B-B14F-4D97-AF65-F5344CB8AC3E}">
        <p14:creationId xmlns:p14="http://schemas.microsoft.com/office/powerpoint/2010/main" val="3912518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1200"/>
              </a:spcBef>
            </a:pPr>
            <a:endParaRPr lang="sr-Latn-R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52</a:t>
            </a:fld>
            <a:endParaRPr lang="en-US"/>
          </a:p>
        </p:txBody>
      </p:sp>
    </p:spTree>
    <p:extLst>
      <p:ext uri="{BB962C8B-B14F-4D97-AF65-F5344CB8AC3E}">
        <p14:creationId xmlns:p14="http://schemas.microsoft.com/office/powerpoint/2010/main" val="508236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600" y="4356000"/>
            <a:ext cx="5486400" cy="4114800"/>
          </a:xfrm>
        </p:spPr>
        <p:txBody>
          <a:bodyPr>
            <a:normAutofit/>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sr-Latn-RS" sz="1000" b="1" cap="all" dirty="0">
                <a:solidFill>
                  <a:srgbClr val="800000"/>
                </a:solidFill>
                <a:latin typeface="Arial" panose="020B0604020202020204" pitchFamily="34" charset="0"/>
                <a:cs typeface="Arial" panose="020B0604020202020204" pitchFamily="34" charset="0"/>
              </a:rPr>
              <a:t>1. p</a:t>
            </a:r>
            <a:r>
              <a:rPr lang="sr-Latn-RS" sz="1000" b="1" dirty="0">
                <a:solidFill>
                  <a:srgbClr val="800000"/>
                </a:solidFill>
                <a:latin typeface="Arial" panose="020B0604020202020204" pitchFamily="34" charset="0"/>
                <a:cs typeface="Arial" panose="020B0604020202020204" pitchFamily="34" charset="0"/>
              </a:rPr>
              <a:t>rimer: Izračunavanje dnevne izloženosti buci na osnovu merenja zasnovanih na radnim zadacima </a:t>
            </a:r>
            <a:endParaRPr lang="sr-Latn-RS" sz="1000" b="1" kern="1200" dirty="0">
              <a:solidFill>
                <a:srgbClr val="800000"/>
              </a:solidFill>
              <a:effectLst/>
              <a:latin typeface="Arial" panose="020B0604020202020204" pitchFamily="34" charset="0"/>
              <a:cs typeface="Arial" panose="020B0604020202020204" pitchFamily="34" charset="0"/>
            </a:endParaRP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b="1" kern="1200" dirty="0">
                <a:solidFill>
                  <a:srgbClr val="800000"/>
                </a:solidFill>
                <a:effectLst/>
                <a:latin typeface="Arial" panose="020B0604020202020204" pitchFamily="34" charset="0"/>
                <a:cs typeface="Arial" panose="020B0604020202020204" pitchFamily="34" charset="0"/>
              </a:rPr>
              <a:t>Korak 1: Analiza procesa rada</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U primeru se određuje nivo izloženosti buci zavarivača u mašinskoj </a:t>
            </a:r>
            <a:r>
              <a:rPr lang="sr-Latn-RS" sz="1000" dirty="0">
                <a:solidFill>
                  <a:srgbClr val="002060"/>
                </a:solidFill>
                <a:latin typeface="Arial" panose="020B0604020202020204" pitchFamily="34" charset="0"/>
                <a:cs typeface="Arial" panose="020B0604020202020204" pitchFamily="34" charset="0"/>
              </a:rPr>
              <a:t>radionici korišćenjem merenja zasnovanih na radnim zadacima.</a:t>
            </a:r>
            <a:endParaRPr lang="sr-Latn-RS" sz="1000" kern="1200" dirty="0">
              <a:solidFill>
                <a:srgbClr val="002060"/>
              </a:solidFill>
              <a:effectLst/>
              <a:latin typeface="Arial" panose="020B0604020202020204" pitchFamily="34" charset="0"/>
              <a:cs typeface="Arial" panose="020B0604020202020204" pitchFamily="34" charset="0"/>
            </a:endParaRPr>
          </a:p>
          <a:p>
            <a:pPr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Radni dan (posao) zavarivača se sastoji od sledećih aktivnosti: </a:t>
            </a:r>
          </a:p>
          <a:p>
            <a:pPr marL="180975"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a) planiranje rada (tišina); </a:t>
            </a:r>
          </a:p>
          <a:p>
            <a:pPr marL="180975"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b) dva perioda sečenja, brušenja i zavarivanja čeličnih ploča; </a:t>
            </a:r>
          </a:p>
          <a:p>
            <a:pPr marL="180975"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c) ručak (u ovom slučaju ručak se računa kao deo radnog dana); </a:t>
            </a:r>
          </a:p>
          <a:p>
            <a:pPr marL="180975"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d) planiranje rada (tišina); </a:t>
            </a:r>
          </a:p>
          <a:p>
            <a:pPr marL="180975"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e) dva perioda sečenja, brušenja i zavarivanja čeličnih ploča. </a:t>
            </a:r>
          </a:p>
          <a:p>
            <a:pPr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Svi zavarivači obavljaju isti posao i mogu se posmatrati kao jedna homogena grupa izložena buci. </a:t>
            </a:r>
          </a:p>
          <a:p>
            <a:pPr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Prema </a:t>
            </a:r>
            <a:r>
              <a:rPr lang="sr-Latn-RS" sz="1000" dirty="0">
                <a:solidFill>
                  <a:srgbClr val="002060"/>
                </a:solidFill>
                <a:latin typeface="Arial" panose="020B0604020202020204" pitchFamily="34" charset="0"/>
                <a:cs typeface="Arial" panose="020B0604020202020204" pitchFamily="34" charset="0"/>
              </a:rPr>
              <a:t>dobijenim podacima od </a:t>
            </a:r>
            <a:r>
              <a:rPr lang="sr-Latn-RS" sz="1000" kern="1200" dirty="0">
                <a:solidFill>
                  <a:srgbClr val="002060"/>
                </a:solidFill>
                <a:effectLst/>
                <a:latin typeface="Arial" panose="020B0604020202020204" pitchFamily="34" charset="0"/>
                <a:cs typeface="Arial" panose="020B0604020202020204" pitchFamily="34" charset="0"/>
              </a:rPr>
              <a:t>poslovođa, posao koji obavljaju zavarivači se može podeliti na tri odvojena zadatka:</a:t>
            </a:r>
          </a:p>
          <a:p>
            <a:pPr marL="361950" indent="-180975" algn="just">
              <a:spcBef>
                <a:spcPts val="600"/>
              </a:spcBef>
              <a:spcAft>
                <a:spcPts val="0"/>
              </a:spcAft>
              <a:buAutoNum type="arabicPeriod"/>
            </a:pPr>
            <a:r>
              <a:rPr lang="sr-Latn-RS" sz="1000" kern="1200" dirty="0">
                <a:solidFill>
                  <a:srgbClr val="002060"/>
                </a:solidFill>
                <a:effectLst/>
                <a:latin typeface="Arial" panose="020B0604020202020204" pitchFamily="34" charset="0"/>
                <a:cs typeface="Arial" panose="020B0604020202020204" pitchFamily="34" charset="0"/>
              </a:rPr>
              <a:t>Tihe operacije (pauze i planiranje),</a:t>
            </a:r>
          </a:p>
          <a:p>
            <a:pPr marL="361950" indent="-180975" algn="just">
              <a:spcBef>
                <a:spcPts val="600"/>
              </a:spcBef>
              <a:spcAft>
                <a:spcPts val="0"/>
              </a:spcAft>
              <a:buAutoNum type="arabicPeriod"/>
            </a:pPr>
            <a:r>
              <a:rPr lang="sr-Latn-RS" sz="1000" dirty="0">
                <a:solidFill>
                  <a:srgbClr val="002060"/>
                </a:solidFill>
                <a:latin typeface="Arial" panose="020B0604020202020204" pitchFamily="34" charset="0"/>
                <a:cs typeface="Arial" panose="020B0604020202020204" pitchFamily="34" charset="0"/>
              </a:rPr>
              <a:t>Zavarivanje  i</a:t>
            </a:r>
          </a:p>
          <a:p>
            <a:pPr marL="361950" indent="-180975" algn="just">
              <a:spcBef>
                <a:spcPts val="600"/>
              </a:spcBef>
              <a:spcAft>
                <a:spcPts val="0"/>
              </a:spcAft>
              <a:buAutoNum type="arabicPeriod"/>
            </a:pPr>
            <a:r>
              <a:rPr lang="sr-Latn-RS" sz="1000" dirty="0">
                <a:solidFill>
                  <a:srgbClr val="002060"/>
                </a:solidFill>
                <a:latin typeface="Arial" panose="020B0604020202020204" pitchFamily="34" charset="0"/>
                <a:cs typeface="Arial" panose="020B0604020202020204" pitchFamily="34" charset="0"/>
              </a:rPr>
              <a:t>Sečenje i brušenje.</a:t>
            </a:r>
            <a:endParaRPr lang="sr-Latn-R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53</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Zavarivači kažu da provode </a:t>
            </a:r>
            <a:r>
              <a:rPr lang="sr-Latn-RS" sz="1000" dirty="0">
                <a:solidFill>
                  <a:srgbClr val="002060"/>
                </a:solidFill>
                <a:latin typeface="Arial" panose="020B0604020202020204" pitchFamily="34" charset="0"/>
                <a:cs typeface="Arial" panose="020B0604020202020204" pitchFamily="34" charset="0"/>
              </a:rPr>
              <a:t>u toku dana </a:t>
            </a:r>
            <a:r>
              <a:rPr lang="sr-Latn-RS" sz="1000" kern="1200" dirty="0">
                <a:solidFill>
                  <a:srgbClr val="002060"/>
                </a:solidFill>
                <a:effectLst/>
                <a:latin typeface="Arial" panose="020B0604020202020204" pitchFamily="34" charset="0"/>
                <a:cs typeface="Arial" panose="020B0604020202020204" pitchFamily="34" charset="0"/>
              </a:rPr>
              <a:t>2 h na sečenju i brušenju i 6 h na zavarivanju.</a:t>
            </a:r>
          </a:p>
          <a:p>
            <a:pPr algn="just" fontAlgn="auto">
              <a:spcBef>
                <a:spcPts val="600"/>
              </a:spcBef>
              <a:defRPr/>
            </a:pPr>
            <a:r>
              <a:rPr lang="sr-Latn-RS" sz="1000" kern="1200" dirty="0">
                <a:solidFill>
                  <a:srgbClr val="002060"/>
                </a:solidFill>
                <a:effectLst/>
                <a:latin typeface="Arial" panose="020B0604020202020204" pitchFamily="34" charset="0"/>
                <a:cs typeface="Arial" panose="020B0604020202020204" pitchFamily="34" charset="0"/>
              </a:rPr>
              <a:t>Poslovođa procenjuje da zavarivači</a:t>
            </a:r>
            <a:r>
              <a:rPr lang="sr-Latn-RS" sz="1000" kern="1200" baseline="0" dirty="0">
                <a:solidFill>
                  <a:srgbClr val="002060"/>
                </a:solidFill>
                <a:effectLst/>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u toku dana provode</a:t>
            </a:r>
            <a:r>
              <a:rPr lang="sr-Latn-RS" sz="1000" kern="1200" dirty="0">
                <a:solidFill>
                  <a:srgbClr val="002060"/>
                </a:solidFill>
                <a:effectLst/>
                <a:latin typeface="Arial" panose="020B0604020202020204" pitchFamily="34" charset="0"/>
                <a:cs typeface="Arial" panose="020B0604020202020204" pitchFamily="34" charset="0"/>
              </a:rPr>
              <a:t> 1 h na sečenju i brušenju i 4 h na zavarivanju.</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Trajanje radnih zadataka je određeno</a:t>
            </a:r>
            <a:r>
              <a:rPr lang="sr-Latn-RS" sz="1000" kern="1200" baseline="0" dirty="0">
                <a:solidFill>
                  <a:srgbClr val="002060"/>
                </a:solidFill>
                <a:effectLst/>
                <a:latin typeface="Arial" panose="020B0604020202020204" pitchFamily="34" charset="0"/>
                <a:cs typeface="Arial" panose="020B0604020202020204" pitchFamily="34" charset="0"/>
              </a:rPr>
              <a:t> kao srednja vrednost procene zavarivača i poslovođe.</a:t>
            </a:r>
            <a:endParaRPr lang="sr-Latn-RS" sz="1000" kern="1200" dirty="0">
              <a:solidFill>
                <a:srgbClr val="002060"/>
              </a:solidFill>
              <a:effectLst/>
              <a:latin typeface="Arial" panose="020B0604020202020204" pitchFamily="34" charset="0"/>
              <a:cs typeface="Arial" panose="020B0604020202020204" pitchFamily="34" charset="0"/>
            </a:endParaRP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Ostatak radnog dana se koristi za planiranje radnih aktivnosti i odmaranje.</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Na osnovu ovih informacija određen je nominalni radni dan zavarivača prikazan u tabeli.</a:t>
            </a:r>
            <a:endParaRPr lang="sr-Latn-RS" sz="1000" b="1" kern="1200" dirty="0">
              <a:solidFill>
                <a:srgbClr val="002060"/>
              </a:solidFill>
              <a:effectLst/>
              <a:latin typeface="Arial" panose="020B0604020202020204" pitchFamily="34" charset="0"/>
              <a:cs typeface="Arial" panose="020B0604020202020204" pitchFamily="34" charset="0"/>
            </a:endParaRPr>
          </a:p>
          <a:p>
            <a:pPr algn="just">
              <a:spcBef>
                <a:spcPts val="1200"/>
              </a:spcBef>
            </a:pPr>
            <a:r>
              <a:rPr lang="sr-Latn-RS" sz="1000" b="1" kern="1200" dirty="0">
                <a:solidFill>
                  <a:srgbClr val="800000"/>
                </a:solidFill>
                <a:effectLst/>
                <a:latin typeface="Arial" panose="020B0604020202020204" pitchFamily="34" charset="0"/>
                <a:cs typeface="Arial" panose="020B0604020202020204" pitchFamily="34" charset="0"/>
              </a:rPr>
              <a:t>Korak 2: Izbor merne strategije</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Kako je broj radnih zadataka ograničen i precizno definisan, situacija je pogodna za primenu merenja zasnovanih na radnim zadacima.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54</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0" marR="0" indent="0" algn="just" defTabSz="914400" rtl="0" eaLnBrk="1" fontAlgn="auto" latinLnBrk="0" hangingPunct="1">
              <a:spcBef>
                <a:spcPts val="600"/>
              </a:spcBef>
              <a:buClrTx/>
              <a:buSzTx/>
              <a:buFontTx/>
              <a:buNone/>
              <a:tabLst/>
              <a:defRPr/>
            </a:pPr>
            <a:r>
              <a:rPr lang="sr-Latn-RS" sz="1000" b="1" kern="1200" dirty="0">
                <a:solidFill>
                  <a:srgbClr val="800000"/>
                </a:solidFill>
                <a:effectLst/>
                <a:latin typeface="Arial" panose="020B0604020202020204" pitchFamily="34" charset="0"/>
                <a:cs typeface="Arial" panose="020B0604020202020204" pitchFamily="34" charset="0"/>
              </a:rPr>
              <a:t>Korak 3: Merenja</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Uticaj buke prilikom planiranja rada i pauza nema uticaj na ukupnu izloženost buci. Dovoljno je da se izvrši nekoliko jednostavnih merenja buke kako bi se proverilo da li nivo zvučnog pritiska u tim radnim periodima ima uticaj na ukupnu izloženost buci. U ovom primeru</a:t>
            </a:r>
            <a:r>
              <a:rPr lang="sr-Latn-RS" sz="1000" kern="1200" baseline="0" dirty="0">
                <a:solidFill>
                  <a:srgbClr val="002060"/>
                </a:solidFill>
                <a:effectLst/>
                <a:latin typeface="Arial" panose="020B0604020202020204" pitchFamily="34" charset="0"/>
                <a:cs typeface="Arial" panose="020B0604020202020204" pitchFamily="34" charset="0"/>
              </a:rPr>
              <a:t> je</a:t>
            </a:r>
            <a:r>
              <a:rPr lang="sr-Latn-RS" sz="1000" kern="1200" dirty="0">
                <a:solidFill>
                  <a:srgbClr val="002060"/>
                </a:solidFill>
                <a:effectLst/>
                <a:latin typeface="Arial" panose="020B0604020202020204" pitchFamily="34" charset="0"/>
                <a:cs typeface="Arial" panose="020B0604020202020204" pitchFamily="34" charset="0"/>
              </a:rPr>
              <a:t> nivo </a:t>
            </a:r>
            <a:r>
              <a:rPr lang="sr-Latn-RS" sz="1000" i="1" kern="1200" dirty="0">
                <a:solidFill>
                  <a:srgbClr val="002060"/>
                </a:solidFill>
                <a:effectLst/>
                <a:latin typeface="Arial" panose="020B0604020202020204" pitchFamily="34" charset="0"/>
                <a:cs typeface="Arial" panose="020B0604020202020204" pitchFamily="34" charset="0"/>
              </a:rPr>
              <a:t>L</a:t>
            </a:r>
            <a:r>
              <a:rPr lang="sr-Latn-RS" sz="1000" i="1" kern="1200" baseline="-25000" dirty="0">
                <a:solidFill>
                  <a:srgbClr val="002060"/>
                </a:solidFill>
                <a:effectLst/>
                <a:latin typeface="Arial" panose="020B0604020202020204" pitchFamily="34" charset="0"/>
                <a:cs typeface="Arial" panose="020B0604020202020204" pitchFamily="34" charset="0"/>
              </a:rPr>
              <a:t>p,A,eq,T</a:t>
            </a:r>
            <a:r>
              <a:rPr lang="sr-Latn-RS" sz="1000" kern="1200" dirty="0">
                <a:solidFill>
                  <a:srgbClr val="002060"/>
                </a:solidFill>
                <a:effectLst/>
                <a:latin typeface="Arial" panose="020B0604020202020204" pitchFamily="34" charset="0"/>
                <a:cs typeface="Arial" panose="020B0604020202020204" pitchFamily="34" charset="0"/>
              </a:rPr>
              <a:t> = 70 dB određen kao procenjeni nivo za</a:t>
            </a:r>
            <a:r>
              <a:rPr lang="sr-Latn-RS" sz="1000" kern="1200" baseline="0" dirty="0">
                <a:solidFill>
                  <a:srgbClr val="002060"/>
                </a:solidFill>
                <a:effectLst/>
                <a:latin typeface="Arial" panose="020B0604020202020204" pitchFamily="34" charset="0"/>
                <a:cs typeface="Arial" panose="020B0604020202020204" pitchFamily="34" charset="0"/>
              </a:rPr>
              <a:t> </a:t>
            </a:r>
            <a:r>
              <a:rPr lang="sr-Latn-RS" sz="1000" kern="1200" dirty="0">
                <a:solidFill>
                  <a:srgbClr val="002060"/>
                </a:solidFill>
                <a:effectLst/>
                <a:latin typeface="Arial" panose="020B0604020202020204" pitchFamily="34" charset="0"/>
                <a:cs typeface="Arial" panose="020B0604020202020204" pitchFamily="34" charset="0"/>
              </a:rPr>
              <a:t>takve periode, za koji je provera pokazala da su stvarne vrednosti na ovom nivou ili </a:t>
            </a:r>
            <a:r>
              <a:rPr lang="sr-Latn-RS" sz="1000" dirty="0">
                <a:solidFill>
                  <a:srgbClr val="002060"/>
                </a:solidFill>
                <a:latin typeface="Arial" panose="020B0604020202020204" pitchFamily="34" charset="0"/>
                <a:cs typeface="Arial" panose="020B0604020202020204" pitchFamily="34" charset="0"/>
              </a:rPr>
              <a:t>ispod</a:t>
            </a:r>
            <a:r>
              <a:rPr lang="sr-Latn-RS" sz="1000" kern="1200" dirty="0">
                <a:solidFill>
                  <a:srgbClr val="002060"/>
                </a:solidFill>
                <a:effectLst/>
                <a:latin typeface="Arial" panose="020B0604020202020204" pitchFamily="34" charset="0"/>
                <a:cs typeface="Arial" panose="020B0604020202020204" pitchFamily="34" charset="0"/>
              </a:rPr>
              <a:t>.</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Merenje mora da obuhvati barem tri radna ciklusa. Posmatranjem je utvrđeno da merenje buke prilikom sečenja i brušenja mora da traje najmanje 7 min. Slično tome, trajanje merenja buke prilikom zavarivanja mora da traje najmanje 4 min. Kako vreme merenja mora prema</a:t>
            </a:r>
            <a:r>
              <a:rPr lang="sr-Latn-RS" sz="1000" kern="1200" baseline="0" dirty="0">
                <a:solidFill>
                  <a:srgbClr val="002060"/>
                </a:solidFill>
                <a:effectLst/>
                <a:latin typeface="Arial" panose="020B0604020202020204" pitchFamily="34" charset="0"/>
                <a:cs typeface="Arial" panose="020B0604020202020204" pitchFamily="34" charset="0"/>
              </a:rPr>
              <a:t> </a:t>
            </a:r>
            <a:r>
              <a:rPr lang="sr-Latn-RS" sz="1000" kern="1200" dirty="0">
                <a:solidFill>
                  <a:srgbClr val="002060"/>
                </a:solidFill>
                <a:effectLst/>
                <a:latin typeface="Arial" panose="020B0604020202020204" pitchFamily="34" charset="0"/>
                <a:cs typeface="Arial" panose="020B0604020202020204" pitchFamily="34" charset="0"/>
              </a:rPr>
              <a:t>standardu da bude najmanje 5 min., vreme merenja prilikom zavarivanja je podešeno na 5 min.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Budući da je razlika između izmerenih nivoa buke prilikom sečenja i brušenja </a:t>
            </a:r>
            <a:r>
              <a:rPr lang="sr-Latn-RS" sz="1000" dirty="0">
                <a:solidFill>
                  <a:srgbClr val="002060"/>
                </a:solidFill>
                <a:latin typeface="Arial" panose="020B0604020202020204" pitchFamily="34" charset="0"/>
                <a:cs typeface="Arial" panose="020B0604020202020204" pitchFamily="34" charset="0"/>
              </a:rPr>
              <a:t>veća od </a:t>
            </a:r>
            <a:r>
              <a:rPr lang="sr-Latn-RS" sz="1000" kern="1200" dirty="0">
                <a:solidFill>
                  <a:srgbClr val="002060"/>
                </a:solidFill>
                <a:effectLst/>
                <a:latin typeface="Arial" panose="020B0604020202020204" pitchFamily="34" charset="0"/>
                <a:cs typeface="Arial" panose="020B0604020202020204" pitchFamily="34" charset="0"/>
              </a:rPr>
              <a:t>3 dB, urađena su još tri dodatna merenja.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55</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sr-Latn-RS" sz="1000" b="1" kern="1200" dirty="0">
                <a:solidFill>
                  <a:srgbClr val="800000"/>
                </a:solidFill>
                <a:effectLst/>
                <a:latin typeface="Arial" panose="020B0604020202020204" pitchFamily="34" charset="0"/>
                <a:cs typeface="Arial" panose="020B0604020202020204" pitchFamily="34" charset="0"/>
              </a:rPr>
              <a:t>Korak 4: </a:t>
            </a:r>
            <a:r>
              <a:rPr lang="sr-Latn-RS" sz="1000" b="1" dirty="0">
                <a:solidFill>
                  <a:srgbClr val="800000"/>
                </a:solidFill>
                <a:latin typeface="Arial" panose="020B0604020202020204" pitchFamily="34" charset="0"/>
                <a:cs typeface="Arial" panose="020B0604020202020204" pitchFamily="34" charset="0"/>
              </a:rPr>
              <a:t>Izračunavanje dnevnog A-ponderisanog nivoa izloženosti buci</a:t>
            </a:r>
            <a:endParaRPr lang="sr-Latn-RS" sz="1000" b="1" kern="1200" dirty="0">
              <a:solidFill>
                <a:srgbClr val="800000"/>
              </a:solidFill>
              <a:effectLst/>
              <a:latin typeface="Arial" panose="020B0604020202020204" pitchFamily="34" charset="0"/>
              <a:cs typeface="Arial" panose="020B0604020202020204" pitchFamily="34" charset="0"/>
            </a:endParaRPr>
          </a:p>
          <a:p>
            <a:pPr marL="144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r-Latn-RS" sz="1000" kern="1200" baseline="0" dirty="0">
                <a:solidFill>
                  <a:srgbClr val="002060"/>
                </a:solidFill>
                <a:effectLst/>
                <a:latin typeface="Arial" panose="020B0604020202020204" pitchFamily="34" charset="0"/>
                <a:cs typeface="Arial" panose="020B0604020202020204" pitchFamily="34" charset="0"/>
              </a:rPr>
              <a:t>Izračunavanje nivoa buke za svaki radni zadatak.</a:t>
            </a:r>
            <a:endParaRPr lang="sr-Latn-RS" sz="1000" kern="1200" dirty="0">
              <a:solidFill>
                <a:srgbClr val="002060"/>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56</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kern="1200" baseline="0" dirty="0">
                <a:solidFill>
                  <a:srgbClr val="002060"/>
                </a:solidFill>
                <a:effectLst/>
                <a:latin typeface="Arial" panose="020B0604020202020204" pitchFamily="34" charset="0"/>
                <a:cs typeface="Arial" panose="020B0604020202020204" pitchFamily="34" charset="0"/>
              </a:rPr>
              <a:t>1.  Izračunavanje nivoa buke prilikom planiranja i pauza.</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kern="1200" baseline="0" dirty="0">
                <a:solidFill>
                  <a:srgbClr val="002060"/>
                </a:solidFill>
                <a:effectLst/>
                <a:latin typeface="Arial" panose="020B0604020202020204" pitchFamily="34" charset="0"/>
                <a:cs typeface="Arial" panose="020B0604020202020204" pitchFamily="34" charset="0"/>
              </a:rPr>
              <a:t>2.  Izračunavanje nivoa buke prilikom zavarivanja.</a:t>
            </a:r>
          </a:p>
          <a:p>
            <a:pPr marL="0" marR="0" indent="0" algn="just" defTabSz="914400" rtl="0" eaLnBrk="1" fontAlgn="auto" latinLnBrk="0" hangingPunct="1">
              <a:lnSpc>
                <a:spcPct val="100000"/>
              </a:lnSpc>
              <a:spcBef>
                <a:spcPts val="600"/>
              </a:spcBef>
              <a:spcAft>
                <a:spcPts val="0"/>
              </a:spcAft>
              <a:buClrTx/>
              <a:buSzTx/>
              <a:buFontTx/>
              <a:buNone/>
              <a:tabLst/>
              <a:defRPr/>
            </a:pPr>
            <a:r>
              <a:rPr lang="sr-Latn-RS" sz="1000" kern="1200" baseline="0" dirty="0">
                <a:solidFill>
                  <a:srgbClr val="002060"/>
                </a:solidFill>
                <a:effectLst/>
                <a:latin typeface="Arial" panose="020B0604020202020204" pitchFamily="34" charset="0"/>
                <a:cs typeface="Arial" panose="020B0604020202020204" pitchFamily="34" charset="0"/>
              </a:rPr>
              <a:t>3.  Izračunavanje nivoa buke prilikom sečenja i brušenja.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57</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144000" marR="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r-Latn-RS" sz="1000" kern="1200" dirty="0">
                <a:solidFill>
                  <a:srgbClr val="002060"/>
                </a:solidFill>
                <a:effectLst/>
                <a:latin typeface="Arial" panose="020B0604020202020204" pitchFamily="34" charset="0"/>
                <a:cs typeface="Arial" panose="020B0604020202020204" pitchFamily="34" charset="0"/>
              </a:rPr>
              <a:t>Izračunavanje doprinosa pojedinačnog zadatka dnevnom A-ponderisanom nivou izloženosti buci.</a:t>
            </a:r>
          </a:p>
        </p:txBody>
      </p:sp>
      <p:sp>
        <p:nvSpPr>
          <p:cNvPr id="5" name="Slide Number Placeholder 4"/>
          <p:cNvSpPr>
            <a:spLocks noGrp="1"/>
          </p:cNvSpPr>
          <p:nvPr>
            <p:ph type="sldNum" sz="quarter" idx="10"/>
          </p:nvPr>
        </p:nvSpPr>
        <p:spPr/>
        <p:txBody>
          <a:bodyPr/>
          <a:lstStyle/>
          <a:p>
            <a:fld id="{C928A839-252E-4E3E-AC79-B42445092DC9}" type="slidenum">
              <a:rPr lang="en-US" smtClean="0"/>
              <a:pPr/>
              <a:t>58</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144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r-Latn-RS" sz="1000" kern="1200" dirty="0">
                <a:solidFill>
                  <a:srgbClr val="002060"/>
                </a:solidFill>
                <a:effectLst/>
                <a:latin typeface="Arial" panose="020B0604020202020204" pitchFamily="34" charset="0"/>
                <a:cs typeface="Arial" panose="020B0604020202020204" pitchFamily="34" charset="0"/>
              </a:rPr>
              <a:t>Izračunavanje doprinosa buke tokom </a:t>
            </a:r>
            <a:r>
              <a:rPr lang="sr-Latn-RS" sz="1000" b="1" kern="1200" dirty="0">
                <a:solidFill>
                  <a:srgbClr val="002060"/>
                </a:solidFill>
                <a:effectLst/>
                <a:latin typeface="Arial" panose="020B0604020202020204" pitchFamily="34" charset="0"/>
                <a:cs typeface="Arial" panose="020B0604020202020204" pitchFamily="34" charset="0"/>
              </a:rPr>
              <a:t>planiranja i pauza </a:t>
            </a:r>
            <a:r>
              <a:rPr lang="sr-Latn-RS" sz="1000" kern="1200" dirty="0">
                <a:solidFill>
                  <a:srgbClr val="002060"/>
                </a:solidFill>
                <a:effectLst/>
                <a:latin typeface="Arial" panose="020B0604020202020204" pitchFamily="34" charset="0"/>
                <a:cs typeface="Arial" panose="020B0604020202020204" pitchFamily="34" charset="0"/>
              </a:rPr>
              <a:t>dnevnom A-ponderisanom nivou izloženosti;</a:t>
            </a:r>
          </a:p>
          <a:p>
            <a:pPr marL="144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r-Latn-RS" sz="1000" kern="1200" dirty="0">
                <a:solidFill>
                  <a:srgbClr val="002060"/>
                </a:solidFill>
                <a:effectLst/>
                <a:latin typeface="Arial" panose="020B0604020202020204" pitchFamily="34" charset="0"/>
                <a:cs typeface="Arial" panose="020B0604020202020204" pitchFamily="34" charset="0"/>
              </a:rPr>
              <a:t>Izračunavanje doprinosa buke tokom </a:t>
            </a:r>
            <a:r>
              <a:rPr lang="sr-Latn-RS" sz="1000" b="1" kern="1200" dirty="0">
                <a:solidFill>
                  <a:srgbClr val="002060"/>
                </a:solidFill>
                <a:effectLst/>
                <a:latin typeface="Arial" panose="020B0604020202020204" pitchFamily="34" charset="0"/>
                <a:cs typeface="Arial" panose="020B0604020202020204" pitchFamily="34" charset="0"/>
              </a:rPr>
              <a:t>zavarivanja</a:t>
            </a:r>
            <a:r>
              <a:rPr lang="sr-Latn-RS" sz="1000" kern="1200" dirty="0">
                <a:solidFill>
                  <a:srgbClr val="002060"/>
                </a:solidFill>
                <a:effectLst/>
                <a:latin typeface="Arial" panose="020B0604020202020204" pitchFamily="34" charset="0"/>
                <a:cs typeface="Arial" panose="020B0604020202020204" pitchFamily="34" charset="0"/>
              </a:rPr>
              <a:t> dnevnom A-ponderisanom nivou izloženosti;</a:t>
            </a:r>
          </a:p>
          <a:p>
            <a:pPr marL="144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r-Latn-RS" sz="1000" kern="1200" dirty="0">
                <a:solidFill>
                  <a:srgbClr val="002060"/>
                </a:solidFill>
                <a:effectLst/>
                <a:latin typeface="Arial" panose="020B0604020202020204" pitchFamily="34" charset="0"/>
                <a:cs typeface="Arial" panose="020B0604020202020204" pitchFamily="34" charset="0"/>
              </a:rPr>
              <a:t>Izračunavanje doprinosa buke tokom </a:t>
            </a:r>
            <a:r>
              <a:rPr lang="sr-Latn-RS" sz="1000" b="1" kern="1200" dirty="0">
                <a:solidFill>
                  <a:srgbClr val="002060"/>
                </a:solidFill>
                <a:effectLst/>
                <a:latin typeface="Arial" panose="020B0604020202020204" pitchFamily="34" charset="0"/>
                <a:cs typeface="Arial" panose="020B0604020202020204" pitchFamily="34" charset="0"/>
              </a:rPr>
              <a:t>sečenja i brušenja </a:t>
            </a:r>
            <a:r>
              <a:rPr lang="sr-Latn-RS" sz="1000" kern="1200" dirty="0">
                <a:solidFill>
                  <a:srgbClr val="002060"/>
                </a:solidFill>
                <a:effectLst/>
                <a:latin typeface="Arial" panose="020B0604020202020204" pitchFamily="34" charset="0"/>
                <a:cs typeface="Arial" panose="020B0604020202020204" pitchFamily="34" charset="0"/>
              </a:rPr>
              <a:t>dnevnom A-ponderisanom nivou izloženosti.</a:t>
            </a:r>
          </a:p>
        </p:txBody>
      </p:sp>
      <p:sp>
        <p:nvSpPr>
          <p:cNvPr id="5" name="Slide Number Placeholder 4"/>
          <p:cNvSpPr>
            <a:spLocks noGrp="1"/>
          </p:cNvSpPr>
          <p:nvPr>
            <p:ph type="sldNum" sz="quarter" idx="10"/>
          </p:nvPr>
        </p:nvSpPr>
        <p:spPr/>
        <p:txBody>
          <a:bodyPr/>
          <a:lstStyle/>
          <a:p>
            <a:fld id="{C928A839-252E-4E3E-AC79-B42445092DC9}" type="slidenum">
              <a:rPr lang="en-US" smtClean="0"/>
              <a:pPr/>
              <a:t>59</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endParaRPr lang="sr-Latn-RS" sz="1000" baseline="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6</a:t>
            </a:fld>
            <a:endParaRPr lang="en-US"/>
          </a:p>
        </p:txBody>
      </p:sp>
    </p:spTree>
    <p:extLst>
      <p:ext uri="{BB962C8B-B14F-4D97-AF65-F5344CB8AC3E}">
        <p14:creationId xmlns:p14="http://schemas.microsoft.com/office/powerpoint/2010/main" val="21472149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144000" marR="0" indent="-1440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pl-PL" sz="1000" dirty="0">
                <a:solidFill>
                  <a:srgbClr val="002060"/>
                </a:solidFill>
                <a:latin typeface="Arial" panose="020B0604020202020204" pitchFamily="34" charset="0"/>
                <a:cs typeface="Arial" panose="020B0604020202020204" pitchFamily="34" charset="0"/>
              </a:rPr>
              <a:t>Izračunavanje dnevnog A-ponderisanog nivoa izloženosti buci</a:t>
            </a:r>
            <a:r>
              <a:rPr lang="pl-PL" sz="1000" baseline="0" dirty="0">
                <a:solidFill>
                  <a:srgbClr val="002060"/>
                </a:solidFill>
                <a:latin typeface="Arial" panose="020B0604020202020204" pitchFamily="34" charset="0"/>
                <a:cs typeface="Arial" panose="020B0604020202020204" pitchFamily="34" charset="0"/>
              </a:rPr>
              <a:t> kao rezultat energijskog usrednjavanja prethodno dobijenih vrednosti.</a:t>
            </a:r>
            <a:endParaRPr lang="sr-Latn-RS" sz="1000" kern="1200" dirty="0">
              <a:solidFill>
                <a:srgbClr val="002060"/>
              </a:solidFill>
              <a:effectLst/>
              <a:latin typeface="Arial" panose="020B0604020202020204" pitchFamily="34" charset="0"/>
              <a:cs typeface="Arial" panose="020B0604020202020204" pitchFamily="34" charset="0"/>
            </a:endParaRPr>
          </a:p>
          <a:p>
            <a:pPr algn="just">
              <a:spcBef>
                <a:spcPts val="600"/>
              </a:spcBef>
              <a:spcAft>
                <a:spcPts val="0"/>
              </a:spcAft>
              <a:defRPr/>
            </a:pPr>
            <a:r>
              <a:rPr lang="sr-Latn-RS" sz="1000" dirty="0">
                <a:solidFill>
                  <a:srgbClr val="002060"/>
                </a:solidFill>
                <a:latin typeface="Arial" panose="020B0604020202020204" pitchFamily="34" charset="0"/>
                <a:cs typeface="Arial" panose="020B0604020202020204" pitchFamily="34" charset="0"/>
              </a:rPr>
              <a:t>Za proračun dnevne izloženosti buci se može koristiti ISO 9612 kalkulator. Ulazni podaci su izmerene vrednosti ekvivalentnog nivoa buke i vreme izloženosti radnika buci za svaki radni zadatak.</a:t>
            </a:r>
          </a:p>
          <a:p>
            <a:pPr marL="0" marR="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pl-PL" sz="12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60</a:t>
            </a:fld>
            <a:endParaRPr lang="en-US"/>
          </a:p>
        </p:txBody>
      </p:sp>
    </p:spTree>
    <p:extLst>
      <p:ext uri="{BB962C8B-B14F-4D97-AF65-F5344CB8AC3E}">
        <p14:creationId xmlns:p14="http://schemas.microsoft.com/office/powerpoint/2010/main" val="36667523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20000"/>
            <a:ext cx="5472000" cy="4104000"/>
          </a:xfrm>
        </p:spPr>
        <p:txBody>
          <a:bodyPr>
            <a:noAutofit/>
          </a:bodyPr>
          <a:lstStyle/>
          <a:p>
            <a:pPr marL="0" marR="0" indent="0" algn="ctr" defTabSz="914400" rtl="0" eaLnBrk="1" fontAlgn="auto" latinLnBrk="0" hangingPunct="1">
              <a:spcBef>
                <a:spcPts val="600"/>
              </a:spcBef>
              <a:buClrTx/>
              <a:buSzTx/>
              <a:buFontTx/>
              <a:buNone/>
              <a:tabLst/>
              <a:defRPr/>
            </a:pPr>
            <a:r>
              <a:rPr lang="sr-Latn-RS" sz="1000" b="1" dirty="0">
                <a:solidFill>
                  <a:srgbClr val="800000"/>
                </a:solidFill>
                <a:latin typeface="Arial" panose="020B0604020202020204" pitchFamily="34" charset="0"/>
                <a:cs typeface="Arial" panose="020B0604020202020204" pitchFamily="34" charset="0"/>
              </a:rPr>
              <a:t>2. Primer: Izračunavanje dnevnog nivoa izloženosti buci korišćenjem merenja zasnovanih na poslu koji se obavlja</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U primeru se određuje nivo izloženosti buci za radnike na proizvodnoj liniji na osnovu merenja zasnovanih na poslu koji se obavlja. U fabrici funkcioniše nekoliko automatizovanih proizvodnih linija bez značajnih tehničkih razlika.</a:t>
            </a:r>
          </a:p>
          <a:p>
            <a:pPr algn="just">
              <a:spcBef>
                <a:spcPts val="900"/>
              </a:spcBef>
            </a:pPr>
            <a:r>
              <a:rPr lang="sr-Latn-RS" sz="1000" b="1" kern="1200" dirty="0">
                <a:solidFill>
                  <a:srgbClr val="800000"/>
                </a:solidFill>
                <a:effectLst/>
                <a:latin typeface="Arial" panose="020B0604020202020204" pitchFamily="34" charset="0"/>
                <a:cs typeface="Arial" panose="020B0604020202020204" pitchFamily="34" charset="0"/>
              </a:rPr>
              <a:t>Korak 1: Analiza posla </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400"/>
              </a:spcBef>
            </a:pPr>
            <a:r>
              <a:rPr lang="sr-Latn-RS" sz="1000" kern="1200" dirty="0">
                <a:solidFill>
                  <a:srgbClr val="002060"/>
                </a:solidFill>
                <a:effectLst/>
                <a:latin typeface="Arial" panose="020B0604020202020204" pitchFamily="34" charset="0"/>
                <a:cs typeface="Arial" panose="020B0604020202020204" pitchFamily="34" charset="0"/>
              </a:rPr>
              <a:t>Radnici na proizvodnoj liniji vrše isti posao</a:t>
            </a:r>
            <a:r>
              <a:rPr lang="sr-Latn-RS" sz="1000" kern="1200" baseline="0" dirty="0">
                <a:solidFill>
                  <a:srgbClr val="002060"/>
                </a:solidFill>
                <a:effectLst/>
                <a:latin typeface="Arial" panose="020B0604020202020204" pitchFamily="34" charset="0"/>
                <a:cs typeface="Arial" panose="020B0604020202020204" pitchFamily="34" charset="0"/>
              </a:rPr>
              <a:t>:</a:t>
            </a:r>
          </a:p>
          <a:p>
            <a:pPr marL="171450" indent="-171450" algn="just">
              <a:spcBef>
                <a:spcPts val="400"/>
              </a:spcBef>
              <a:buFont typeface="Arial" panose="020B0604020202020204" pitchFamily="34" charset="0"/>
              <a:buChar char="•"/>
            </a:pPr>
            <a:r>
              <a:rPr lang="sr-Latn-RS" sz="1000" kern="1200" dirty="0">
                <a:solidFill>
                  <a:srgbClr val="002060"/>
                </a:solidFill>
                <a:effectLst/>
                <a:latin typeface="Arial" panose="020B0604020202020204" pitchFamily="34" charset="0"/>
                <a:cs typeface="Arial" panose="020B0604020202020204" pitchFamily="34" charset="0"/>
              </a:rPr>
              <a:t>Rad na proizvodnoj liniji,</a:t>
            </a:r>
          </a:p>
          <a:p>
            <a:pPr marL="171450" indent="-171450" algn="just">
              <a:spcBef>
                <a:spcPts val="400"/>
              </a:spcBef>
              <a:buFont typeface="Arial" panose="020B0604020202020204" pitchFamily="34" charset="0"/>
              <a:buChar char="•"/>
            </a:pPr>
            <a:r>
              <a:rPr lang="sr-Latn-RS" sz="1000" kern="1200" dirty="0">
                <a:solidFill>
                  <a:srgbClr val="002060"/>
                </a:solidFill>
                <a:effectLst/>
                <a:latin typeface="Arial" panose="020B0604020202020204" pitchFamily="34" charset="0"/>
                <a:cs typeface="Arial" panose="020B0604020202020204" pitchFamily="34" charset="0"/>
              </a:rPr>
              <a:t>Kontrolisanje proizvodne linije i </a:t>
            </a:r>
          </a:p>
          <a:p>
            <a:pPr marL="171450" indent="-171450" algn="just">
              <a:spcBef>
                <a:spcPts val="400"/>
              </a:spcBef>
              <a:buFont typeface="Arial" panose="020B0604020202020204" pitchFamily="34" charset="0"/>
              <a:buChar char="•"/>
            </a:pPr>
            <a:r>
              <a:rPr lang="sr-Latn-RS" sz="1000" kern="1200" dirty="0">
                <a:solidFill>
                  <a:srgbClr val="002060"/>
                </a:solidFill>
                <a:effectLst/>
                <a:latin typeface="Arial" panose="020B0604020202020204" pitchFamily="34" charset="0"/>
                <a:cs typeface="Arial" panose="020B0604020202020204" pitchFamily="34" charset="0"/>
              </a:rPr>
              <a:t>Intervenisanje u slučaju incidenta u proizvodnji. </a:t>
            </a:r>
          </a:p>
          <a:p>
            <a:pPr algn="just">
              <a:spcBef>
                <a:spcPts val="400"/>
              </a:spcBef>
            </a:pPr>
            <a:r>
              <a:rPr lang="sr-Latn-RS" sz="1000" kern="1200" dirty="0">
                <a:solidFill>
                  <a:srgbClr val="002060"/>
                </a:solidFill>
                <a:effectLst/>
                <a:latin typeface="Arial" panose="020B0604020202020204" pitchFamily="34" charset="0"/>
                <a:cs typeface="Arial" panose="020B0604020202020204" pitchFamily="34" charset="0"/>
              </a:rPr>
              <a:t>Posao radnika uključuje mnoge zadatke (npr. nabavku materijala, kontrolu proizvodnje, uklanjanje proizvoda, podešavanja).</a:t>
            </a:r>
          </a:p>
          <a:p>
            <a:pPr algn="just">
              <a:spcBef>
                <a:spcPts val="400"/>
              </a:spcBef>
            </a:pPr>
            <a:r>
              <a:rPr lang="sr-Latn-RS" sz="1000" kern="1200" dirty="0">
                <a:solidFill>
                  <a:srgbClr val="002060"/>
                </a:solidFill>
                <a:effectLst/>
                <a:latin typeface="Arial" panose="020B0604020202020204" pitchFamily="34" charset="0"/>
                <a:cs typeface="Arial" panose="020B0604020202020204" pitchFamily="34" charset="0"/>
              </a:rPr>
              <a:t>Tokom analize posla nije bilo moguće napraviti razliku između zadataka, jer su uslovi izloženosti buci radnika od zadatka do zadatka slični, pa dnevno trajanje svakog zadatka ne može biti određeno iz opisa posla.</a:t>
            </a:r>
            <a:r>
              <a:rPr lang="sr-Latn-RS" sz="1000" kern="1200" baseline="0" dirty="0">
                <a:solidFill>
                  <a:srgbClr val="002060"/>
                </a:solidFill>
                <a:effectLst/>
                <a:latin typeface="Arial" panose="020B0604020202020204" pitchFamily="34" charset="0"/>
                <a:cs typeface="Arial" panose="020B0604020202020204" pitchFamily="34" charset="0"/>
              </a:rPr>
              <a:t> </a:t>
            </a:r>
            <a:r>
              <a:rPr lang="sr-Latn-RS" sz="1000" kern="1200" dirty="0">
                <a:solidFill>
                  <a:srgbClr val="002060"/>
                </a:solidFill>
                <a:effectLst/>
                <a:latin typeface="Arial" panose="020B0604020202020204" pitchFamily="34" charset="0"/>
                <a:cs typeface="Arial" panose="020B0604020202020204" pitchFamily="34" charset="0"/>
              </a:rPr>
              <a:t>Radnici čine homogenu grupu izloženu buci, u kojoj se nalazi njih 18.</a:t>
            </a:r>
          </a:p>
          <a:p>
            <a:pPr algn="just">
              <a:spcBef>
                <a:spcPts val="400"/>
              </a:spcBef>
            </a:pPr>
            <a:r>
              <a:rPr lang="sr-Latn-RS" sz="1000" kern="1200" dirty="0">
                <a:solidFill>
                  <a:srgbClr val="002060"/>
                </a:solidFill>
                <a:effectLst/>
                <a:latin typeface="Arial" panose="020B0604020202020204" pitchFamily="34" charset="0"/>
                <a:cs typeface="Arial" panose="020B0604020202020204" pitchFamily="34" charset="0"/>
              </a:rPr>
              <a:t>Efektivno trajanje radnog dana za ovu homogenu grupu izloženu buci je 7,5 h.</a:t>
            </a:r>
          </a:p>
          <a:p>
            <a:pPr algn="just">
              <a:spcBef>
                <a:spcPts val="900"/>
              </a:spcBef>
            </a:pPr>
            <a:r>
              <a:rPr lang="sr-Latn-RS" sz="1000" b="1" kern="1200" dirty="0">
                <a:solidFill>
                  <a:srgbClr val="800000"/>
                </a:solidFill>
                <a:effectLst/>
                <a:latin typeface="Arial" panose="020B0604020202020204" pitchFamily="34" charset="0"/>
                <a:cs typeface="Arial" panose="020B0604020202020204" pitchFamily="34" charset="0"/>
              </a:rPr>
              <a:t>Korak 2: Izbor merne strategije </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400"/>
              </a:spcBef>
            </a:pPr>
            <a:r>
              <a:rPr lang="sr-Latn-RS" sz="1000" kern="1200" dirty="0">
                <a:solidFill>
                  <a:srgbClr val="002060"/>
                </a:solidFill>
                <a:effectLst/>
                <a:latin typeface="Arial" panose="020B0604020202020204" pitchFamily="34" charset="0"/>
                <a:cs typeface="Arial" panose="020B0604020202020204" pitchFamily="34" charset="0"/>
              </a:rPr>
              <a:t>Za ovu homogenu grupu izloženu buci od 18 radnika nije ni praktično ni poželjno vršiti detaljnu analizu zadataka.</a:t>
            </a:r>
          </a:p>
          <a:p>
            <a:pPr algn="just">
              <a:spcBef>
                <a:spcPts val="400"/>
              </a:spcBef>
            </a:pPr>
            <a:r>
              <a:rPr lang="sr-Latn-RS" sz="1000" kern="1200" dirty="0">
                <a:solidFill>
                  <a:srgbClr val="002060"/>
                </a:solidFill>
                <a:effectLst/>
                <a:latin typeface="Arial" panose="020B0604020202020204" pitchFamily="34" charset="0"/>
                <a:cs typeface="Arial" panose="020B0604020202020204" pitchFamily="34" charset="0"/>
              </a:rPr>
              <a:t>Zbog toga je izabrana strategija merenja zasnovana na poslu koji se obavlja.</a:t>
            </a:r>
            <a:endParaRPr lang="sr-Latn-RS" sz="1000" baseline="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61</a:t>
            </a:fld>
            <a:endParaRPr lang="en-US"/>
          </a:p>
        </p:txBody>
      </p:sp>
    </p:spTree>
    <p:extLst>
      <p:ext uri="{BB962C8B-B14F-4D97-AF65-F5344CB8AC3E}">
        <p14:creationId xmlns:p14="http://schemas.microsoft.com/office/powerpoint/2010/main" val="627158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spcBef>
                <a:spcPts val="600"/>
              </a:spcBef>
            </a:pPr>
            <a:r>
              <a:rPr lang="sr-Latn-RS" sz="1000" b="1" kern="1200" dirty="0">
                <a:solidFill>
                  <a:srgbClr val="800000"/>
                </a:solidFill>
                <a:effectLst/>
                <a:latin typeface="Arial" panose="020B0604020202020204" pitchFamily="34" charset="0"/>
                <a:cs typeface="Arial" panose="020B0604020202020204" pitchFamily="34" charset="0"/>
              </a:rPr>
              <a:t>Korak 3: Merenja </a:t>
            </a:r>
            <a:endParaRPr lang="sr-Latn-RS" sz="1000" kern="1200" dirty="0">
              <a:solidFill>
                <a:srgbClr val="800000"/>
              </a:solidFill>
              <a:effectLst/>
              <a:latin typeface="Arial" panose="020B0604020202020204" pitchFamily="34" charset="0"/>
              <a:cs typeface="Arial" panose="020B0604020202020204" pitchFamily="34" charset="0"/>
            </a:endParaRPr>
          </a:p>
          <a:p>
            <a:pPr>
              <a:spcBef>
                <a:spcPts val="1200"/>
              </a:spcBef>
            </a:pPr>
            <a:r>
              <a:rPr lang="sr-Latn-RS" sz="1000" kern="1200" dirty="0">
                <a:solidFill>
                  <a:srgbClr val="002060"/>
                </a:solidFill>
                <a:effectLst/>
                <a:latin typeface="Arial" panose="020B0604020202020204" pitchFamily="34" charset="0"/>
                <a:cs typeface="Arial" panose="020B0604020202020204" pitchFamily="34" charset="0"/>
              </a:rPr>
              <a:t>Izbor plana merenja je vođen sledećim specifikacijama: </a:t>
            </a:r>
          </a:p>
          <a:p>
            <a:pPr marL="144000" indent="-144000">
              <a:spcBef>
                <a:spcPts val="600"/>
              </a:spcBef>
              <a:buFont typeface="Arial" panose="020B0604020202020204" pitchFamily="34" charset="0"/>
              <a:buChar char="•"/>
            </a:pPr>
            <a:r>
              <a:rPr lang="sr-Latn-RS" sz="1000" kern="1200" dirty="0">
                <a:solidFill>
                  <a:srgbClr val="002060"/>
                </a:solidFill>
                <a:effectLst/>
                <a:latin typeface="Arial" panose="020B0604020202020204" pitchFamily="34" charset="0"/>
                <a:cs typeface="Arial" panose="020B0604020202020204" pitchFamily="34" charset="0"/>
              </a:rPr>
              <a:t>Ukupno minimalno trajanje merenja je dato u tabeli. Za grupu veličine 18 radnika, ono iznosi</a:t>
            </a:r>
            <a:r>
              <a:rPr lang="sr-Latn-RS" sz="1000" kern="1200" baseline="0" dirty="0">
                <a:solidFill>
                  <a:srgbClr val="002060"/>
                </a:solidFill>
                <a:effectLst/>
                <a:latin typeface="Arial" panose="020B0604020202020204" pitchFamily="34" charset="0"/>
                <a:cs typeface="Arial" panose="020B0604020202020204" pitchFamily="34" charset="0"/>
              </a:rPr>
              <a:t> najmanje</a:t>
            </a:r>
            <a:r>
              <a:rPr lang="sr-Latn-RS" sz="1000" kern="1200" dirty="0">
                <a:solidFill>
                  <a:srgbClr val="002060"/>
                </a:solidFill>
                <a:effectLst/>
                <a:latin typeface="Arial" panose="020B0604020202020204" pitchFamily="34" charset="0"/>
                <a:cs typeface="Arial" panose="020B0604020202020204" pitchFamily="34" charset="0"/>
              </a:rPr>
              <a:t> 10,75 h;</a:t>
            </a:r>
          </a:p>
          <a:p>
            <a:pPr marL="144000" indent="-144000">
              <a:spcBef>
                <a:spcPts val="600"/>
              </a:spcBef>
              <a:buFont typeface="Arial" panose="020B0604020202020204" pitchFamily="34" charset="0"/>
              <a:buChar char="•"/>
            </a:pPr>
            <a:r>
              <a:rPr lang="sr-Latn-RS" sz="1000" kern="1200" dirty="0">
                <a:solidFill>
                  <a:srgbClr val="002060"/>
                </a:solidFill>
                <a:effectLst/>
                <a:latin typeface="Arial" panose="020B0604020202020204" pitchFamily="34" charset="0"/>
                <a:cs typeface="Arial" panose="020B0604020202020204" pitchFamily="34" charset="0"/>
              </a:rPr>
              <a:t>Zahtevano je minimum pet uzoraka nivoa buke istog trajanja. </a:t>
            </a:r>
          </a:p>
          <a:p>
            <a:pPr>
              <a:spcBef>
                <a:spcPts val="600"/>
              </a:spcBef>
            </a:pPr>
            <a:r>
              <a:rPr lang="sr-Latn-RS" sz="1000" kern="1200" dirty="0">
                <a:solidFill>
                  <a:srgbClr val="002060"/>
                </a:solidFill>
                <a:effectLst/>
                <a:latin typeface="Arial" panose="020B0604020202020204" pitchFamily="34" charset="0"/>
                <a:cs typeface="Arial" panose="020B0604020202020204" pitchFamily="34" charset="0"/>
              </a:rPr>
              <a:t>Na osnovu ovoga je odlučeno da se uzme šest merenja (</a:t>
            </a:r>
            <a:r>
              <a:rPr lang="sr-Latn-RS" sz="1000" i="1" kern="1200" dirty="0">
                <a:solidFill>
                  <a:srgbClr val="002060"/>
                </a:solidFill>
                <a:effectLst/>
                <a:latin typeface="Arial" panose="020B0604020202020204" pitchFamily="34" charset="0"/>
                <a:cs typeface="Arial" panose="020B0604020202020204" pitchFamily="34" charset="0"/>
              </a:rPr>
              <a:t>N</a:t>
            </a:r>
            <a:r>
              <a:rPr lang="sr-Latn-RS" sz="1000" kern="1200" dirty="0">
                <a:solidFill>
                  <a:srgbClr val="002060"/>
                </a:solidFill>
                <a:effectLst/>
                <a:latin typeface="Arial" panose="020B0604020202020204" pitchFamily="34" charset="0"/>
                <a:cs typeface="Arial" panose="020B0604020202020204" pitchFamily="34" charset="0"/>
              </a:rPr>
              <a:t> = 6) i da se trajanje svakog merenja </a:t>
            </a:r>
            <a:r>
              <a:rPr lang="sr-Latn-RS" sz="1000" i="1" kern="1200" dirty="0">
                <a:solidFill>
                  <a:srgbClr val="002060"/>
                </a:solidFill>
                <a:effectLst/>
                <a:latin typeface="Arial" panose="020B0604020202020204" pitchFamily="34" charset="0"/>
                <a:cs typeface="Arial" panose="020B0604020202020204" pitchFamily="34" charset="0"/>
              </a:rPr>
              <a:t>n</a:t>
            </a:r>
            <a:r>
              <a:rPr lang="sr-Latn-RS" sz="1000" kern="1200" dirty="0">
                <a:solidFill>
                  <a:srgbClr val="002060"/>
                </a:solidFill>
                <a:effectLst/>
                <a:latin typeface="Arial" panose="020B0604020202020204" pitchFamily="34" charset="0"/>
                <a:cs typeface="Arial" panose="020B0604020202020204" pitchFamily="34" charset="0"/>
              </a:rPr>
              <a:t> (</a:t>
            </a:r>
            <a:r>
              <a:rPr lang="sr-Latn-RS" sz="1000" i="1" kern="1200" dirty="0">
                <a:solidFill>
                  <a:srgbClr val="002060"/>
                </a:solidFill>
                <a:effectLst/>
                <a:latin typeface="Arial" panose="020B0604020202020204" pitchFamily="34" charset="0"/>
                <a:cs typeface="Arial" panose="020B0604020202020204" pitchFamily="34" charset="0"/>
              </a:rPr>
              <a:t>n</a:t>
            </a:r>
            <a:r>
              <a:rPr lang="sr-Latn-RS" sz="1000" kern="1200" dirty="0">
                <a:solidFill>
                  <a:srgbClr val="002060"/>
                </a:solidFill>
                <a:effectLst/>
                <a:latin typeface="Arial" panose="020B0604020202020204" pitchFamily="34" charset="0"/>
                <a:cs typeface="Arial" panose="020B0604020202020204" pitchFamily="34" charset="0"/>
              </a:rPr>
              <a:t>=1÷6) podesi na 2 h.</a:t>
            </a:r>
          </a:p>
        </p:txBody>
      </p:sp>
      <p:sp>
        <p:nvSpPr>
          <p:cNvPr id="5" name="Slide Number Placeholder 4"/>
          <p:cNvSpPr>
            <a:spLocks noGrp="1"/>
          </p:cNvSpPr>
          <p:nvPr>
            <p:ph type="sldNum" sz="quarter" idx="10"/>
          </p:nvPr>
        </p:nvSpPr>
        <p:spPr/>
        <p:txBody>
          <a:bodyPr/>
          <a:lstStyle/>
          <a:p>
            <a:fld id="{C928A839-252E-4E3E-AC79-B42445092DC9}" type="slidenum">
              <a:rPr lang="en-US" smtClean="0"/>
              <a:pPr/>
              <a:t>62</a:t>
            </a:fld>
            <a:endParaRPr lang="en-US"/>
          </a:p>
        </p:txBody>
      </p:sp>
    </p:spTree>
    <p:extLst>
      <p:ext uri="{BB962C8B-B14F-4D97-AF65-F5344CB8AC3E}">
        <p14:creationId xmlns:p14="http://schemas.microsoft.com/office/powerpoint/2010/main" val="627158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Raspored šest merenja među radnicima u homogenoj grupi koja je izložena buci tokom trajanja posla, napravljen je na</a:t>
            </a:r>
            <a:r>
              <a:rPr lang="sr-Latn-RS" sz="1000" kern="1200" baseline="0" dirty="0">
                <a:solidFill>
                  <a:srgbClr val="002060"/>
                </a:solidFill>
                <a:effectLst/>
                <a:latin typeface="Arial" panose="020B0604020202020204" pitchFamily="34" charset="0"/>
                <a:cs typeface="Arial" panose="020B0604020202020204" pitchFamily="34" charset="0"/>
              </a:rPr>
              <a:t> osnovu sledećih podataka/kriterijuma</a:t>
            </a:r>
            <a:r>
              <a:rPr lang="sr-Latn-RS" sz="1000" kern="1200" dirty="0">
                <a:solidFill>
                  <a:srgbClr val="002060"/>
                </a:solidFill>
                <a:effectLst/>
                <a:latin typeface="Arial" panose="020B0604020202020204" pitchFamily="34" charset="0"/>
                <a:cs typeface="Arial" panose="020B0604020202020204" pitchFamily="34" charset="0"/>
              </a:rPr>
              <a:t>: </a:t>
            </a:r>
          </a:p>
          <a:p>
            <a:pPr marL="361950" indent="-184150" algn="just">
              <a:spcBef>
                <a:spcPts val="600"/>
              </a:spcBef>
              <a:buFont typeface="+mj-lt"/>
              <a:buAutoNum type="alphaLcParenR"/>
            </a:pPr>
            <a:r>
              <a:rPr lang="sr-Latn-RS" sz="1000" kern="1200" dirty="0">
                <a:solidFill>
                  <a:srgbClr val="002060"/>
                </a:solidFill>
                <a:effectLst/>
                <a:latin typeface="Arial" panose="020B0604020202020204" pitchFamily="34" charset="0"/>
                <a:cs typeface="Arial" panose="020B0604020202020204" pitchFamily="34" charset="0"/>
              </a:rPr>
              <a:t>dostupna dva personalna merila izloženosti zvuku; </a:t>
            </a:r>
          </a:p>
          <a:p>
            <a:pPr marL="361950" indent="-184150" algn="just">
              <a:spcBef>
                <a:spcPts val="600"/>
              </a:spcBef>
              <a:buFont typeface="+mj-lt"/>
              <a:buAutoNum type="alphaLcParenR"/>
            </a:pPr>
            <a:r>
              <a:rPr lang="sr-Latn-RS" sz="1000" kern="1200" dirty="0">
                <a:solidFill>
                  <a:srgbClr val="002060"/>
                </a:solidFill>
                <a:effectLst/>
                <a:latin typeface="Arial" panose="020B0604020202020204" pitchFamily="34" charset="0"/>
                <a:cs typeface="Arial" panose="020B0604020202020204" pitchFamily="34" charset="0"/>
              </a:rPr>
              <a:t>radni intervali za grupu: 05.00 ÷ 13.00 i 13.00 ÷ 21.00.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Iz homogene grupe izložene buci od 18 članova je nasumično izabrano 6 radnika.</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Organizacija merenja je sledeća: </a:t>
            </a:r>
          </a:p>
          <a:p>
            <a:pPr marL="144000" indent="-144000" algn="just">
              <a:spcBef>
                <a:spcPts val="600"/>
              </a:spcBef>
              <a:buFont typeface="Arial" panose="020B0604020202020204" pitchFamily="34" charset="0"/>
              <a:buChar char="•"/>
            </a:pPr>
            <a:r>
              <a:rPr lang="sr-Latn-RS" sz="1000" b="1" kern="1200" dirty="0">
                <a:solidFill>
                  <a:srgbClr val="002060"/>
                </a:solidFill>
                <a:effectLst/>
                <a:latin typeface="Arial" panose="020B0604020202020204" pitchFamily="34" charset="0"/>
                <a:cs typeface="Arial" panose="020B0604020202020204" pitchFamily="34" charset="0"/>
              </a:rPr>
              <a:t>Dan 1 - Jutarnji tim: </a:t>
            </a:r>
            <a:r>
              <a:rPr lang="sr-Latn-RS" sz="1000" kern="1200" dirty="0">
                <a:solidFill>
                  <a:srgbClr val="002060"/>
                </a:solidFill>
                <a:effectLst/>
                <a:latin typeface="Arial" panose="020B0604020202020204" pitchFamily="34" charset="0"/>
                <a:cs typeface="Arial" panose="020B0604020202020204" pitchFamily="34" charset="0"/>
              </a:rPr>
              <a:t>2 radnika; merni periodi: 10.00 ÷ 12.00 i 10.30 ÷ 12.30; </a:t>
            </a:r>
          </a:p>
          <a:p>
            <a:pPr marL="144000" indent="-144000" algn="just">
              <a:spcBef>
                <a:spcPts val="600"/>
              </a:spcBef>
              <a:buFont typeface="Arial" panose="020B0604020202020204" pitchFamily="34" charset="0"/>
              <a:buChar char="•"/>
            </a:pPr>
            <a:r>
              <a:rPr lang="sr-Latn-RS" sz="1000" b="1" kern="1200" dirty="0">
                <a:solidFill>
                  <a:srgbClr val="002060"/>
                </a:solidFill>
                <a:effectLst/>
                <a:latin typeface="Arial" panose="020B0604020202020204" pitchFamily="34" charset="0"/>
                <a:cs typeface="Arial" panose="020B0604020202020204" pitchFamily="34" charset="0"/>
              </a:rPr>
              <a:t>Dan 2 - Jutarnji tim: </a:t>
            </a:r>
            <a:r>
              <a:rPr lang="sr-Latn-RS" sz="1000" kern="1200" dirty="0">
                <a:solidFill>
                  <a:srgbClr val="002060"/>
                </a:solidFill>
                <a:effectLst/>
                <a:latin typeface="Arial" panose="020B0604020202020204" pitchFamily="34" charset="0"/>
                <a:cs typeface="Arial" panose="020B0604020202020204" pitchFamily="34" charset="0"/>
              </a:rPr>
              <a:t>druga 2 radnika; merni periodi: 08.00 ÷ 10.00 i 08.30 ÷ 10.30;</a:t>
            </a:r>
          </a:p>
          <a:p>
            <a:pPr marL="144000" indent="-144000" algn="just">
              <a:spcBef>
                <a:spcPts val="600"/>
              </a:spcBef>
              <a:buFont typeface="Arial" panose="020B0604020202020204" pitchFamily="34" charset="0"/>
              <a:buChar char="•"/>
            </a:pPr>
            <a:r>
              <a:rPr lang="sr-Latn-RS" sz="1000" b="1" kern="1200" dirty="0">
                <a:solidFill>
                  <a:srgbClr val="002060"/>
                </a:solidFill>
                <a:effectLst/>
                <a:latin typeface="Arial" panose="020B0604020202020204" pitchFamily="34" charset="0"/>
                <a:cs typeface="Arial" panose="020B0604020202020204" pitchFamily="34" charset="0"/>
              </a:rPr>
              <a:t>Dan 2 - Poslepodnevni tim</a:t>
            </a:r>
            <a:r>
              <a:rPr lang="sr-Latn-RS" sz="1000" b="1" dirty="0">
                <a:solidFill>
                  <a:srgbClr val="002060"/>
                </a:solidFill>
                <a:latin typeface="Arial" panose="020B0604020202020204" pitchFamily="34" charset="0"/>
                <a:cs typeface="Arial" panose="020B0604020202020204" pitchFamily="34" charset="0"/>
              </a:rPr>
              <a:t>:</a:t>
            </a:r>
            <a:r>
              <a:rPr lang="sr-Latn-RS" sz="1000" b="1" kern="1200" dirty="0">
                <a:solidFill>
                  <a:srgbClr val="002060"/>
                </a:solidFill>
                <a:effectLst/>
                <a:latin typeface="Arial" panose="020B0604020202020204" pitchFamily="34" charset="0"/>
                <a:cs typeface="Arial" panose="020B0604020202020204" pitchFamily="34" charset="0"/>
              </a:rPr>
              <a:t> </a:t>
            </a:r>
            <a:r>
              <a:rPr lang="sr-Latn-RS" sz="1000" kern="1200" dirty="0">
                <a:solidFill>
                  <a:srgbClr val="002060"/>
                </a:solidFill>
                <a:effectLst/>
                <a:latin typeface="Arial" panose="020B0604020202020204" pitchFamily="34" charset="0"/>
                <a:cs typeface="Arial" panose="020B0604020202020204" pitchFamily="34" charset="0"/>
              </a:rPr>
              <a:t>druga 2 radnika; merni periodi: 14:00 ÷ 16:00 i 18:00 ÷ 20:00.</a:t>
            </a:r>
          </a:p>
        </p:txBody>
      </p:sp>
      <p:sp>
        <p:nvSpPr>
          <p:cNvPr id="5" name="Slide Number Placeholder 4"/>
          <p:cNvSpPr>
            <a:spLocks noGrp="1"/>
          </p:cNvSpPr>
          <p:nvPr>
            <p:ph type="sldNum" sz="quarter" idx="10"/>
          </p:nvPr>
        </p:nvSpPr>
        <p:spPr/>
        <p:txBody>
          <a:bodyPr/>
          <a:lstStyle/>
          <a:p>
            <a:fld id="{C928A839-252E-4E3E-AC79-B42445092DC9}" type="slidenum">
              <a:rPr lang="en-US" smtClean="0"/>
              <a:pPr/>
              <a:t>63</a:t>
            </a:fld>
            <a:endParaRPr lang="en-US"/>
          </a:p>
        </p:txBody>
      </p:sp>
    </p:spTree>
    <p:extLst>
      <p:ext uri="{BB962C8B-B14F-4D97-AF65-F5344CB8AC3E}">
        <p14:creationId xmlns:p14="http://schemas.microsoft.com/office/powerpoint/2010/main" val="627158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600"/>
              </a:spcBef>
              <a:spcAft>
                <a:spcPts val="0"/>
              </a:spcAft>
            </a:pPr>
            <a:r>
              <a:rPr lang="sr-Latn-RS" sz="1000" kern="1200" dirty="0">
                <a:solidFill>
                  <a:srgbClr val="002060"/>
                </a:solidFill>
                <a:effectLst/>
                <a:latin typeface="Arial" panose="020B0604020202020204" pitchFamily="34" charset="0"/>
                <a:cs typeface="Arial" panose="020B0604020202020204" pitchFamily="34" charset="0"/>
              </a:rPr>
              <a:t>Rezultati pojedinačnih dvočasovnih merenja A-ponderisanih ekvivalentnih nivoa buke su prikazani u tabeli.</a:t>
            </a:r>
          </a:p>
          <a:p>
            <a:pPr marL="0" marR="0" indent="0" algn="just" defTabSz="914400" rtl="0" eaLnBrk="1" fontAlgn="auto" latinLnBrk="0" hangingPunct="1">
              <a:spcBef>
                <a:spcPts val="600"/>
              </a:spcBef>
              <a:spcAft>
                <a:spcPts val="0"/>
              </a:spcAft>
              <a:buClrTx/>
              <a:buSzTx/>
              <a:buFontTx/>
              <a:buNone/>
              <a:tabLst/>
              <a:defRPr/>
            </a:pPr>
            <a:r>
              <a:rPr lang="sr-Latn-RS" sz="1000" kern="1200" dirty="0">
                <a:solidFill>
                  <a:srgbClr val="002060"/>
                </a:solidFill>
                <a:effectLst/>
                <a:latin typeface="Arial" panose="020B0604020202020204" pitchFamily="34" charset="0"/>
                <a:cs typeface="Arial" panose="020B0604020202020204" pitchFamily="34" charset="0"/>
              </a:rPr>
              <a:t>Najviši izmereni C-ponderisani nivo zvučnog pritiska je 137 dB.</a:t>
            </a:r>
          </a:p>
        </p:txBody>
      </p:sp>
      <p:sp>
        <p:nvSpPr>
          <p:cNvPr id="5" name="Slide Number Placeholder 4"/>
          <p:cNvSpPr>
            <a:spLocks noGrp="1"/>
          </p:cNvSpPr>
          <p:nvPr>
            <p:ph type="sldNum" sz="quarter" idx="10"/>
          </p:nvPr>
        </p:nvSpPr>
        <p:spPr/>
        <p:txBody>
          <a:bodyPr/>
          <a:lstStyle/>
          <a:p>
            <a:fld id="{C928A839-252E-4E3E-AC79-B42445092DC9}" type="slidenum">
              <a:rPr lang="en-US" smtClean="0"/>
              <a:pPr/>
              <a:t>64</a:t>
            </a:fld>
            <a:endParaRPr lang="en-US"/>
          </a:p>
        </p:txBody>
      </p:sp>
    </p:spTree>
    <p:extLst>
      <p:ext uri="{BB962C8B-B14F-4D97-AF65-F5344CB8AC3E}">
        <p14:creationId xmlns:p14="http://schemas.microsoft.com/office/powerpoint/2010/main" val="627158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L="0" marR="0" indent="0" algn="just" defTabSz="914400" rtl="0" eaLnBrk="1" fontAlgn="auto" latinLnBrk="0" hangingPunct="1">
              <a:spcBef>
                <a:spcPts val="600"/>
              </a:spcBef>
              <a:spcAft>
                <a:spcPts val="0"/>
              </a:spcAft>
              <a:buClrTx/>
              <a:buSzTx/>
              <a:buFontTx/>
              <a:buNone/>
              <a:tabLst/>
              <a:defRPr/>
            </a:pPr>
            <a:r>
              <a:rPr lang="sr-Latn-RS" sz="1000" b="1" kern="1200" dirty="0">
                <a:solidFill>
                  <a:srgbClr val="800000"/>
                </a:solidFill>
                <a:effectLst/>
                <a:latin typeface="Arial" panose="020B0604020202020204" pitchFamily="34" charset="0"/>
                <a:cs typeface="Arial" panose="020B0604020202020204" pitchFamily="34" charset="0"/>
              </a:rPr>
              <a:t>Korak 4: </a:t>
            </a:r>
            <a:r>
              <a:rPr lang="sr-Latn-RS" sz="1000" b="1" dirty="0">
                <a:solidFill>
                  <a:srgbClr val="800000"/>
                </a:solidFill>
                <a:latin typeface="Arial" panose="020B0604020202020204" pitchFamily="34" charset="0"/>
                <a:cs typeface="Arial" panose="020B0604020202020204" pitchFamily="34" charset="0"/>
              </a:rPr>
              <a:t>Izračunavanje dnevnog A-ponderisanog nivoa izloženosti buci</a:t>
            </a:r>
            <a:endParaRPr lang="pl-PL" sz="1000" dirty="0">
              <a:solidFill>
                <a:srgbClr val="800000"/>
              </a:solidFill>
              <a:latin typeface="Arial" panose="020B0604020202020204" pitchFamily="34" charset="0"/>
              <a:cs typeface="Arial" panose="020B0604020202020204" pitchFamily="34" charset="0"/>
            </a:endParaRPr>
          </a:p>
          <a:p>
            <a:pPr algn="just">
              <a:spcBef>
                <a:spcPts val="600"/>
              </a:spcBef>
              <a:spcAft>
                <a:spcPts val="0"/>
              </a:spcAft>
            </a:pPr>
            <a:r>
              <a:rPr lang="pl-PL" sz="1000" dirty="0">
                <a:solidFill>
                  <a:srgbClr val="002060"/>
                </a:solidFill>
                <a:latin typeface="Arial" panose="020B0604020202020204" pitchFamily="34" charset="0"/>
                <a:cs typeface="Arial" panose="020B0604020202020204" pitchFamily="34" charset="0"/>
              </a:rPr>
              <a:t>Energijska sednja vrednost šest </a:t>
            </a:r>
            <a:r>
              <a:rPr lang="sr-Latn-RS" sz="1000" kern="1200" dirty="0">
                <a:solidFill>
                  <a:srgbClr val="002060"/>
                </a:solidFill>
                <a:effectLst/>
                <a:latin typeface="Arial" panose="020B0604020202020204" pitchFamily="34" charset="0"/>
                <a:cs typeface="Arial" panose="020B0604020202020204" pitchFamily="34" charset="0"/>
              </a:rPr>
              <a:t>dvočasovnih A-ponderisanih ekvivalentnih nivoa buke iznosi 88,4 dB. </a:t>
            </a:r>
          </a:p>
          <a:p>
            <a:pPr marL="0" marR="0" indent="0" algn="just" defTabSz="914400" rtl="0" eaLnBrk="1" fontAlgn="auto" latinLnBrk="0" hangingPunct="1">
              <a:spcBef>
                <a:spcPts val="600"/>
              </a:spcBef>
              <a:spcAft>
                <a:spcPts val="0"/>
              </a:spcAft>
              <a:buClrTx/>
              <a:buSzTx/>
              <a:buFontTx/>
              <a:buNone/>
              <a:tabLst/>
              <a:defRPr/>
            </a:pPr>
            <a:r>
              <a:rPr lang="sr-Latn-RS" sz="1000" kern="1200" dirty="0">
                <a:solidFill>
                  <a:srgbClr val="002060"/>
                </a:solidFill>
                <a:effectLst/>
                <a:latin typeface="Arial" panose="020B0604020202020204" pitchFamily="34" charset="0"/>
                <a:cs typeface="Arial" panose="020B0604020202020204" pitchFamily="34" charset="0"/>
              </a:rPr>
              <a:t>Za efektivno trajanje radnog dana </a:t>
            </a:r>
            <a:r>
              <a:rPr lang="sr-Latn-RS" sz="1000" i="1" kern="1200" dirty="0">
                <a:solidFill>
                  <a:srgbClr val="002060"/>
                </a:solidFill>
                <a:effectLst/>
                <a:latin typeface="Arial" panose="020B0604020202020204" pitchFamily="34" charset="0"/>
                <a:cs typeface="Arial" panose="020B0604020202020204" pitchFamily="34" charset="0"/>
              </a:rPr>
              <a:t>T</a:t>
            </a:r>
            <a:r>
              <a:rPr lang="sr-Latn-RS" sz="1000" kern="1200" baseline="-25000" dirty="0">
                <a:solidFill>
                  <a:srgbClr val="002060"/>
                </a:solidFill>
                <a:effectLst/>
                <a:latin typeface="Arial" panose="020B0604020202020204" pitchFamily="34" charset="0"/>
                <a:cs typeface="Arial" panose="020B0604020202020204" pitchFamily="34" charset="0"/>
              </a:rPr>
              <a:t>e </a:t>
            </a:r>
            <a:r>
              <a:rPr lang="sr-Latn-RS" sz="1000" kern="1200" dirty="0">
                <a:solidFill>
                  <a:srgbClr val="002060"/>
                </a:solidFill>
                <a:effectLst/>
                <a:latin typeface="Arial" panose="020B0604020202020204" pitchFamily="34" charset="0"/>
                <a:cs typeface="Arial" panose="020B0604020202020204" pitchFamily="34" charset="0"/>
              </a:rPr>
              <a:t>= 7,5 h i za srednji nivo buke </a:t>
            </a:r>
            <a:r>
              <a:rPr lang="sr-Latn-RS" sz="1000" i="1" kern="1200" dirty="0">
                <a:solidFill>
                  <a:srgbClr val="002060"/>
                </a:solidFill>
                <a:effectLst/>
                <a:latin typeface="Arial" panose="020B0604020202020204" pitchFamily="34" charset="0"/>
                <a:cs typeface="Arial" panose="020B0604020202020204" pitchFamily="34" charset="0"/>
              </a:rPr>
              <a:t>L</a:t>
            </a:r>
            <a:r>
              <a:rPr lang="sr-Latn-RS" sz="1000" i="1" kern="1200" baseline="-25000" dirty="0">
                <a:solidFill>
                  <a:srgbClr val="002060"/>
                </a:solidFill>
                <a:effectLst/>
                <a:latin typeface="Arial" panose="020B0604020202020204" pitchFamily="34" charset="0"/>
                <a:cs typeface="Arial" panose="020B0604020202020204" pitchFamily="34" charset="0"/>
              </a:rPr>
              <a:t>p,</a:t>
            </a:r>
            <a:r>
              <a:rPr lang="sr-Latn-RS" sz="1000" kern="1200" baseline="-25000" dirty="0">
                <a:solidFill>
                  <a:srgbClr val="002060"/>
                </a:solidFill>
                <a:effectLst/>
                <a:latin typeface="Arial" panose="020B0604020202020204" pitchFamily="34" charset="0"/>
                <a:cs typeface="Arial" panose="020B0604020202020204" pitchFamily="34" charset="0"/>
              </a:rPr>
              <a:t>A,eq</a:t>
            </a:r>
            <a:r>
              <a:rPr lang="sr-Latn-RS" sz="1000" i="1" kern="1200" baseline="-25000" dirty="0">
                <a:solidFill>
                  <a:srgbClr val="002060"/>
                </a:solidFill>
                <a:effectLst/>
                <a:latin typeface="Arial" panose="020B0604020202020204" pitchFamily="34" charset="0"/>
                <a:cs typeface="Arial" panose="020B0604020202020204" pitchFamily="34" charset="0"/>
              </a:rPr>
              <a:t>T </a:t>
            </a:r>
            <a:r>
              <a:rPr lang="sr-Latn-RS" sz="1000" kern="1200" dirty="0">
                <a:solidFill>
                  <a:srgbClr val="002060"/>
                </a:solidFill>
                <a:effectLst/>
                <a:latin typeface="Arial" panose="020B0604020202020204" pitchFamily="34" charset="0"/>
                <a:cs typeface="Arial" panose="020B0604020202020204" pitchFamily="34" charset="0"/>
              </a:rPr>
              <a:t>= 88,4 dB, dnevni A-ponderisani nivo izloženosti buci ove homogene grupe izložene buci iznosi</a:t>
            </a:r>
            <a:r>
              <a:rPr lang="sr-Latn-RS" sz="1000" kern="1200" baseline="0" dirty="0">
                <a:solidFill>
                  <a:srgbClr val="002060"/>
                </a:solidFill>
                <a:effectLst/>
                <a:latin typeface="Arial" panose="020B0604020202020204" pitchFamily="34" charset="0"/>
                <a:cs typeface="Arial" panose="020B0604020202020204" pitchFamily="34" charset="0"/>
              </a:rPr>
              <a:t> 88,1 dB.</a:t>
            </a:r>
            <a:endParaRPr lang="sr-Latn-RS" sz="1000" kern="1200" dirty="0">
              <a:solidFill>
                <a:srgbClr val="002060"/>
              </a:solidFill>
              <a:effectLst/>
              <a:latin typeface="Arial" panose="020B0604020202020204" pitchFamily="34" charset="0"/>
              <a:cs typeface="Arial" panose="020B0604020202020204" pitchFamily="34" charset="0"/>
            </a:endParaRPr>
          </a:p>
          <a:p>
            <a:pPr algn="just">
              <a:spcBef>
                <a:spcPts val="600"/>
              </a:spcBef>
              <a:spcAft>
                <a:spcPts val="0"/>
              </a:spcAft>
              <a:defRPr/>
            </a:pPr>
            <a:r>
              <a:rPr lang="sr-Latn-RS" sz="1000" dirty="0">
                <a:solidFill>
                  <a:srgbClr val="002060"/>
                </a:solidFill>
                <a:latin typeface="Arial" panose="020B0604020202020204" pitchFamily="34" charset="0"/>
                <a:cs typeface="Arial" panose="020B0604020202020204" pitchFamily="34" charset="0"/>
              </a:rPr>
              <a:t>Za proračun dnevne izloženosti buci se može koristiti ISO 9612 kalkulator. Ulazni podaci su izmerene vrednosti ekvivalentnog nivoa buke i vreme izloženosti za posao.</a:t>
            </a:r>
          </a:p>
          <a:p>
            <a:pPr marL="0" marR="0" indent="0" algn="just" defTabSz="914400" rtl="0" eaLnBrk="1" fontAlgn="auto" latinLnBrk="0" hangingPunct="1">
              <a:spcBef>
                <a:spcPts val="600"/>
              </a:spcBef>
              <a:spcAft>
                <a:spcPts val="0"/>
              </a:spcAft>
              <a:buClrTx/>
              <a:buSzTx/>
              <a:buFontTx/>
              <a:buNone/>
              <a:tabLst/>
              <a:defRPr/>
            </a:pPr>
            <a:endParaRPr lang="sr-Latn-RS" sz="1200" b="1" kern="1200" dirty="0">
              <a:solidFill>
                <a:srgbClr val="002060"/>
              </a:solidFill>
              <a:effectLst/>
              <a:latin typeface="Arial" panose="020B0604020202020204" pitchFamily="34" charset="0"/>
              <a:cs typeface="Arial" panose="020B0604020202020204" pitchFamily="34" charset="0"/>
            </a:endParaRPr>
          </a:p>
          <a:p>
            <a:pPr marL="0" marR="0" indent="0" algn="just" defTabSz="914400" rtl="0" eaLnBrk="1" fontAlgn="auto" latinLnBrk="0" hangingPunct="1">
              <a:spcBef>
                <a:spcPts val="600"/>
              </a:spcBef>
              <a:spcAft>
                <a:spcPts val="0"/>
              </a:spcAft>
              <a:buClrTx/>
              <a:buSzTx/>
              <a:buFontTx/>
              <a:buNone/>
              <a:tabLst/>
              <a:defRPr/>
            </a:pPr>
            <a:endParaRPr lang="sr-Latn-RS" sz="1200" b="1" kern="1200" dirty="0">
              <a:solidFill>
                <a:srgbClr val="002060"/>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65</a:t>
            </a:fld>
            <a:endParaRPr lang="en-US"/>
          </a:p>
        </p:txBody>
      </p:sp>
    </p:spTree>
    <p:extLst>
      <p:ext uri="{BB962C8B-B14F-4D97-AF65-F5344CB8AC3E}">
        <p14:creationId xmlns:p14="http://schemas.microsoft.com/office/powerpoint/2010/main" val="627158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Primer pokazuje primenu merne strategije celodnevnog merenja za određivanje izloženosti buci vozača viljuškara u kompaniji koja se bavi proizvodnjom i skladištenjem gotovih proizvoda.</a:t>
            </a:r>
          </a:p>
          <a:p>
            <a:pPr algn="just">
              <a:spcBef>
                <a:spcPts val="600"/>
              </a:spcBef>
            </a:pPr>
            <a:r>
              <a:rPr lang="sr-Latn-RS" sz="1000" b="1" kern="1200" dirty="0">
                <a:solidFill>
                  <a:srgbClr val="800000"/>
                </a:solidFill>
                <a:effectLst/>
                <a:latin typeface="Arial" panose="020B0604020202020204" pitchFamily="34" charset="0"/>
                <a:cs typeface="Arial" panose="020B0604020202020204" pitchFamily="34" charset="0"/>
              </a:rPr>
              <a:t>Korak 1: Analiza posla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Posao vozača viljuškara uključuje transport sirovina i gotovih proizvoda unutar i između radnih zona proizvodnje, skladištenja i otpremanja. Posao vozača može da varira u zavisnosti od instrukcija nadzornika.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Radnik može da upravlja viljuškarom po različitim površinama i to dok je neopterećen, delimično opterećen ili potpuno opterećen. Vozač provede veliki deo dana u kabini viljuškara, ali se zahteva i da povremeno napusti kabinu i pomogne oko utovara i istovara robe, da razmotri rad sa kolegama i poslovođom itd.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Viljuškari su opremljeni zvučnim alarmima za kretanje unazad, čije je korišćenje obavezno.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Postoje tri vozača viljuškara. Oni rade u smeni od 10 h, sa pauzama od 20 minuta, 45 minuta i 20 minuta, redom. Dve kraće pauze se prave na bilo kojoj konvencionalnoj lokaciji unutar radnog prostora, u vremenu kada odgovara vozaču. Duža pauza se pravi u utvrđenom vremenu u kantini za zaposlene. Efektivno trajanje radnog dana je stoga 9,25 h.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Opis radnih aktivnosti je napravljen na osnovu posmatranja i potvrđen je razgovorima sa vozačima i njihovim nadzornicima. Razmatrana su tri vozača viljuškara kao homogena grupa izložena buci. </a:t>
            </a:r>
          </a:p>
          <a:p>
            <a:pPr algn="just"/>
            <a:endParaRPr lang="sr-Latn-RS" sz="1200" kern="1200" dirty="0">
              <a:solidFill>
                <a:srgbClr val="002060"/>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66</a:t>
            </a:fld>
            <a:endParaRPr lang="en-US"/>
          </a:p>
        </p:txBody>
      </p:sp>
    </p:spTree>
    <p:extLst>
      <p:ext uri="{BB962C8B-B14F-4D97-AF65-F5344CB8AC3E}">
        <p14:creationId xmlns:p14="http://schemas.microsoft.com/office/powerpoint/2010/main" val="2331313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spcBef>
                <a:spcPts val="600"/>
              </a:spcBef>
            </a:pPr>
            <a:r>
              <a:rPr lang="sr-Latn-RS" sz="1000" b="1" kern="1200" dirty="0">
                <a:solidFill>
                  <a:srgbClr val="800000"/>
                </a:solidFill>
                <a:effectLst/>
                <a:latin typeface="Arial" panose="020B0604020202020204" pitchFamily="34" charset="0"/>
                <a:cs typeface="Arial" panose="020B0604020202020204" pitchFamily="34" charset="0"/>
              </a:rPr>
              <a:t>Korak 2: Izbor merne strategije</a:t>
            </a:r>
            <a:endParaRPr lang="sr-Latn-RS" sz="1000" kern="1200" dirty="0">
              <a:solidFill>
                <a:srgbClr val="800000"/>
              </a:solidFill>
              <a:effectLst/>
              <a:latin typeface="Arial" panose="020B0604020202020204" pitchFamily="34" charset="0"/>
              <a:cs typeface="Arial" panose="020B0604020202020204" pitchFamily="34" charset="0"/>
            </a:endParaRPr>
          </a:p>
          <a:p>
            <a:pPr>
              <a:spcBef>
                <a:spcPts val="600"/>
              </a:spcBef>
            </a:pPr>
            <a:r>
              <a:rPr lang="sr-Latn-RS" sz="1000" kern="1200" dirty="0">
                <a:solidFill>
                  <a:srgbClr val="002060"/>
                </a:solidFill>
                <a:effectLst/>
                <a:latin typeface="Arial" panose="020B0604020202020204" pitchFamily="34" charset="0"/>
                <a:cs typeface="Arial" panose="020B0604020202020204" pitchFamily="34" charset="0"/>
              </a:rPr>
              <a:t>Kako je posao</a:t>
            </a:r>
            <a:r>
              <a:rPr lang="sr-Latn-RS" sz="1000" kern="1200" baseline="0" dirty="0">
                <a:solidFill>
                  <a:srgbClr val="002060"/>
                </a:solidFill>
                <a:effectLst/>
                <a:latin typeface="Arial" panose="020B0604020202020204" pitchFamily="34" charset="0"/>
                <a:cs typeface="Arial" panose="020B0604020202020204" pitchFamily="34" charset="0"/>
              </a:rPr>
              <a:t> viljuškariste</a:t>
            </a:r>
            <a:r>
              <a:rPr lang="sr-Latn-RS" sz="1000" kern="1200" dirty="0">
                <a:solidFill>
                  <a:srgbClr val="002060"/>
                </a:solidFill>
                <a:effectLst/>
                <a:latin typeface="Arial" panose="020B0604020202020204" pitchFamily="34" charset="0"/>
                <a:cs typeface="Arial" panose="020B0604020202020204" pitchFamily="34" charset="0"/>
              </a:rPr>
              <a:t> relativno složen i nepredvidiv, kao najpovoljnija je izabrana merna strategija celodnevnog merenja. </a:t>
            </a:r>
          </a:p>
          <a:p>
            <a:pPr>
              <a:spcBef>
                <a:spcPts val="600"/>
              </a:spcBef>
            </a:pPr>
            <a:endParaRPr lang="sr-Latn-RS" sz="1200" kern="1200" dirty="0">
              <a:solidFill>
                <a:srgbClr val="002060"/>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67</a:t>
            </a:fld>
            <a:endParaRPr lang="en-US"/>
          </a:p>
        </p:txBody>
      </p:sp>
    </p:spTree>
    <p:extLst>
      <p:ext uri="{BB962C8B-B14F-4D97-AF65-F5344CB8AC3E}">
        <p14:creationId xmlns:p14="http://schemas.microsoft.com/office/powerpoint/2010/main" val="2331313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600"/>
              </a:spcBef>
            </a:pPr>
            <a:r>
              <a:rPr lang="sr-Latn-RS" sz="1000" b="1" kern="1200" dirty="0">
                <a:solidFill>
                  <a:srgbClr val="800000"/>
                </a:solidFill>
                <a:effectLst/>
                <a:latin typeface="Arial" panose="020B0604020202020204" pitchFamily="34" charset="0"/>
                <a:cs typeface="Arial" panose="020B0604020202020204" pitchFamily="34" charset="0"/>
              </a:rPr>
              <a:t>Korak 3: Merenja</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1200"/>
              </a:spcBef>
            </a:pPr>
            <a:r>
              <a:rPr lang="sr-Latn-RS" sz="1000" b="1" kern="1200" dirty="0">
                <a:solidFill>
                  <a:srgbClr val="800000"/>
                </a:solidFill>
                <a:effectLst/>
                <a:latin typeface="Arial" panose="020B0604020202020204" pitchFamily="34" charset="0"/>
                <a:cs typeface="Arial" panose="020B0604020202020204" pitchFamily="34" charset="0"/>
              </a:rPr>
              <a:t>3.1 Planiranje merenja</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Najpre su izvršena celodnevna merenja za svakog vozača tako što su na početku smene svi vozači snabdeveni pravilno kalibrisanim personalnim merilom izloženosti zvuku.</a:t>
            </a:r>
            <a:r>
              <a:rPr lang="sr-Latn-RS" sz="1000" kern="1200" baseline="0" dirty="0">
                <a:solidFill>
                  <a:srgbClr val="002060"/>
                </a:solidFill>
                <a:effectLst/>
                <a:latin typeface="Arial" panose="020B0604020202020204" pitchFamily="34" charset="0"/>
                <a:cs typeface="Arial" panose="020B0604020202020204" pitchFamily="34" charset="0"/>
              </a:rPr>
              <a:t> </a:t>
            </a:r>
            <a:r>
              <a:rPr lang="sr-Latn-RS" sz="1000" kern="1200" dirty="0">
                <a:solidFill>
                  <a:srgbClr val="002060"/>
                </a:solidFill>
                <a:effectLst/>
                <a:latin typeface="Arial" panose="020B0604020202020204" pitchFamily="34" charset="0"/>
                <a:cs typeface="Arial" panose="020B0604020202020204" pitchFamily="34" charset="0"/>
              </a:rPr>
              <a:t>Vozači su obavešteni o načinu rada mernog instrumenta. </a:t>
            </a:r>
            <a:r>
              <a:rPr lang="sr-Latn-RS" sz="1000" dirty="0">
                <a:solidFill>
                  <a:srgbClr val="002060"/>
                </a:solidFill>
                <a:latin typeface="Arial" panose="020B0604020202020204" pitchFamily="34" charset="0"/>
                <a:cs typeface="Arial" panose="020B0604020202020204" pitchFamily="34" charset="0"/>
              </a:rPr>
              <a:t>Od vozača je zahtevano </a:t>
            </a:r>
            <a:r>
              <a:rPr lang="sr-Latn-RS" sz="1000" kern="1200" dirty="0">
                <a:solidFill>
                  <a:srgbClr val="002060"/>
                </a:solidFill>
                <a:effectLst/>
                <a:latin typeface="Arial" panose="020B0604020202020204" pitchFamily="34" charset="0"/>
                <a:cs typeface="Arial" panose="020B0604020202020204" pitchFamily="34" charset="0"/>
              </a:rPr>
              <a:t>da rade uobičajeno, da se uzdrže od dodirivanja mikrofona i mernog instrumenta, da pokušaju da izbegnu bilo kakav nesmotren dodir sa mikrofonom i da pokušaju da izbegnu nepotrebnu priču ili viku u toku radne smene.</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Personalna merila nivoa zvuka su bila ostavljena neometana u toku dve kraće pauze. U tom slučaju, izloženost buci tokom pauze za ručak nije smatrana relevantnom, a tehničar koji sprovodi merenje je stavljao personalno merilo izloženosti zvuku u mod pauze.</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Personalna merila nivoa zvuka su uklonjena na kraju radne smene i vršena je odgovarajuća procedura kalibracije.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Zbog potrebe da se omogući vreme na početku i na kraju rada smene za postavljanje i uklanjanje merila i davanje instrukcija vozačima, trajanje merenja je bilo nešto kraće od trajanja potpune radne smene. Međutim, merenje je bilo dovoljno dugo da obuhvati sve značajne preriode izloženosti buci.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Na osnovu početna tri celodnevna merenja, ispostavilo se da se tri rezultata razlikuju za više od 3 dB. Stoga su urađena još tri dodatna celodnevna merenja, korišćenjem prethodno opisane tehnike. To je dalo ukupno šest celodnevnih merenja.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68</a:t>
            </a:fld>
            <a:endParaRPr lang="en-US"/>
          </a:p>
        </p:txBody>
      </p:sp>
    </p:spTree>
    <p:extLst>
      <p:ext uri="{BB962C8B-B14F-4D97-AF65-F5344CB8AC3E}">
        <p14:creationId xmlns:p14="http://schemas.microsoft.com/office/powerpoint/2010/main" val="2331313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spcBef>
                <a:spcPts val="600"/>
              </a:spcBef>
            </a:pPr>
            <a:r>
              <a:rPr lang="sr-Latn-RS" sz="1000" b="1" kern="1200" dirty="0">
                <a:solidFill>
                  <a:srgbClr val="800000"/>
                </a:solidFill>
                <a:effectLst/>
                <a:latin typeface="Arial" panose="020B0604020202020204" pitchFamily="34" charset="0"/>
                <a:cs typeface="Arial" panose="020B0604020202020204" pitchFamily="34" charset="0"/>
              </a:rPr>
              <a:t>3.2 Posmatranje radnih aktivnosti i praćenje merenja </a:t>
            </a:r>
            <a:endParaRPr lang="sr-Latn-RS" sz="1000" kern="1200" dirty="0">
              <a:solidFill>
                <a:srgbClr val="800000"/>
              </a:solidFill>
              <a:effectLst/>
              <a:latin typeface="Arial" panose="020B0604020202020204" pitchFamily="34" charset="0"/>
              <a:cs typeface="Arial" panose="020B0604020202020204" pitchFamily="34" charset="0"/>
            </a:endParaRP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Radi procene bilo kojeg izvora nesigurnosti koji može da utiče na rezultate, tehničar zadužen za merenje je periodično posmatrao svakog vozača tokom merenja i vodio beleške o njihovim aktivnostima. </a:t>
            </a: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Osim toga, na kraju radne smene je uklonjeno personalno merilo izloženosti zvuku i tehničar je razgovarao sa svakim vozačem kako bi utvrdio da li je radni dan bio reprezentativan, otkrio da li su se izvršavali netipični zadaci i da li su se javljali neki incidenti koji bi uticali na merenje.</a:t>
            </a:r>
          </a:p>
          <a:p>
            <a:pPr algn="just">
              <a:spcBef>
                <a:spcPts val="600"/>
              </a:spcBef>
            </a:pPr>
            <a:endParaRPr lang="sr-Latn-RS" sz="1200" kern="1200" dirty="0">
              <a:solidFill>
                <a:srgbClr val="002060"/>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69</a:t>
            </a:fld>
            <a:endParaRPr lang="en-US"/>
          </a:p>
        </p:txBody>
      </p:sp>
    </p:spTree>
    <p:extLst>
      <p:ext uri="{BB962C8B-B14F-4D97-AF65-F5344CB8AC3E}">
        <p14:creationId xmlns:p14="http://schemas.microsoft.com/office/powerpoint/2010/main" val="233131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endParaRPr lang="sr-Latn-RS" sz="1000" baseline="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7</a:t>
            </a:fld>
            <a:endParaRPr lang="en-US"/>
          </a:p>
        </p:txBody>
      </p:sp>
    </p:spTree>
    <p:extLst>
      <p:ext uri="{BB962C8B-B14F-4D97-AF65-F5344CB8AC3E}">
        <p14:creationId xmlns:p14="http://schemas.microsoft.com/office/powerpoint/2010/main" val="3914361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marR="0" algn="just" defTabSz="914400" rtl="0" eaLnBrk="1" fontAlgn="auto" latinLnBrk="0" hangingPunct="1">
              <a:spcBef>
                <a:spcPts val="600"/>
              </a:spcBef>
              <a:spcAft>
                <a:spcPts val="0"/>
              </a:spcAft>
              <a:buClrTx/>
              <a:buSzTx/>
              <a:buFontTx/>
              <a:buNone/>
              <a:tabLst>
                <a:tab pos="539750" algn="l"/>
              </a:tabLst>
              <a:defRPr/>
            </a:pPr>
            <a:r>
              <a:rPr lang="sr-Latn-RS" sz="1000" b="1" kern="1200" dirty="0">
                <a:solidFill>
                  <a:srgbClr val="800000"/>
                </a:solidFill>
                <a:effectLst/>
                <a:latin typeface="Arial" panose="020B0604020202020204" pitchFamily="34" charset="0"/>
                <a:cs typeface="Arial" panose="020B0604020202020204" pitchFamily="34" charset="0"/>
              </a:rPr>
              <a:t>Korak 4:	P</a:t>
            </a:r>
            <a:r>
              <a:rPr lang="sr-Latn-RS" sz="1000" b="1" dirty="0">
                <a:solidFill>
                  <a:srgbClr val="800000"/>
                </a:solidFill>
                <a:latin typeface="Arial" panose="020B0604020202020204" pitchFamily="34" charset="0"/>
                <a:cs typeface="Arial" panose="020B0604020202020204" pitchFamily="34" charset="0"/>
              </a:rPr>
              <a:t>rikazivanje rezultata merenja i izračunavanje dnevnog A-ponderisanog nivoa 	izloženosti buci </a:t>
            </a:r>
          </a:p>
          <a:p>
            <a:pPr algn="just">
              <a:spcBef>
                <a:spcPts val="600"/>
              </a:spcBef>
              <a:spcAft>
                <a:spcPts val="0"/>
              </a:spcAft>
            </a:pPr>
            <a:r>
              <a:rPr lang="sr-Latn-RS" sz="1000" dirty="0">
                <a:solidFill>
                  <a:srgbClr val="002060"/>
                </a:solidFill>
                <a:latin typeface="Arial" panose="020B0604020202020204" pitchFamily="34" charset="0"/>
                <a:cs typeface="Arial" panose="020B0604020202020204" pitchFamily="34" charset="0"/>
              </a:rPr>
              <a:t>U</a:t>
            </a:r>
            <a:r>
              <a:rPr lang="sr-Latn-RS" sz="1000" kern="1200" dirty="0">
                <a:solidFill>
                  <a:srgbClr val="002060"/>
                </a:solidFill>
                <a:effectLst/>
                <a:latin typeface="Arial" panose="020B0604020202020204" pitchFamily="34" charset="0"/>
                <a:cs typeface="Arial" panose="020B0604020202020204" pitchFamily="34" charset="0"/>
              </a:rPr>
              <a:t> </a:t>
            </a:r>
            <a:r>
              <a:rPr lang="sr-Latn-RS" sz="1000" dirty="0">
                <a:solidFill>
                  <a:srgbClr val="002060"/>
                </a:solidFill>
                <a:latin typeface="Arial" panose="020B0604020202020204" pitchFamily="34" charset="0"/>
                <a:cs typeface="Arial" panose="020B0604020202020204" pitchFamily="34" charset="0"/>
              </a:rPr>
              <a:t>tabeli su prikazani rezultati šest merenja.</a:t>
            </a:r>
            <a:endParaRPr lang="sr-Latn-RS" sz="1000" kern="1200" dirty="0">
              <a:solidFill>
                <a:srgbClr val="002060"/>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70</a:t>
            </a:fld>
            <a:endParaRPr lang="en-US"/>
          </a:p>
        </p:txBody>
      </p:sp>
    </p:spTree>
    <p:extLst>
      <p:ext uri="{BB962C8B-B14F-4D97-AF65-F5344CB8AC3E}">
        <p14:creationId xmlns:p14="http://schemas.microsoft.com/office/powerpoint/2010/main" val="2331313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000" y="4356000"/>
            <a:ext cx="5472000" cy="4104000"/>
          </a:xfrm>
        </p:spPr>
        <p:txBody>
          <a:bodyPr>
            <a:normAutofit/>
          </a:bodyPr>
          <a:lstStyle/>
          <a:p>
            <a:pPr algn="just"/>
            <a:r>
              <a:rPr lang="sr-Latn-RS" sz="1000" b="1" kern="1200" dirty="0">
                <a:solidFill>
                  <a:srgbClr val="800000"/>
                </a:solidFill>
                <a:effectLst/>
                <a:latin typeface="Arial" panose="020B0604020202020204" pitchFamily="34" charset="0"/>
                <a:cs typeface="Arial" panose="020B0604020202020204" pitchFamily="34" charset="0"/>
              </a:rPr>
              <a:t>Izračunavanje dnevnog A-ponderisanog nivoa izloženosti buci</a:t>
            </a:r>
            <a:r>
              <a:rPr lang="sr-Latn-RS" sz="1000" b="1" kern="1200" dirty="0">
                <a:solidFill>
                  <a:srgbClr val="002060"/>
                </a:solidFill>
                <a:effectLst/>
                <a:latin typeface="Arial" panose="020B0604020202020204" pitchFamily="34" charset="0"/>
                <a:cs typeface="Arial" panose="020B0604020202020204" pitchFamily="34" charset="0"/>
              </a:rPr>
              <a:t> </a:t>
            </a:r>
            <a:endParaRPr lang="sr-Latn-RS" sz="1000" kern="1200" dirty="0">
              <a:solidFill>
                <a:srgbClr val="002060"/>
              </a:solidFill>
              <a:effectLst/>
              <a:latin typeface="Arial" panose="020B0604020202020204" pitchFamily="34" charset="0"/>
              <a:cs typeface="Arial" panose="020B0604020202020204" pitchFamily="34" charset="0"/>
            </a:endParaRPr>
          </a:p>
          <a:p>
            <a:pPr algn="just">
              <a:spcBef>
                <a:spcPts val="600"/>
              </a:spcBef>
            </a:pPr>
            <a:r>
              <a:rPr lang="sr-Latn-RS" sz="1000" kern="1200" dirty="0">
                <a:solidFill>
                  <a:srgbClr val="002060"/>
                </a:solidFill>
                <a:effectLst/>
                <a:latin typeface="Arial" panose="020B0604020202020204" pitchFamily="34" charset="0"/>
                <a:cs typeface="Arial" panose="020B0604020202020204" pitchFamily="34" charset="0"/>
              </a:rPr>
              <a:t>Za izračunavanje dnevnog A-ponderisanog nivoa izloženosti buci homogene izložene grupe vozača viljuškara je potrebno najpre izračunati</a:t>
            </a:r>
            <a:r>
              <a:rPr lang="sr-Latn-RS" sz="1000" kern="1200" baseline="0" dirty="0">
                <a:solidFill>
                  <a:srgbClr val="002060"/>
                </a:solidFill>
                <a:effectLst/>
                <a:latin typeface="Arial" panose="020B0604020202020204" pitchFamily="34" charset="0"/>
                <a:cs typeface="Arial" panose="020B0604020202020204" pitchFamily="34" charset="0"/>
              </a:rPr>
              <a:t> </a:t>
            </a:r>
            <a:r>
              <a:rPr lang="sr-Latn-RS" sz="1000" kern="1200" dirty="0">
                <a:solidFill>
                  <a:srgbClr val="002060"/>
                </a:solidFill>
                <a:effectLst/>
                <a:latin typeface="Arial" panose="020B0604020202020204" pitchFamily="34" charset="0"/>
                <a:cs typeface="Arial" panose="020B0604020202020204" pitchFamily="34" charset="0"/>
              </a:rPr>
              <a:t>energijski usrednjenu vrednost šest izmerenih vrednosti </a:t>
            </a:r>
            <a:r>
              <a:rPr lang="sr-Latn-RS" sz="1000" i="1" kern="1200" dirty="0">
                <a:solidFill>
                  <a:srgbClr val="002060"/>
                </a:solidFill>
                <a:effectLst/>
                <a:latin typeface="Arial" panose="020B0604020202020204" pitchFamily="34" charset="0"/>
                <a:cs typeface="Arial" panose="020B0604020202020204" pitchFamily="34" charset="0"/>
              </a:rPr>
              <a:t>L</a:t>
            </a:r>
            <a:r>
              <a:rPr lang="sr-Latn-RS" sz="1000" i="1" kern="1200" baseline="-25000" dirty="0">
                <a:solidFill>
                  <a:srgbClr val="002060"/>
                </a:solidFill>
                <a:effectLst/>
                <a:latin typeface="Arial" panose="020B0604020202020204" pitchFamily="34" charset="0"/>
                <a:cs typeface="Arial" panose="020B0604020202020204" pitchFamily="34" charset="0"/>
              </a:rPr>
              <a:t>p</a:t>
            </a:r>
            <a:r>
              <a:rPr lang="sr-Latn-RS" sz="1000" kern="1200" baseline="-25000" dirty="0">
                <a:solidFill>
                  <a:srgbClr val="002060"/>
                </a:solidFill>
                <a:effectLst/>
                <a:latin typeface="Arial" panose="020B0604020202020204" pitchFamily="34" charset="0"/>
                <a:cs typeface="Arial" panose="020B0604020202020204" pitchFamily="34" charset="0"/>
              </a:rPr>
              <a:t>,A,eq</a:t>
            </a:r>
            <a:r>
              <a:rPr lang="sr-Latn-RS" sz="1000" i="1" kern="1200" baseline="-25000" dirty="0">
                <a:solidFill>
                  <a:srgbClr val="002060"/>
                </a:solidFill>
                <a:effectLst/>
                <a:latin typeface="Arial" panose="020B0604020202020204" pitchFamily="34" charset="0"/>
                <a:cs typeface="Arial" panose="020B0604020202020204" pitchFamily="34" charset="0"/>
              </a:rPr>
              <a:t>T</a:t>
            </a:r>
            <a:r>
              <a:rPr lang="sr-Latn-RS" sz="1000" kern="1200" baseline="-25000" dirty="0">
                <a:solidFill>
                  <a:srgbClr val="002060"/>
                </a:solidFill>
                <a:effectLst/>
                <a:latin typeface="Arial" panose="020B0604020202020204" pitchFamily="34" charset="0"/>
                <a:cs typeface="Arial" panose="020B0604020202020204" pitchFamily="34" charset="0"/>
              </a:rPr>
              <a:t>,</a:t>
            </a:r>
            <a:r>
              <a:rPr lang="sr-Latn-RS" sz="1000" i="1" kern="1200" baseline="-25000" dirty="0">
                <a:solidFill>
                  <a:srgbClr val="002060"/>
                </a:solidFill>
                <a:effectLst/>
                <a:latin typeface="Arial" panose="020B0604020202020204" pitchFamily="34" charset="0"/>
                <a:cs typeface="Arial" panose="020B0604020202020204" pitchFamily="34" charset="0"/>
              </a:rPr>
              <a:t>n</a:t>
            </a:r>
            <a:r>
              <a:rPr lang="sr-Latn-RS" sz="1000" kern="1200" dirty="0">
                <a:solidFill>
                  <a:srgbClr val="002060"/>
                </a:solidFill>
                <a:effectLst/>
                <a:latin typeface="Arial" panose="020B0604020202020204" pitchFamily="34" charset="0"/>
                <a:cs typeface="Arial" panose="020B0604020202020204" pitchFamily="34" charset="0"/>
              </a:rPr>
              <a:t>.</a:t>
            </a:r>
          </a:p>
          <a:p>
            <a:pPr algn="just">
              <a:spcBef>
                <a:spcPts val="600"/>
              </a:spcBef>
              <a:defRPr/>
            </a:pPr>
            <a:r>
              <a:rPr lang="sr-Latn-RS" sz="1000" dirty="0">
                <a:solidFill>
                  <a:srgbClr val="002060"/>
                </a:solidFill>
                <a:latin typeface="Arial" panose="020B0604020202020204" pitchFamily="34" charset="0"/>
                <a:cs typeface="Arial" panose="020B0604020202020204" pitchFamily="34" charset="0"/>
              </a:rPr>
              <a:t>Za proračun dnevne izloženosti buci na osnovu celodnevnog merenja se može koristiti ISO 9612 kalkulator. Ulazni podaci su izmerene vrednosti ekvivalentnog nivoa buke i vreme izloženosti radnika buci za posao koji obavlja.</a:t>
            </a:r>
          </a:p>
        </p:txBody>
      </p:sp>
      <p:sp>
        <p:nvSpPr>
          <p:cNvPr id="5" name="Slide Number Placeholder 4"/>
          <p:cNvSpPr>
            <a:spLocks noGrp="1"/>
          </p:cNvSpPr>
          <p:nvPr>
            <p:ph type="sldNum" sz="quarter" idx="10"/>
          </p:nvPr>
        </p:nvSpPr>
        <p:spPr/>
        <p:txBody>
          <a:bodyPr/>
          <a:lstStyle/>
          <a:p>
            <a:fld id="{C928A839-252E-4E3E-AC79-B42445092DC9}" type="slidenum">
              <a:rPr lang="en-US" smtClean="0"/>
              <a:pPr/>
              <a:t>71</a:t>
            </a:fld>
            <a:endParaRPr lang="en-US"/>
          </a:p>
        </p:txBody>
      </p:sp>
    </p:spTree>
    <p:extLst>
      <p:ext uri="{BB962C8B-B14F-4D97-AF65-F5344CB8AC3E}">
        <p14:creationId xmlns:p14="http://schemas.microsoft.com/office/powerpoint/2010/main" val="23313136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just" defTabSz="990478">
              <a:spcBef>
                <a:spcPts val="600"/>
              </a:spcBef>
              <a:defRPr/>
            </a:pPr>
            <a:r>
              <a:rPr lang="sr-Latn-RS" sz="1000" b="1" dirty="0">
                <a:solidFill>
                  <a:srgbClr val="002060"/>
                </a:solidFill>
                <a:latin typeface="Arial" panose="020B0604020202020204" pitchFamily="34" charset="0"/>
                <a:cs typeface="Arial" panose="020B0604020202020204" pitchFamily="34" charset="0"/>
              </a:rPr>
              <a:t>Ocena izloženosti buci </a:t>
            </a:r>
            <a:r>
              <a:rPr lang="sr-Latn-RS" sz="1000" dirty="0">
                <a:solidFill>
                  <a:srgbClr val="002060"/>
                </a:solidFill>
                <a:latin typeface="Arial" panose="020B0604020202020204" pitchFamily="34" charset="0"/>
                <a:cs typeface="Arial" panose="020B0604020202020204" pitchFamily="34" charset="0"/>
              </a:rPr>
              <a:t>se vrši</a:t>
            </a:r>
            <a:r>
              <a:rPr lang="sr-Latn-RS" sz="1000" baseline="0" dirty="0">
                <a:solidFill>
                  <a:srgbClr val="002060"/>
                </a:solidFill>
                <a:latin typeface="Arial" panose="020B0604020202020204" pitchFamily="34" charset="0"/>
                <a:cs typeface="Arial" panose="020B0604020202020204" pitchFamily="34" charset="0"/>
              </a:rPr>
              <a:t> poređenjem izračunatih vrednosti dnevne izloženosti buci sa akcionim i graničnim vrednostima.</a:t>
            </a:r>
          </a:p>
          <a:p>
            <a:pPr algn="just" defTabSz="990478">
              <a:spcBef>
                <a:spcPts val="600"/>
              </a:spcBef>
              <a:defRPr/>
            </a:pPr>
            <a:r>
              <a:rPr lang="sr-Latn-RS" sz="1000" baseline="0" dirty="0">
                <a:solidFill>
                  <a:srgbClr val="002060"/>
                </a:solidFill>
                <a:latin typeface="Arial" panose="020B0604020202020204" pitchFamily="34" charset="0"/>
                <a:cs typeface="Arial" panose="020B0604020202020204" pitchFamily="34" charset="0"/>
              </a:rPr>
              <a:t>Sve izračunate vrednosti iz prikazanih primera prekoračuju gornje akcione vrednosti. Poslodavac je </a:t>
            </a:r>
            <a:r>
              <a:rPr lang="sr-Latn-RS" sz="1000" dirty="0">
                <a:solidFill>
                  <a:srgbClr val="002060"/>
                </a:solidFill>
                <a:latin typeface="Arial" panose="020B0604020202020204" pitchFamily="34" charset="0"/>
                <a:cs typeface="Arial" panose="020B0604020202020204" pitchFamily="34" charset="0"/>
              </a:rPr>
              <a:t>u ovim slučajevima dužan </a:t>
            </a:r>
            <a:r>
              <a:rPr lang="sr-Latn-RS" sz="1000" baseline="0" dirty="0">
                <a:solidFill>
                  <a:srgbClr val="002060"/>
                </a:solidFill>
                <a:latin typeface="Arial" panose="020B0604020202020204" pitchFamily="34" charset="0"/>
                <a:cs typeface="Arial" panose="020B0604020202020204" pitchFamily="34" charset="0"/>
              </a:rPr>
              <a:t>da obezbedi da radnici OBAVEZNO nose ličnu zaštitnu opremu</a:t>
            </a:r>
            <a:r>
              <a:rPr lang="sr-Latn-RS" sz="1000" dirty="0">
                <a:solidFill>
                  <a:srgbClr val="002060"/>
                </a:solidFill>
                <a:latin typeface="Arial" panose="020B0604020202020204" pitchFamily="34" charset="0"/>
                <a:cs typeface="Arial" panose="020B0604020202020204" pitchFamily="34" charset="0"/>
              </a:rPr>
              <a:t> za zaštitu sluha</a:t>
            </a:r>
            <a:r>
              <a:rPr lang="sr-Latn-RS" sz="1000" baseline="0" dirty="0">
                <a:solidFill>
                  <a:srgbClr val="002060"/>
                </a:solidFill>
                <a:latin typeface="Arial" panose="020B0604020202020204" pitchFamily="34" charset="0"/>
                <a:cs typeface="Arial" panose="020B0604020202020204" pitchFamily="34" charset="0"/>
              </a:rPr>
              <a:t>. </a:t>
            </a:r>
          </a:p>
          <a:p>
            <a:pPr algn="just" defTabSz="990478">
              <a:spcBef>
                <a:spcPts val="600"/>
              </a:spcBef>
              <a:defRPr/>
            </a:pPr>
            <a:r>
              <a:rPr lang="sr-Latn-RS" sz="1000" baseline="0" dirty="0">
                <a:solidFill>
                  <a:srgbClr val="002060"/>
                </a:solidFill>
                <a:latin typeface="Arial" panose="020B0604020202020204" pitchFamily="34" charset="0"/>
                <a:cs typeface="Arial" panose="020B0604020202020204" pitchFamily="34" charset="0"/>
              </a:rPr>
              <a:t>U ovim slučajevima je potrebno izvršiti i proračun efektivne dnevne izloženosti buci uzimajući u obzir slabljenje ličnom zaštitnom opremom koja je na raspolaganju.</a:t>
            </a:r>
          </a:p>
          <a:p>
            <a:pPr algn="just" defTabSz="990478">
              <a:spcBef>
                <a:spcPts val="600"/>
              </a:spcBef>
              <a:defRPr/>
            </a:pPr>
            <a:r>
              <a:rPr lang="sr-Latn-RS" sz="1000" baseline="0" dirty="0">
                <a:solidFill>
                  <a:srgbClr val="002060"/>
                </a:solidFill>
                <a:latin typeface="Arial" panose="020B0604020202020204" pitchFamily="34" charset="0"/>
                <a:cs typeface="Arial" panose="020B0604020202020204" pitchFamily="34" charset="0"/>
              </a:rPr>
              <a:t>Ukoliko radnicima nije na raspolaganju lična zaštitna oprema , ocenjuje se da izračunate vrednosti dnevne izloženosti buci prekoračuju granične vrednosti.</a:t>
            </a:r>
            <a:r>
              <a:rPr lang="sr-Latn-RS" sz="1000" dirty="0">
                <a:solidFill>
                  <a:srgbClr val="002060"/>
                </a:solidFill>
                <a:latin typeface="Arial" panose="020B0604020202020204" pitchFamily="34" charset="0"/>
                <a:cs typeface="Arial" panose="020B0604020202020204" pitchFamily="34" charset="0"/>
              </a:rPr>
              <a:t> </a:t>
            </a:r>
            <a:r>
              <a:rPr lang="sr-Latn-RS" sz="1000" baseline="0" dirty="0">
                <a:solidFill>
                  <a:srgbClr val="002060"/>
                </a:solidFill>
                <a:latin typeface="Arial" panose="020B0604020202020204" pitchFamily="34" charset="0"/>
                <a:cs typeface="Arial" panose="020B0604020202020204" pitchFamily="34" charset="0"/>
              </a:rPr>
              <a:t>Poslodavac je u tom slučaju dužan:</a:t>
            </a:r>
          </a:p>
          <a:p>
            <a:pPr marL="144000" indent="-144000" algn="just" defTabSz="990478">
              <a:spcBef>
                <a:spcPts val="600"/>
              </a:spcBef>
              <a:buFont typeface="Arial" panose="020B0604020202020204" pitchFamily="34" charset="0"/>
              <a:buChar char="•"/>
              <a:defRPr/>
            </a:pPr>
            <a:r>
              <a:rPr lang="sr-Latn-RS" sz="1000" baseline="0" dirty="0">
                <a:solidFill>
                  <a:srgbClr val="002060"/>
                </a:solidFill>
                <a:latin typeface="Arial" panose="020B0604020202020204" pitchFamily="34" charset="0"/>
                <a:cs typeface="Arial" panose="020B0604020202020204" pitchFamily="34" charset="0"/>
              </a:rPr>
              <a:t>da do nabavke lične zaštitne opreme odgovarajućih karakteristika obustavi radne procese u kojima se javljaju prekoračenja graničnih vrednosti, ili</a:t>
            </a:r>
          </a:p>
          <a:p>
            <a:pPr marL="144000" indent="-144000" algn="just" defTabSz="990478">
              <a:spcBef>
                <a:spcPts val="600"/>
              </a:spcBef>
              <a:buFont typeface="Arial" panose="020B0604020202020204" pitchFamily="34" charset="0"/>
              <a:buChar char="•"/>
              <a:defRPr/>
            </a:pPr>
            <a:r>
              <a:rPr lang="sr-Latn-RS" sz="1000" baseline="0" dirty="0">
                <a:solidFill>
                  <a:srgbClr val="002060"/>
                </a:solidFill>
                <a:latin typeface="Arial" panose="020B0604020202020204" pitchFamily="34" charset="0"/>
                <a:cs typeface="Arial" panose="020B0604020202020204" pitchFamily="34" charset="0"/>
              </a:rPr>
              <a:t>da izvrši preraspodelu radnog vremena radnika kako bi njihova dnevna izloženost buci bila manja od 85 </a:t>
            </a:r>
            <a:r>
              <a:rPr lang="sr-Latn-RS" sz="1000" baseline="0" dirty="0" err="1">
                <a:solidFill>
                  <a:srgbClr val="002060"/>
                </a:solidFill>
                <a:latin typeface="Arial" panose="020B0604020202020204" pitchFamily="34" charset="0"/>
                <a:cs typeface="Arial" panose="020B0604020202020204" pitchFamily="34" charset="0"/>
              </a:rPr>
              <a:t>dB</a:t>
            </a:r>
            <a:r>
              <a:rPr lang="sr-Latn-RS" sz="1000" baseline="0" dirty="0">
                <a:solidFill>
                  <a:srgbClr val="002060"/>
                </a:solidFill>
                <a:latin typeface="Arial" panose="020B0604020202020204" pitchFamily="34" charset="0"/>
                <a:cs typeface="Arial" panose="020B0604020202020204" pitchFamily="34" charset="0"/>
              </a:rPr>
              <a:t>.</a:t>
            </a:r>
            <a:endParaRPr lang="sr-Latn-RS" sz="1000" dirty="0">
              <a:solidFill>
                <a:srgbClr val="002060"/>
              </a:solidFill>
              <a:latin typeface="Arial" panose="020B0604020202020204" pitchFamily="34" charset="0"/>
              <a:cs typeface="Arial" panose="020B0604020202020204" pitchFamily="34" charset="0"/>
            </a:endParaRPr>
          </a:p>
          <a:p>
            <a:pPr algn="just" defTabSz="990478">
              <a:spcBef>
                <a:spcPts val="600"/>
              </a:spcBef>
              <a:defRPr/>
            </a:pPr>
            <a:endParaRPr lang="sr-Latn-RS" sz="1000" baseline="0" dirty="0">
              <a:solidFill>
                <a:srgbClr val="002060"/>
              </a:solidFill>
              <a:latin typeface="Arial" panose="020B0604020202020204" pitchFamily="34" charset="0"/>
              <a:cs typeface="Arial" panose="020B0604020202020204" pitchFamily="34" charset="0"/>
            </a:endParaRPr>
          </a:p>
          <a:p>
            <a:pPr algn="just" defTabSz="990478">
              <a:spcBef>
                <a:spcPts val="600"/>
              </a:spcBef>
              <a:defRPr/>
            </a:pPr>
            <a:r>
              <a:rPr lang="sr-Latn-RS" sz="1000" baseline="0" dirty="0">
                <a:solidFill>
                  <a:srgbClr val="002060"/>
                </a:solidFill>
                <a:latin typeface="Arial" panose="020B0604020202020204" pitchFamily="34" charset="0"/>
                <a:cs typeface="Arial" panose="020B0604020202020204" pitchFamily="34" charset="0"/>
              </a:rPr>
              <a:t> </a:t>
            </a:r>
            <a:endParaRPr lang="sr-Latn-RS" sz="10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C928A839-252E-4E3E-AC79-B42445092DC9}" type="slidenum">
              <a:rPr lang="en-US" smtClean="0"/>
              <a:pPr/>
              <a:t>72</a:t>
            </a:fld>
            <a:endParaRPr lang="en-US"/>
          </a:p>
        </p:txBody>
      </p:sp>
    </p:spTree>
    <p:extLst>
      <p:ext uri="{BB962C8B-B14F-4D97-AF65-F5344CB8AC3E}">
        <p14:creationId xmlns:p14="http://schemas.microsoft.com/office/powerpoint/2010/main" val="4236151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endParaRPr lang="en-US" sz="1000" dirty="0">
              <a:solidFill>
                <a:srgbClr val="000066"/>
              </a:solidFill>
              <a:cs typeface="Times New Roman" pitchFamily="18"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73</a:t>
            </a:fld>
            <a:endParaRPr lang="en-US"/>
          </a:p>
        </p:txBody>
      </p:sp>
    </p:spTree>
    <p:extLst>
      <p:ext uri="{BB962C8B-B14F-4D97-AF65-F5344CB8AC3E}">
        <p14:creationId xmlns:p14="http://schemas.microsoft.com/office/powerpoint/2010/main" val="3673143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endParaRPr lang="en-US" sz="1000" dirty="0">
              <a:solidFill>
                <a:srgbClr val="000066"/>
              </a:solidFill>
              <a:cs typeface="Times New Roman" pitchFamily="18"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74</a:t>
            </a:fld>
            <a:endParaRPr lang="en-US"/>
          </a:p>
        </p:txBody>
      </p:sp>
    </p:spTree>
    <p:extLst>
      <p:ext uri="{BB962C8B-B14F-4D97-AF65-F5344CB8AC3E}">
        <p14:creationId xmlns:p14="http://schemas.microsoft.com/office/powerpoint/2010/main" val="34549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endParaRPr lang="en-US" sz="1000" dirty="0">
              <a:solidFill>
                <a:srgbClr val="000066"/>
              </a:solidFill>
              <a:cs typeface="Times New Roman" pitchFamily="18"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75</a:t>
            </a:fld>
            <a:endParaRPr lang="en-US"/>
          </a:p>
        </p:txBody>
      </p:sp>
    </p:spTree>
    <p:extLst>
      <p:ext uri="{BB962C8B-B14F-4D97-AF65-F5344CB8AC3E}">
        <p14:creationId xmlns:p14="http://schemas.microsoft.com/office/powerpoint/2010/main" val="806475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r>
              <a:rPr lang="en-US" sz="1000" b="1" i="0" dirty="0">
                <a:solidFill>
                  <a:srgbClr val="990000"/>
                </a:solidFill>
                <a:latin typeface="Arial" panose="020B0604020202020204" pitchFamily="34" charset="0"/>
                <a:cs typeface="Arial" panose="020B0604020202020204" pitchFamily="34" charset="0"/>
              </a:rPr>
              <a:t>P</a:t>
            </a:r>
            <a:r>
              <a:rPr lang="sr-Latn-RS" sz="1000" b="1" i="0" dirty="0">
                <a:solidFill>
                  <a:srgbClr val="990000"/>
                </a:solidFill>
                <a:latin typeface="Arial" panose="020B0604020202020204" pitchFamily="34" charset="0"/>
                <a:cs typeface="Arial" panose="020B0604020202020204" pitchFamily="34" charset="0"/>
              </a:rPr>
              <a:t>ravilnik o preventivnim merama za bezbedan i zdrav rad pri izlaganju buci </a:t>
            </a:r>
            <a:r>
              <a:rPr lang="sr-Latn-RS" sz="1000" dirty="0">
                <a:solidFill>
                  <a:srgbClr val="000066"/>
                </a:solidFill>
                <a:latin typeface="Arial" panose="020B0604020202020204" pitchFamily="34" charset="0"/>
                <a:cs typeface="Arial" panose="020B0604020202020204" pitchFamily="34" charset="0"/>
              </a:rPr>
              <a:t>propisuje fizičke veličine koje se koriste u postupku procene rizika usled izlaganja buci:</a:t>
            </a:r>
            <a:endParaRPr lang="sr-Latn-RS" sz="1000" dirty="0">
              <a:solidFill>
                <a:srgbClr val="990000"/>
              </a:solidFill>
              <a:latin typeface="Arial" pitchFamily="34" charset="0"/>
              <a:cs typeface="Arial" pitchFamily="34" charset="0"/>
            </a:endParaRPr>
          </a:p>
          <a:p>
            <a:pPr marL="180000" indent="-180000" algn="just">
              <a:spcBef>
                <a:spcPts val="600"/>
              </a:spcBef>
              <a:buFont typeface="+mj-lt"/>
              <a:buAutoNum type="arabicPeriod"/>
            </a:pPr>
            <a:r>
              <a:rPr lang="vi-VN" sz="1000" dirty="0">
                <a:solidFill>
                  <a:srgbClr val="990000"/>
                </a:solidFill>
                <a:latin typeface="Arial" pitchFamily="34" charset="0"/>
                <a:cs typeface="Arial" pitchFamily="34" charset="0"/>
              </a:rPr>
              <a:t>Nivo</a:t>
            </a:r>
            <a:r>
              <a:rPr lang="sr-Latn-RS" sz="1000" dirty="0">
                <a:solidFill>
                  <a:srgbClr val="990000"/>
                </a:solidFill>
                <a:latin typeface="Arial" pitchFamily="34" charset="0"/>
                <a:cs typeface="Arial" pitchFamily="34" charset="0"/>
              </a:rPr>
              <a:t> dnevne</a:t>
            </a:r>
            <a:r>
              <a:rPr lang="vi-VN" sz="1000" dirty="0">
                <a:solidFill>
                  <a:srgbClr val="000066"/>
                </a:solidFill>
                <a:latin typeface="Arial" pitchFamily="34" charset="0"/>
                <a:cs typeface="Arial" pitchFamily="34" charset="0"/>
              </a:rPr>
              <a:t> </a:t>
            </a:r>
            <a:r>
              <a:rPr lang="vi-VN" sz="1000" dirty="0">
                <a:solidFill>
                  <a:srgbClr val="990000"/>
                </a:solidFill>
                <a:latin typeface="Arial" pitchFamily="34" charset="0"/>
                <a:cs typeface="Arial" pitchFamily="34" charset="0"/>
              </a:rPr>
              <a:t>izloženosti buci </a:t>
            </a:r>
            <a:r>
              <a:rPr lang="vi-VN" sz="1000" i="1" dirty="0">
                <a:solidFill>
                  <a:srgbClr val="990000"/>
                </a:solidFill>
                <a:latin typeface="Arial" pitchFamily="34" charset="0"/>
                <a:cs typeface="Arial" pitchFamily="34" charset="0"/>
              </a:rPr>
              <a:t>L</a:t>
            </a:r>
            <a:r>
              <a:rPr lang="vi-VN" sz="1000" baseline="-25000" dirty="0">
                <a:solidFill>
                  <a:srgbClr val="990000"/>
                </a:solidFill>
                <a:latin typeface="Arial" pitchFamily="34" charset="0"/>
                <a:cs typeface="Arial" pitchFamily="34" charset="0"/>
              </a:rPr>
              <a:t>A,EX,8h</a:t>
            </a:r>
            <a:r>
              <a:rPr lang="vi-VN" sz="1000" dirty="0">
                <a:solidFill>
                  <a:srgbClr val="990000"/>
                </a:solidFill>
                <a:latin typeface="Arial" pitchFamily="34" charset="0"/>
                <a:cs typeface="Arial" pitchFamily="34" charset="0"/>
              </a:rPr>
              <a:t> </a:t>
            </a:r>
            <a:r>
              <a:rPr lang="sr-Latn-RS" sz="1000" dirty="0">
                <a:solidFill>
                  <a:srgbClr val="990000"/>
                </a:solidFill>
                <a:latin typeface="Arial" pitchFamily="34" charset="0"/>
                <a:cs typeface="Arial" pitchFamily="34" charset="0"/>
              </a:rPr>
              <a:t>[</a:t>
            </a:r>
            <a:r>
              <a:rPr lang="vi-VN" sz="1000" dirty="0">
                <a:solidFill>
                  <a:srgbClr val="990000"/>
                </a:solidFill>
                <a:latin typeface="Arial" pitchFamily="34" charset="0"/>
                <a:cs typeface="Arial" pitchFamily="34" charset="0"/>
              </a:rPr>
              <a:t>dB</a:t>
            </a:r>
            <a:r>
              <a:rPr lang="sr-Latn-RS" sz="1000" dirty="0">
                <a:solidFill>
                  <a:srgbClr val="990000"/>
                </a:solidFill>
                <a:latin typeface="Arial" pitchFamily="34" charset="0"/>
                <a:cs typeface="Arial" pitchFamily="34" charset="0"/>
              </a:rPr>
              <a:t>]</a:t>
            </a:r>
            <a:r>
              <a:rPr lang="vi-VN" sz="1000" dirty="0">
                <a:solidFill>
                  <a:srgbClr val="990000"/>
                </a:solidFill>
                <a:latin typeface="Arial" pitchFamily="34" charset="0"/>
                <a:cs typeface="Arial" pitchFamily="34" charset="0"/>
              </a:rPr>
              <a:t> </a:t>
            </a:r>
            <a:r>
              <a:rPr lang="sr-Latn-RS" sz="1000" dirty="0">
                <a:solidFill>
                  <a:srgbClr val="000066"/>
                </a:solidFill>
                <a:latin typeface="Arial" pitchFamily="34" charset="0"/>
                <a:cs typeface="Arial" pitchFamily="34" charset="0"/>
              </a:rPr>
              <a:t>- </a:t>
            </a:r>
            <a:r>
              <a:rPr lang="vi-VN" sz="1000" dirty="0">
                <a:solidFill>
                  <a:srgbClr val="000066"/>
                </a:solidFill>
                <a:latin typeface="Arial" pitchFamily="34" charset="0"/>
                <a:cs typeface="Arial" pitchFamily="34" charset="0"/>
              </a:rPr>
              <a:t>vremenski ponderisana srednja vrednost nivoa izloženosti buci za osmočasovno radno</a:t>
            </a:r>
            <a:r>
              <a:rPr lang="sr-Latn-RS" sz="1000" baseline="0" dirty="0">
                <a:solidFill>
                  <a:srgbClr val="000066"/>
                </a:solidFill>
                <a:latin typeface="Arial" pitchFamily="34" charset="0"/>
                <a:cs typeface="Arial" pitchFamily="34" charset="0"/>
              </a:rPr>
              <a:t> </a:t>
            </a:r>
            <a:r>
              <a:rPr lang="vi-VN" sz="1000" dirty="0">
                <a:solidFill>
                  <a:srgbClr val="000066"/>
                </a:solidFill>
                <a:latin typeface="Arial" pitchFamily="34" charset="0"/>
                <a:cs typeface="Arial" pitchFamily="34" charset="0"/>
              </a:rPr>
              <a:t>vreme;</a:t>
            </a:r>
            <a:endParaRPr lang="sr-Latn-CS" sz="1000" dirty="0">
              <a:solidFill>
                <a:srgbClr val="000066"/>
              </a:solidFill>
              <a:latin typeface="Arial" pitchFamily="34" charset="0"/>
              <a:cs typeface="Arial" pitchFamily="34" charset="0"/>
            </a:endParaRPr>
          </a:p>
          <a:p>
            <a:pPr marL="180000" indent="-180000" algn="just">
              <a:spcBef>
                <a:spcPts val="600"/>
              </a:spcBef>
              <a:buFont typeface="+mj-lt"/>
              <a:buAutoNum type="arabicPeriod"/>
            </a:pPr>
            <a:r>
              <a:rPr lang="vi-VN" sz="1000" dirty="0">
                <a:solidFill>
                  <a:srgbClr val="990000"/>
                </a:solidFill>
                <a:latin typeface="Arial" pitchFamily="34" charset="0"/>
                <a:cs typeface="Arial" pitchFamily="34" charset="0"/>
              </a:rPr>
              <a:t>Nivo</a:t>
            </a:r>
            <a:r>
              <a:rPr lang="sr-Latn-RS" sz="1000" dirty="0">
                <a:solidFill>
                  <a:srgbClr val="990000"/>
                </a:solidFill>
                <a:latin typeface="Arial" pitchFamily="34" charset="0"/>
                <a:cs typeface="Arial" pitchFamily="34" charset="0"/>
              </a:rPr>
              <a:t> nedeljne </a:t>
            </a:r>
            <a:r>
              <a:rPr lang="vi-VN" sz="1000" dirty="0">
                <a:solidFill>
                  <a:srgbClr val="990000"/>
                </a:solidFill>
                <a:latin typeface="Arial" pitchFamily="34" charset="0"/>
                <a:cs typeface="Arial" pitchFamily="34" charset="0"/>
              </a:rPr>
              <a:t>izloženosti buci </a:t>
            </a:r>
            <a:r>
              <a:rPr lang="vi-VN" sz="1000" i="1" dirty="0">
                <a:solidFill>
                  <a:srgbClr val="990000"/>
                </a:solidFill>
                <a:latin typeface="Arial" pitchFamily="34" charset="0"/>
                <a:cs typeface="Arial" pitchFamily="34" charset="0"/>
              </a:rPr>
              <a:t>L</a:t>
            </a:r>
            <a:r>
              <a:rPr lang="vi-VN" sz="1000" baseline="-25000" dirty="0">
                <a:solidFill>
                  <a:srgbClr val="990000"/>
                </a:solidFill>
                <a:latin typeface="Arial" pitchFamily="34" charset="0"/>
                <a:cs typeface="Arial" pitchFamily="34" charset="0"/>
              </a:rPr>
              <a:t>A,EX,8h</a:t>
            </a:r>
            <a:r>
              <a:rPr lang="sr-Latn-RS" sz="1000" dirty="0">
                <a:solidFill>
                  <a:srgbClr val="000066"/>
                </a:solidFill>
                <a:latin typeface="Arial" pitchFamily="34" charset="0"/>
                <a:cs typeface="Arial" pitchFamily="34" charset="0"/>
              </a:rPr>
              <a:t> </a:t>
            </a:r>
            <a:r>
              <a:rPr lang="sr-Latn-RS" sz="1000" dirty="0">
                <a:solidFill>
                  <a:srgbClr val="990000"/>
                </a:solidFill>
                <a:latin typeface="Arial" pitchFamily="34" charset="0"/>
                <a:cs typeface="Arial" pitchFamily="34" charset="0"/>
              </a:rPr>
              <a:t>[</a:t>
            </a:r>
            <a:r>
              <a:rPr lang="vi-VN" sz="1000" dirty="0">
                <a:solidFill>
                  <a:srgbClr val="990000"/>
                </a:solidFill>
                <a:latin typeface="Arial" pitchFamily="34" charset="0"/>
                <a:cs typeface="Arial" pitchFamily="34" charset="0"/>
              </a:rPr>
              <a:t>dB</a:t>
            </a:r>
            <a:r>
              <a:rPr lang="sr-Latn-RS" sz="1000" dirty="0">
                <a:solidFill>
                  <a:srgbClr val="990000"/>
                </a:solidFill>
                <a:latin typeface="Arial" pitchFamily="34" charset="0"/>
                <a:cs typeface="Arial" pitchFamily="34" charset="0"/>
              </a:rPr>
              <a:t>]</a:t>
            </a:r>
            <a:r>
              <a:rPr lang="sr-Latn-RS" sz="1000" dirty="0">
                <a:solidFill>
                  <a:srgbClr val="000066"/>
                </a:solidFill>
                <a:latin typeface="Arial" pitchFamily="34" charset="0"/>
                <a:cs typeface="Arial" pitchFamily="34" charset="0"/>
              </a:rPr>
              <a:t> - </a:t>
            </a:r>
            <a:r>
              <a:rPr lang="vi-VN" sz="1000" dirty="0">
                <a:solidFill>
                  <a:srgbClr val="000066"/>
                </a:solidFill>
                <a:latin typeface="Arial" pitchFamily="34" charset="0"/>
                <a:cs typeface="Arial" pitchFamily="34" charset="0"/>
              </a:rPr>
              <a:t> vremenski ponderisana srednja vrednost nivoa izloženosti buci za radnu nedelju od pet</a:t>
            </a:r>
            <a:r>
              <a:rPr lang="sr-Latn-RS" sz="1000" baseline="0" dirty="0">
                <a:solidFill>
                  <a:srgbClr val="000066"/>
                </a:solidFill>
                <a:latin typeface="Arial" pitchFamily="34" charset="0"/>
                <a:cs typeface="Arial" pitchFamily="34" charset="0"/>
              </a:rPr>
              <a:t> </a:t>
            </a:r>
            <a:r>
              <a:rPr lang="vi-VN" sz="1000" dirty="0">
                <a:solidFill>
                  <a:srgbClr val="000066"/>
                </a:solidFill>
                <a:latin typeface="Arial" pitchFamily="34" charset="0"/>
                <a:cs typeface="Arial" pitchFamily="34" charset="0"/>
              </a:rPr>
              <a:t>osmočasovnih radnih dana</a:t>
            </a:r>
            <a:r>
              <a:rPr lang="sr-Latn-RS" sz="1000" dirty="0">
                <a:solidFill>
                  <a:srgbClr val="000066"/>
                </a:solidFill>
                <a:latin typeface="Arial" pitchFamily="34" charset="0"/>
                <a:cs typeface="Arial" pitchFamily="34" charset="0"/>
              </a:rPr>
              <a:t>;</a:t>
            </a:r>
            <a:endParaRPr lang="sr-Latn-CS" sz="1000" dirty="0">
              <a:solidFill>
                <a:srgbClr val="000066"/>
              </a:solidFill>
              <a:latin typeface="Arial" pitchFamily="34" charset="0"/>
              <a:cs typeface="Arial" pitchFamily="34" charset="0"/>
            </a:endParaRPr>
          </a:p>
          <a:p>
            <a:pPr marL="180000" indent="-180000" algn="just">
              <a:spcBef>
                <a:spcPts val="600"/>
              </a:spcBef>
              <a:buFont typeface="+mj-lt"/>
              <a:buAutoNum type="arabicPeriod"/>
            </a:pPr>
            <a:r>
              <a:rPr lang="sr-Latn-CS" sz="1000" dirty="0">
                <a:solidFill>
                  <a:srgbClr val="990000"/>
                </a:solidFill>
                <a:latin typeface="Arial" pitchFamily="34" charset="0"/>
                <a:cs typeface="Arial" pitchFamily="34" charset="0"/>
              </a:rPr>
              <a:t>Vršna vrednost zvučnog pritiska </a:t>
            </a:r>
            <a:r>
              <a:rPr lang="sr-Latn-CS" sz="1000" i="1" dirty="0">
                <a:solidFill>
                  <a:srgbClr val="990000"/>
                </a:solidFill>
                <a:latin typeface="Arial" pitchFamily="34" charset="0"/>
                <a:cs typeface="Arial" pitchFamily="34" charset="0"/>
              </a:rPr>
              <a:t>p</a:t>
            </a:r>
            <a:r>
              <a:rPr lang="sr-Latn-CS" sz="1000" i="1" baseline="-25000" dirty="0">
                <a:solidFill>
                  <a:srgbClr val="990000"/>
                </a:solidFill>
                <a:latin typeface="Arial" pitchFamily="34" charset="0"/>
                <a:cs typeface="Arial" pitchFamily="34" charset="0"/>
              </a:rPr>
              <a:t>C</a:t>
            </a:r>
            <a:r>
              <a:rPr lang="sr-Latn-CS" sz="1000" baseline="-25000" dirty="0">
                <a:solidFill>
                  <a:srgbClr val="990000"/>
                </a:solidFill>
                <a:latin typeface="Arial" pitchFamily="34" charset="0"/>
                <a:cs typeface="Arial" pitchFamily="34" charset="0"/>
              </a:rPr>
              <a:t>peak</a:t>
            </a:r>
            <a:r>
              <a:rPr lang="sr-Latn-CS" sz="1000" dirty="0">
                <a:solidFill>
                  <a:srgbClr val="000066"/>
                </a:solidFill>
                <a:latin typeface="Arial" pitchFamily="34" charset="0"/>
                <a:cs typeface="Arial" pitchFamily="34" charset="0"/>
              </a:rPr>
              <a:t> </a:t>
            </a:r>
            <a:r>
              <a:rPr lang="sr-Latn-RS" sz="1000" dirty="0">
                <a:solidFill>
                  <a:srgbClr val="990000"/>
                </a:solidFill>
                <a:latin typeface="Arial" pitchFamily="34" charset="0"/>
                <a:cs typeface="Arial" pitchFamily="34" charset="0"/>
              </a:rPr>
              <a:t>[Pa]</a:t>
            </a:r>
            <a:r>
              <a:rPr lang="sr-Latn-CS" sz="1000" dirty="0">
                <a:solidFill>
                  <a:srgbClr val="000066"/>
                </a:solidFill>
                <a:latin typeface="Arial" pitchFamily="34" charset="0"/>
                <a:cs typeface="Arial" pitchFamily="34" charset="0"/>
              </a:rPr>
              <a:t> - maksimalna vrednost "C" frekvencijski ponderisanog trenutnog zvučnog pritiska u mernom intervalu.</a:t>
            </a:r>
          </a:p>
          <a:p>
            <a:pPr algn="just" defTabSz="990478">
              <a:spcBef>
                <a:spcPts val="600"/>
              </a:spcBef>
              <a:defRPr/>
            </a:pPr>
            <a:r>
              <a:rPr lang="sr-Latn-RS" sz="1000" i="0" baseline="0" dirty="0">
                <a:solidFill>
                  <a:srgbClr val="000066"/>
                </a:solidFill>
                <a:latin typeface="Arial" panose="020B0604020202020204" pitchFamily="34" charset="0"/>
                <a:cs typeface="Arial" panose="020B0604020202020204" pitchFamily="34" charset="0"/>
              </a:rPr>
              <a:t>Vršna</a:t>
            </a:r>
            <a:r>
              <a:rPr lang="sr-Latn-RS" sz="1000" i="0" dirty="0">
                <a:solidFill>
                  <a:srgbClr val="000066"/>
                </a:solidFill>
                <a:latin typeface="Arial" panose="020B0604020202020204" pitchFamily="34" charset="0"/>
                <a:cs typeface="Arial" panose="020B0604020202020204" pitchFamily="34" charset="0"/>
              </a:rPr>
              <a:t> vrednost zvučnog pritiska se koristi prevashodno kod ocene impulsne buke, dok se ostala dva parametra koriste kod ocene kontinualno promenljive ili isprekidane buke.</a:t>
            </a:r>
            <a:endParaRPr lang="sr-Latn-RS" sz="1000" i="0" baseline="0" dirty="0">
              <a:solidFill>
                <a:srgbClr val="000066"/>
              </a:solidFill>
              <a:latin typeface="Arial" panose="020B0604020202020204" pitchFamily="34" charset="0"/>
              <a:cs typeface="Arial" panose="020B0604020202020204" pitchFamily="34" charset="0"/>
            </a:endParaRPr>
          </a:p>
          <a:p>
            <a:pPr algn="just" defTabSz="990478">
              <a:spcBef>
                <a:spcPts val="600"/>
              </a:spcBef>
              <a:defRPr/>
            </a:pPr>
            <a:r>
              <a:rPr lang="sr-Latn-RS" sz="1000" i="0" baseline="0" dirty="0">
                <a:solidFill>
                  <a:srgbClr val="000066"/>
                </a:solidFill>
                <a:latin typeface="Arial" panose="020B0604020202020204" pitchFamily="34" charset="0"/>
                <a:cs typeface="Arial" panose="020B0604020202020204" pitchFamily="34" charset="0"/>
              </a:rPr>
              <a:t>Definisane fizičke veličine su usaglašene sa evropskom direktivom „</a:t>
            </a:r>
            <a:r>
              <a:rPr lang="en-US" sz="1000" i="1" baseline="0" dirty="0">
                <a:solidFill>
                  <a:srgbClr val="000066"/>
                </a:solidFill>
                <a:latin typeface="Arial" panose="020B0604020202020204" pitchFamily="34" charset="0"/>
                <a:cs typeface="Arial" panose="020B0604020202020204" pitchFamily="34" charset="0"/>
              </a:rPr>
              <a:t>DIRECTIVE 2003/10/EC OF THE EUROPEAN PARLIAMENT AND OF THE COUNCIL</a:t>
            </a:r>
            <a:r>
              <a:rPr lang="sr-Latn-RS" sz="1000" i="1" baseline="0" dirty="0">
                <a:solidFill>
                  <a:srgbClr val="000066"/>
                </a:solidFill>
                <a:latin typeface="Arial" panose="020B0604020202020204" pitchFamily="34" charset="0"/>
                <a:cs typeface="Arial" panose="020B0604020202020204" pitchFamily="34" charset="0"/>
              </a:rPr>
              <a:t> </a:t>
            </a:r>
            <a:r>
              <a:rPr lang="en-US" sz="1000" i="1" baseline="0" dirty="0">
                <a:solidFill>
                  <a:srgbClr val="000066"/>
                </a:solidFill>
                <a:latin typeface="Arial" panose="020B0604020202020204" pitchFamily="34" charset="0"/>
                <a:cs typeface="Arial" panose="020B0604020202020204" pitchFamily="34" charset="0"/>
              </a:rPr>
              <a:t>of 6 February 2003</a:t>
            </a:r>
            <a:r>
              <a:rPr lang="sr-Latn-RS" sz="1000" i="1" baseline="0" dirty="0">
                <a:solidFill>
                  <a:srgbClr val="000066"/>
                </a:solidFill>
                <a:latin typeface="Arial" panose="020B0604020202020204" pitchFamily="34" charset="0"/>
                <a:cs typeface="Arial" panose="020B0604020202020204" pitchFamily="34" charset="0"/>
              </a:rPr>
              <a:t> </a:t>
            </a:r>
            <a:r>
              <a:rPr lang="en-US" sz="1000" i="1" baseline="0" dirty="0">
                <a:solidFill>
                  <a:srgbClr val="000066"/>
                </a:solidFill>
                <a:latin typeface="Arial" panose="020B0604020202020204" pitchFamily="34" charset="0"/>
                <a:cs typeface="Arial" panose="020B0604020202020204" pitchFamily="34" charset="0"/>
              </a:rPr>
              <a:t>on the minimum health and safety requirements regarding the exposure of workers to the risks</a:t>
            </a:r>
            <a:r>
              <a:rPr lang="sr-Latn-RS" sz="1000" i="1" baseline="0" dirty="0">
                <a:solidFill>
                  <a:srgbClr val="000066"/>
                </a:solidFill>
                <a:latin typeface="Arial" panose="020B0604020202020204" pitchFamily="34" charset="0"/>
                <a:cs typeface="Arial" panose="020B0604020202020204" pitchFamily="34" charset="0"/>
              </a:rPr>
              <a:t> </a:t>
            </a:r>
            <a:r>
              <a:rPr lang="en-US" sz="1000" i="1" baseline="0" dirty="0">
                <a:solidFill>
                  <a:srgbClr val="000066"/>
                </a:solidFill>
                <a:latin typeface="Arial" panose="020B0604020202020204" pitchFamily="34" charset="0"/>
                <a:cs typeface="Arial" panose="020B0604020202020204" pitchFamily="34" charset="0"/>
              </a:rPr>
              <a:t>arising from physical agents (noise)</a:t>
            </a:r>
            <a:r>
              <a:rPr lang="sr-Latn-RS" sz="1000" i="0" baseline="0" dirty="0">
                <a:solidFill>
                  <a:srgbClr val="000066"/>
                </a:solidFill>
                <a:latin typeface="Arial" panose="020B0604020202020204" pitchFamily="34" charset="0"/>
                <a:cs typeface="Arial" panose="020B0604020202020204" pitchFamily="34" charset="0"/>
              </a:rPr>
              <a:t>“ koja definiše minimalne zahteve za</a:t>
            </a:r>
            <a:r>
              <a:rPr lang="sr-Latn-RS" sz="1000" i="0" dirty="0">
                <a:solidFill>
                  <a:srgbClr val="000066"/>
                </a:solidFill>
                <a:latin typeface="Arial" panose="020B0604020202020204" pitchFamily="34" charset="0"/>
                <a:cs typeface="Arial" panose="020B0604020202020204" pitchFamily="34" charset="0"/>
              </a:rPr>
              <a:t> bezbedan i zdrav rad pri izlaganju radnika buci.</a:t>
            </a:r>
            <a:endParaRPr lang="sr-Latn-RS" sz="1000" baseline="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8</a:t>
            </a:fld>
            <a:endParaRPr lang="en-US"/>
          </a:p>
        </p:txBody>
      </p:sp>
    </p:spTree>
    <p:extLst>
      <p:ext uri="{BB962C8B-B14F-4D97-AF65-F5344CB8AC3E}">
        <p14:creationId xmlns:p14="http://schemas.microsoft.com/office/powerpoint/2010/main" val="1291156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pPr>
            <a:endParaRPr lang="sr-Latn-RS" sz="1000" baseline="0" dirty="0">
              <a:solidFill>
                <a:srgbClr val="00006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200E695-1892-4DB2-BC99-DFE00BC60453}" type="slidenum">
              <a:rPr lang="en-US" smtClean="0"/>
              <a:pPr/>
              <a:t>9</a:t>
            </a:fld>
            <a:endParaRPr lang="en-US"/>
          </a:p>
        </p:txBody>
      </p:sp>
    </p:spTree>
    <p:extLst>
      <p:ext uri="{BB962C8B-B14F-4D97-AF65-F5344CB8AC3E}">
        <p14:creationId xmlns:p14="http://schemas.microsoft.com/office/powerpoint/2010/main" val="247949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r-Latn-C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sr-Latn-C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sr-Latn-RS" dirty="0"/>
              <a:t>Slide </a:t>
            </a:r>
            <a:fld id="{79856FA2-2A5D-4F04-B3F5-ED91F209E28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F68299-1286-40F6-9E1F-11A0D96CBB5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r-Latn-C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97E48E-D68E-4163-B136-7569770B600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37239D5-941A-4DAE-80AD-AB1EF69AA70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sr-Latn-CS"/>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C59D1731-C9A3-4F89-A560-0E83C7782D0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5CC604B-4EBC-46DD-9418-F144C7838EA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r-Latn-C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37DA1BA-6CF0-400C-B56E-B3CA2F9C9B6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65A11D-576C-4D9A-9DA6-D38E3259E8C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r-Latn-C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36F8503-57FF-4909-9B91-1B0AAFD2261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688B5CE-0C96-4DC9-AF7B-DE68272363A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B422240-3A97-4B11-8700-BED4F2ACB68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r-Latn-C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F65FDE-E77F-45F0-97F9-5A395446212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r-Latn-C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C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5257A9E-CD85-4C99-AE6A-7CFBD38610C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r>
              <a:rPr lang="sr-Latn-RS" dirty="0"/>
              <a:t>Slide </a:t>
            </a:r>
            <a:fld id="{6922F0EA-9F5B-456A-B4DF-6AE79189858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notesSlide" Target="../notesSlides/notesSlide16.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0.w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37.wmf"/><Relationship Id="rId5" Type="http://schemas.openxmlformats.org/officeDocument/2006/relationships/image" Target="../media/image34.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6.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36.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ISO_9612_calculations%20Srpski.xlsx" TargetMode="Externa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hse.gov.uk/noise/calculator.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hyperlink" Target="https://eur-lex.europa.eu/legal-content/EN/TXT/PDF/?uri=CELEX:32003L0010&amp;from=EN" TargetMode="External"/><Relationship Id="rId4" Type="http://schemas.openxmlformats.org/officeDocument/2006/relationships/hyperlink" Target="https://www.paragraf.rs/propisi_download/pravilnik_o_preventivnim_merama_za_bezbedan_i_zdrav_rad_pri_izlaganju_buci.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s>
</file>

<file path=ppt/slides/_rels/slide34.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s://www.hse.gov.uk/noise/calculator.ht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https://www.zastitnaoprema.rs/prodavnica/zastita-sluha/elektronski-antifoni-i-komunikacijski-uredjaji/3m-protac-iii-elektronski-antifon-zastitna-oprema.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www.inex-zastita.co.rs/sr/cepicizausi/cepici-3m-e-a-r-soft-neon--121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www.inex-zastita.co.rs/sr/cepicizausi/cepici-uvex-x-cap-2125.361-sa-cvrstom-drskom-121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98.wmf"/><Relationship Id="rId4" Type="http://schemas.openxmlformats.org/officeDocument/2006/relationships/oleObject" Target="../embeddings/oleObject13.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00.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99.wmf"/><Relationship Id="rId4" Type="http://schemas.openxmlformats.org/officeDocument/2006/relationships/oleObject" Target="../embeddings/oleObject14.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01.wmf"/><Relationship Id="rId4" Type="http://schemas.openxmlformats.org/officeDocument/2006/relationships/oleObject" Target="../embeddings/oleObject16.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59.xml"/><Relationship Id="rId7" Type="http://schemas.openxmlformats.org/officeDocument/2006/relationships/image" Target="../media/image103.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102.wmf"/><Relationship Id="rId4" Type="http://schemas.openxmlformats.org/officeDocument/2006/relationships/oleObject" Target="../embeddings/oleObject17.bin"/><Relationship Id="rId9" Type="http://schemas.openxmlformats.org/officeDocument/2006/relationships/image" Target="../media/image104.w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hyperlink" Target="ISO_9612_calculator.xlsx" TargetMode="External"/><Relationship Id="rId3" Type="http://schemas.openxmlformats.org/officeDocument/2006/relationships/notesSlide" Target="../notesSlides/notesSlide60.xml"/><Relationship Id="rId7" Type="http://schemas.openxmlformats.org/officeDocument/2006/relationships/image" Target="../media/image105.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hyperlink" Target="ISO_9612_calculator.xlsx" TargetMode="External"/><Relationship Id="rId3" Type="http://schemas.openxmlformats.org/officeDocument/2006/relationships/notesSlide" Target="../notesSlides/notesSlide65.xml"/><Relationship Id="rId7" Type="http://schemas.openxmlformats.org/officeDocument/2006/relationships/image" Target="../media/image109.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108.wmf"/><Relationship Id="rId4" Type="http://schemas.openxmlformats.org/officeDocument/2006/relationships/oleObject" Target="../embeddings/oleObject21.bin"/><Relationship Id="rId9"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hyperlink" Target="ISO_9612_calculator.xlsx" TargetMode="External"/><Relationship Id="rId3" Type="http://schemas.openxmlformats.org/officeDocument/2006/relationships/notesSlide" Target="../notesSlides/notesSlide71.xml"/><Relationship Id="rId7" Type="http://schemas.openxmlformats.org/officeDocument/2006/relationships/image" Target="../media/image112.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image" Target="../media/image111.wmf"/><Relationship Id="rId4" Type="http://schemas.openxmlformats.org/officeDocument/2006/relationships/oleObject" Target="../embeddings/oleObject23.bin"/><Relationship Id="rId9"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9.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5.emf"/><Relationship Id="rId4" Type="http://schemas.openxmlformats.org/officeDocument/2006/relationships/oleObject" Target="../embeddings/oleObject2.bin"/><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835696" y="334259"/>
            <a:ext cx="5472608" cy="861774"/>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sr-Latn-CS" sz="2000" kern="0" dirty="0">
                <a:solidFill>
                  <a:sysClr val="windowText" lastClr="000000"/>
                </a:solidFill>
                <a:latin typeface="Arial Black" pitchFamily="34" charset="0"/>
              </a:rPr>
              <a:t>UNIVERZITET U NIŠU</a:t>
            </a:r>
          </a:p>
          <a:p>
            <a:pPr algn="ctr" fontAlgn="auto">
              <a:spcBef>
                <a:spcPct val="50000"/>
              </a:spcBef>
              <a:spcAft>
                <a:spcPts val="0"/>
              </a:spcAft>
              <a:defRPr/>
            </a:pPr>
            <a:r>
              <a:rPr lang="sr-Latn-CS" sz="2000" kern="0" dirty="0">
                <a:solidFill>
                  <a:sysClr val="windowText" lastClr="000000"/>
                </a:solidFill>
                <a:latin typeface="Arial Black" pitchFamily="34" charset="0"/>
              </a:rPr>
              <a:t>FAKULTET ZAŠTITE NA RADU U NIŠU</a:t>
            </a:r>
            <a:endParaRPr lang="en-US" sz="2000" kern="0" dirty="0">
              <a:solidFill>
                <a:sysClr val="windowText" lastClr="000000"/>
              </a:solidFill>
              <a:latin typeface="Arial Black" pitchFamily="34" charset="0"/>
            </a:endParaRPr>
          </a:p>
        </p:txBody>
      </p:sp>
      <p:graphicFrame>
        <p:nvGraphicFramePr>
          <p:cNvPr id="4" name="Object 14"/>
          <p:cNvGraphicFramePr>
            <a:graphicFrameLocks noChangeAspect="1"/>
          </p:cNvGraphicFramePr>
          <p:nvPr/>
        </p:nvGraphicFramePr>
        <p:xfrm>
          <a:off x="7451352" y="188640"/>
          <a:ext cx="1081088" cy="1079500"/>
        </p:xfrm>
        <a:graphic>
          <a:graphicData uri="http://schemas.openxmlformats.org/presentationml/2006/ole">
            <mc:AlternateContent xmlns:mc="http://schemas.openxmlformats.org/markup-compatibility/2006">
              <mc:Choice xmlns:v="urn:schemas-microsoft-com:vml" Requires="v">
                <p:oleObj spid="_x0000_s1026" name="CorelDRAW" r:id="rId4" imgW="6624720" imgH="6624720" progId="CorelDRAW.Graphic.14">
                  <p:embed/>
                </p:oleObj>
              </mc:Choice>
              <mc:Fallback>
                <p:oleObj name="CorelDRAW" r:id="rId4" imgW="6624720" imgH="6624720" progId="CorelDRAW.Graphic.1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352" y="188640"/>
                        <a:ext cx="108108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11" descr="univerzitet-Logo-bitmapa-300x300.png"/>
          <p:cNvPicPr>
            <a:picLocks noChangeAspect="1"/>
          </p:cNvPicPr>
          <p:nvPr/>
        </p:nvPicPr>
        <p:blipFill>
          <a:blip r:embed="rId6" cstate="print"/>
          <a:srcRect/>
          <a:stretch>
            <a:fillRect/>
          </a:stretch>
        </p:blipFill>
        <p:spPr bwMode="auto">
          <a:xfrm>
            <a:off x="611560" y="188640"/>
            <a:ext cx="1081087" cy="1079500"/>
          </a:xfrm>
          <a:prstGeom prst="rect">
            <a:avLst/>
          </a:prstGeom>
          <a:noFill/>
          <a:ln w="9525">
            <a:noFill/>
            <a:miter lim="800000"/>
            <a:headEnd/>
            <a:tailEnd/>
          </a:ln>
        </p:spPr>
      </p:pic>
      <p:cxnSp>
        <p:nvCxnSpPr>
          <p:cNvPr id="6" name="Straight Connector 5"/>
          <p:cNvCxnSpPr/>
          <p:nvPr/>
        </p:nvCxnSpPr>
        <p:spPr>
          <a:xfrm>
            <a:off x="0" y="141277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 name="Straight Connector 6"/>
          <p:cNvCxnSpPr/>
          <p:nvPr/>
        </p:nvCxnSpPr>
        <p:spPr>
          <a:xfrm>
            <a:off x="0" y="5876925"/>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 name="Rectangle 15">
            <a:extLst>
              <a:ext uri="{FF2B5EF4-FFF2-40B4-BE49-F238E27FC236}">
                <a16:creationId xmlns:a16="http://schemas.microsoft.com/office/drawing/2014/main" xmlns="" id="{DFA55905-C88C-6EA0-9E09-A24BA6AA3CA8}"/>
              </a:ext>
            </a:extLst>
          </p:cNvPr>
          <p:cNvSpPr>
            <a:spLocks noChangeArrowheads="1"/>
          </p:cNvSpPr>
          <p:nvPr/>
        </p:nvSpPr>
        <p:spPr bwMode="auto">
          <a:xfrm>
            <a:off x="685800" y="2564904"/>
            <a:ext cx="7772400" cy="792088"/>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sr-Latn-CS" sz="4400" b="0" i="0" u="none" strike="noStrike" kern="0" cap="none" spc="0" normalizeH="0" baseline="0" noProof="0" dirty="0">
                <a:ln>
                  <a:noFill/>
                </a:ln>
                <a:solidFill>
                  <a:srgbClr val="000066"/>
                </a:solidFill>
                <a:effectLst/>
                <a:uLnTx/>
                <a:uFillTx/>
                <a:latin typeface="Arial Black" pitchFamily="34" charset="0"/>
              </a:rPr>
              <a:t>BUKA I VIBRACIJE</a:t>
            </a:r>
            <a:endParaRPr kumimoji="0" lang="en-US" sz="4400" b="1" i="0" u="none" strike="noStrike" kern="0" cap="none" spc="0" normalizeH="0" baseline="0" noProof="0" dirty="0">
              <a:ln>
                <a:noFill/>
              </a:ln>
              <a:solidFill>
                <a:srgbClr val="000066"/>
              </a:solidFill>
              <a:effectLst/>
              <a:uLnTx/>
              <a:uFillTx/>
            </a:endParaRPr>
          </a:p>
        </p:txBody>
      </p:sp>
      <p:sp>
        <p:nvSpPr>
          <p:cNvPr id="9" name="Rectangle 15">
            <a:extLst>
              <a:ext uri="{FF2B5EF4-FFF2-40B4-BE49-F238E27FC236}">
                <a16:creationId xmlns:a16="http://schemas.microsoft.com/office/drawing/2014/main" xmlns="" id="{651AC25A-DF99-971A-1B50-C8490AB5BC69}"/>
              </a:ext>
            </a:extLst>
          </p:cNvPr>
          <p:cNvSpPr>
            <a:spLocks noChangeArrowheads="1"/>
          </p:cNvSpPr>
          <p:nvPr/>
        </p:nvSpPr>
        <p:spPr bwMode="auto">
          <a:xfrm>
            <a:off x="2087724" y="3501008"/>
            <a:ext cx="4968552" cy="432048"/>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kumimoji="0" lang="sr-Latn-CS" sz="2000" b="0" i="0" u="none" strike="noStrike" kern="0" cap="none" spc="0" normalizeH="0" baseline="0" noProof="0" dirty="0">
                <a:ln>
                  <a:noFill/>
                </a:ln>
                <a:solidFill>
                  <a:srgbClr val="000066"/>
                </a:solidFill>
                <a:effectLst/>
                <a:uLnTx/>
                <a:uFillTx/>
                <a:latin typeface="Arial Black" pitchFamily="34" charset="0"/>
              </a:rPr>
              <a:t>- PREZENTACIJA</a:t>
            </a:r>
            <a:r>
              <a:rPr kumimoji="0" lang="sr-Latn-CS" sz="2000" b="0" i="0" u="none" strike="noStrike" kern="0" cap="none" spc="0" normalizeH="0" noProof="0" dirty="0">
                <a:ln>
                  <a:noFill/>
                </a:ln>
                <a:solidFill>
                  <a:srgbClr val="000066"/>
                </a:solidFill>
                <a:effectLst/>
                <a:uLnTx/>
                <a:uFillTx/>
                <a:latin typeface="Arial Black" pitchFamily="34" charset="0"/>
              </a:rPr>
              <a:t> PREDAVANJA -</a:t>
            </a:r>
            <a:endParaRPr kumimoji="0" lang="en-US" sz="2000" b="1" i="0" u="none" strike="noStrike" kern="0" cap="none" spc="0" normalizeH="0" baseline="0" noProof="0" dirty="0">
              <a:ln>
                <a:noFill/>
              </a:ln>
              <a:solidFill>
                <a:srgbClr val="000066"/>
              </a:solidFill>
              <a:effectLst/>
              <a:uLnTx/>
              <a:uFillTx/>
            </a:endParaRPr>
          </a:p>
        </p:txBody>
      </p:sp>
      <p:sp>
        <p:nvSpPr>
          <p:cNvPr id="11" name="Rectangle 15">
            <a:extLst>
              <a:ext uri="{FF2B5EF4-FFF2-40B4-BE49-F238E27FC236}">
                <a16:creationId xmlns:a16="http://schemas.microsoft.com/office/drawing/2014/main" xmlns="" id="{03BFC93E-36F2-8948-7E92-D5E249391736}"/>
              </a:ext>
            </a:extLst>
          </p:cNvPr>
          <p:cNvSpPr>
            <a:spLocks noChangeArrowheads="1"/>
          </p:cNvSpPr>
          <p:nvPr/>
        </p:nvSpPr>
        <p:spPr bwMode="auto">
          <a:xfrm>
            <a:off x="2339752" y="6021288"/>
            <a:ext cx="4464496" cy="720080"/>
          </a:xfrm>
          <a:prstGeom prst="rect">
            <a:avLst/>
          </a:prstGeom>
          <a:noFill/>
          <a:ln w="9525">
            <a:noFill/>
            <a:miter lim="800000"/>
            <a:headEnd/>
            <a:tailEnd/>
          </a:ln>
        </p:spPr>
        <p:txBody>
          <a:bodyPr anchor="ctr"/>
          <a:lstStyle/>
          <a:p>
            <a:pPr fontAlgn="auto">
              <a:spcBef>
                <a:spcPts val="0"/>
              </a:spcBef>
              <a:spcAft>
                <a:spcPts val="600"/>
              </a:spcAft>
              <a:defRPr/>
            </a:pPr>
            <a:r>
              <a:rPr lang="sr-Latn-CS" sz="1800" kern="0" dirty="0">
                <a:solidFill>
                  <a:srgbClr val="000066"/>
                </a:solidFill>
                <a:latin typeface="Arial Black" pitchFamily="34" charset="0"/>
              </a:rPr>
              <a:t>Dr Darko Mihajlov, </a:t>
            </a:r>
            <a:r>
              <a:rPr lang="sr-Latn-CS" sz="1800" kern="0" dirty="0" err="1">
                <a:solidFill>
                  <a:srgbClr val="000066"/>
                </a:solidFill>
                <a:latin typeface="Arial Black" pitchFamily="34" charset="0"/>
              </a:rPr>
              <a:t>vanr</a:t>
            </a:r>
            <a:r>
              <a:rPr lang="sr-Latn-CS" sz="1800" kern="0" dirty="0">
                <a:solidFill>
                  <a:srgbClr val="000066"/>
                </a:solidFill>
                <a:latin typeface="Arial Black" pitchFamily="34" charset="0"/>
              </a:rPr>
              <a:t>. prof.</a:t>
            </a:r>
          </a:p>
          <a:p>
            <a:pPr marL="0" marR="0" lvl="0" indent="0" defTabSz="914400" eaLnBrk="1" fontAlgn="auto" latinLnBrk="0" hangingPunct="1">
              <a:lnSpc>
                <a:spcPct val="100000"/>
              </a:lnSpc>
              <a:spcBef>
                <a:spcPts val="0"/>
              </a:spcBef>
              <a:spcAft>
                <a:spcPts val="600"/>
              </a:spcAft>
              <a:buClrTx/>
              <a:buSzTx/>
              <a:buFontTx/>
              <a:buNone/>
              <a:tabLst/>
              <a:defRPr/>
            </a:pPr>
            <a:r>
              <a:rPr kumimoji="0" lang="sr-Latn-CS" sz="1800" b="1" i="0" u="none" strike="noStrike" kern="0" cap="none" spc="0" normalizeH="0" baseline="0" noProof="0" dirty="0">
                <a:ln>
                  <a:noFill/>
                </a:ln>
                <a:solidFill>
                  <a:srgbClr val="000066"/>
                </a:solidFill>
                <a:effectLst/>
                <a:uLnTx/>
                <a:uFillTx/>
                <a:latin typeface="Arial Black" pitchFamily="34" charset="0"/>
              </a:rPr>
              <a:t>Dr Momir Praščević, red. prof.</a:t>
            </a:r>
          </a:p>
        </p:txBody>
      </p:sp>
      <p:sp>
        <p:nvSpPr>
          <p:cNvPr id="12" name="Rectangle 15">
            <a:extLst>
              <a:ext uri="{FF2B5EF4-FFF2-40B4-BE49-F238E27FC236}">
                <a16:creationId xmlns:a16="http://schemas.microsoft.com/office/drawing/2014/main" xmlns="" id="{61737408-001D-598A-5FA4-A5B4CAA61BED}"/>
              </a:ext>
            </a:extLst>
          </p:cNvPr>
          <p:cNvSpPr>
            <a:spLocks noChangeArrowheads="1"/>
          </p:cNvSpPr>
          <p:nvPr/>
        </p:nvSpPr>
        <p:spPr bwMode="auto">
          <a:xfrm>
            <a:off x="702000" y="4077072"/>
            <a:ext cx="7740000" cy="432048"/>
          </a:xfrm>
          <a:prstGeom prst="rect">
            <a:avLst/>
          </a:prstGeom>
          <a:noFill/>
          <a:ln w="9525">
            <a:noFill/>
            <a:miter lim="800000"/>
            <a:headEnd/>
            <a:tailEnd/>
          </a:ln>
        </p:spPr>
        <p:txBody>
          <a:bodyPr anchor="ctr"/>
          <a:lstStyle/>
          <a:p>
            <a:pPr marL="0" marR="0" lvl="0" indent="0" defTabSz="914400" eaLnBrk="1" fontAlgn="auto" latinLnBrk="0" hangingPunct="1">
              <a:lnSpc>
                <a:spcPct val="150000"/>
              </a:lnSpc>
              <a:spcBef>
                <a:spcPts val="0"/>
              </a:spcBef>
              <a:spcAft>
                <a:spcPts val="600"/>
              </a:spcAft>
              <a:buClrTx/>
              <a:buSzTx/>
              <a:buFontTx/>
              <a:buNone/>
              <a:tabLst/>
              <a:defRPr/>
            </a:pPr>
            <a:r>
              <a:rPr lang="sr-Latn-CS" sz="2000" kern="0" dirty="0">
                <a:solidFill>
                  <a:srgbClr val="800000"/>
                </a:solidFill>
                <a:latin typeface="Arial Black" pitchFamily="34" charset="0"/>
              </a:rPr>
              <a:t>UPRAVLJANJE</a:t>
            </a:r>
            <a:r>
              <a:rPr lang="sr-Latn-CS" sz="2000" kern="0" noProof="0" dirty="0">
                <a:solidFill>
                  <a:srgbClr val="800000"/>
                </a:solidFill>
                <a:latin typeface="Arial Black" pitchFamily="34" charset="0"/>
              </a:rPr>
              <a:t> BUKOM U RADNOJ SREDINI</a:t>
            </a:r>
            <a:endParaRPr kumimoji="0" lang="en-US" sz="2000" b="1" i="0" u="none" strike="noStrike" kern="0" cap="none" spc="0" normalizeH="0" baseline="0" noProof="0" dirty="0">
              <a:ln>
                <a:noFill/>
              </a:ln>
              <a:solidFill>
                <a:srgbClr val="800000"/>
              </a:solidFill>
              <a:effectLst/>
              <a:uLnTx/>
              <a:uFillTx/>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9"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30" name="Subtitle 2"/>
          <p:cNvSpPr txBox="1">
            <a:spLocks/>
          </p:cNvSpPr>
          <p:nvPr/>
        </p:nvSpPr>
        <p:spPr>
          <a:xfrm>
            <a:off x="354841" y="3186981"/>
            <a:ext cx="5873343" cy="319434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pPr>
            <a:r>
              <a:rPr lang="sr-Latn-RS" sz="1800" b="1" dirty="0">
                <a:solidFill>
                  <a:srgbClr val="990000"/>
                </a:solidFill>
                <a:latin typeface="Arial" panose="020B0604020202020204" pitchFamily="34" charset="0"/>
                <a:cs typeface="Arial" panose="020B0604020202020204" pitchFamily="34" charset="0"/>
              </a:rPr>
              <a:t>Koraci:</a:t>
            </a:r>
          </a:p>
          <a:p>
            <a:pPr marL="324000" indent="-324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Identifikacija rizika.</a:t>
            </a:r>
          </a:p>
          <a:p>
            <a:pPr marL="324000" indent="-324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Proračun izloženosti buci </a:t>
            </a:r>
            <a:br>
              <a:rPr lang="sr-Latn-RS" sz="1800" b="1" dirty="0">
                <a:solidFill>
                  <a:srgbClr val="000066"/>
                </a:solidFill>
                <a:latin typeface="Arial" panose="020B0604020202020204" pitchFamily="34" charset="0"/>
                <a:cs typeface="Arial" panose="020B0604020202020204" pitchFamily="34" charset="0"/>
              </a:rPr>
            </a:br>
            <a:r>
              <a:rPr lang="sr-Latn-RS" sz="1800" b="1" dirty="0">
                <a:solidFill>
                  <a:srgbClr val="000066"/>
                </a:solidFill>
                <a:latin typeface="Arial" panose="020B0604020202020204" pitchFamily="34" charset="0"/>
                <a:cs typeface="Arial" panose="020B0604020202020204" pitchFamily="34" charset="0"/>
              </a:rPr>
              <a:t>(SRPS EN ISO 9612:2016):</a:t>
            </a:r>
          </a:p>
          <a:p>
            <a:pPr marL="324000" lvl="1" algn="l">
              <a:spcBef>
                <a:spcPts val="600"/>
              </a:spcBef>
              <a:buClr>
                <a:srgbClr val="990000"/>
              </a:buClr>
            </a:pPr>
            <a:r>
              <a:rPr lang="sr-Latn-RS" sz="1600" b="1" dirty="0">
                <a:solidFill>
                  <a:srgbClr val="990000"/>
                </a:solidFill>
                <a:latin typeface="Arial" panose="020B0604020202020204" pitchFamily="34" charset="0"/>
                <a:cs typeface="Arial" panose="020B0604020202020204" pitchFamily="34" charset="0"/>
              </a:rPr>
              <a:t>2.1</a:t>
            </a:r>
            <a:r>
              <a:rPr lang="sr-Latn-RS" sz="1600" b="1" dirty="0">
                <a:solidFill>
                  <a:srgbClr val="000066"/>
                </a:solidFill>
                <a:latin typeface="Arial" panose="020B0604020202020204" pitchFamily="34" charset="0"/>
                <a:cs typeface="Arial" panose="020B0604020202020204" pitchFamily="34" charset="0"/>
              </a:rPr>
              <a:t>  Analiza rada;</a:t>
            </a:r>
          </a:p>
          <a:p>
            <a:pPr marL="324000" lvl="1" algn="l">
              <a:spcBef>
                <a:spcPts val="600"/>
              </a:spcBef>
              <a:buClr>
                <a:srgbClr val="990000"/>
              </a:buClr>
            </a:pPr>
            <a:r>
              <a:rPr lang="sr-Latn-RS" sz="1600" b="1" dirty="0">
                <a:solidFill>
                  <a:srgbClr val="990000"/>
                </a:solidFill>
                <a:latin typeface="Arial" panose="020B0604020202020204" pitchFamily="34" charset="0"/>
                <a:cs typeface="Arial" panose="020B0604020202020204" pitchFamily="34" charset="0"/>
              </a:rPr>
              <a:t>2.2</a:t>
            </a:r>
            <a:r>
              <a:rPr lang="sr-Latn-RS" sz="1600" b="1" dirty="0">
                <a:solidFill>
                  <a:srgbClr val="000066"/>
                </a:solidFill>
                <a:latin typeface="Arial" panose="020B0604020202020204" pitchFamily="34" charset="0"/>
                <a:cs typeface="Arial" panose="020B0604020202020204" pitchFamily="34" charset="0"/>
              </a:rPr>
              <a:t>  Izbor strategije merenja ekvivalentnog nivoa buke;</a:t>
            </a:r>
          </a:p>
          <a:p>
            <a:pPr marL="324000" lvl="1" algn="l">
              <a:spcBef>
                <a:spcPts val="600"/>
              </a:spcBef>
              <a:buClr>
                <a:srgbClr val="990000"/>
              </a:buClr>
            </a:pPr>
            <a:r>
              <a:rPr lang="sr-Latn-RS" sz="1600" b="1" dirty="0">
                <a:solidFill>
                  <a:srgbClr val="990000"/>
                </a:solidFill>
                <a:latin typeface="Arial" panose="020B0604020202020204" pitchFamily="34" charset="0"/>
                <a:cs typeface="Arial" panose="020B0604020202020204" pitchFamily="34" charset="0"/>
              </a:rPr>
              <a:t>2.3</a:t>
            </a:r>
            <a:r>
              <a:rPr lang="sr-Latn-RS" sz="1600" b="1" dirty="0">
                <a:solidFill>
                  <a:srgbClr val="000066"/>
                </a:solidFill>
                <a:latin typeface="Arial" panose="020B0604020202020204" pitchFamily="34" charset="0"/>
                <a:cs typeface="Arial" panose="020B0604020202020204" pitchFamily="34" charset="0"/>
              </a:rPr>
              <a:t>  Procena vremena izloženosti buci;</a:t>
            </a:r>
          </a:p>
          <a:p>
            <a:pPr marL="324000" lvl="1" algn="l">
              <a:spcBef>
                <a:spcPts val="600"/>
              </a:spcBef>
              <a:buClr>
                <a:srgbClr val="990000"/>
              </a:buClr>
            </a:pPr>
            <a:r>
              <a:rPr lang="sr-Latn-RS" sz="1600" b="1" dirty="0">
                <a:solidFill>
                  <a:srgbClr val="990000"/>
                </a:solidFill>
                <a:latin typeface="Arial" panose="020B0604020202020204" pitchFamily="34" charset="0"/>
                <a:cs typeface="Arial" panose="020B0604020202020204" pitchFamily="34" charset="0"/>
              </a:rPr>
              <a:t>2.4</a:t>
            </a:r>
            <a:r>
              <a:rPr lang="sr-Latn-RS" sz="1600" b="1" dirty="0">
                <a:solidFill>
                  <a:srgbClr val="000066"/>
                </a:solidFill>
                <a:latin typeface="Arial" panose="020B0604020202020204" pitchFamily="34" charset="0"/>
                <a:cs typeface="Arial" panose="020B0604020202020204" pitchFamily="34" charset="0"/>
              </a:rPr>
              <a:t>  Merenje ekvivalentnog nivoa buke.</a:t>
            </a:r>
          </a:p>
          <a:p>
            <a:pPr marL="324000" indent="-324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Procena rizika.</a:t>
            </a:r>
          </a:p>
        </p:txBody>
      </p:sp>
      <p:pic>
        <p:nvPicPr>
          <p:cNvPr id="33" name="Picture 39" descr="Risk Measurement - 3D Animated Clipart for PowerPoint - PresenterMedia.co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257732"/>
            <a:ext cx="1799999" cy="1800000"/>
          </a:xfrm>
          <a:prstGeom prst="rect">
            <a:avLst/>
          </a:prstGeom>
          <a:noFill/>
          <a:extLst>
            <a:ext uri="{909E8E84-426E-40DD-AFC4-6F175D3DCCD1}">
              <a14:hiddenFill xmlns:a14="http://schemas.microsoft.com/office/drawing/2010/main">
                <a:solidFill>
                  <a:srgbClr val="FFFFFF"/>
                </a:solidFill>
              </a14:hiddenFill>
            </a:ext>
          </a:extLst>
        </p:spPr>
      </p:pic>
      <p:sp>
        <p:nvSpPr>
          <p:cNvPr id="34" name="Subtitle 2"/>
          <p:cNvSpPr txBox="1">
            <a:spLocks/>
          </p:cNvSpPr>
          <p:nvPr/>
        </p:nvSpPr>
        <p:spPr>
          <a:xfrm>
            <a:off x="354840" y="764704"/>
            <a:ext cx="8625387" cy="229302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80000" indent="-180000" algn="l">
              <a:spcBef>
                <a:spcPts val="600"/>
              </a:spcBef>
            </a:pPr>
            <a:r>
              <a:rPr lang="sr-Latn-RS" sz="1800" b="1" dirty="0">
                <a:solidFill>
                  <a:srgbClr val="990000"/>
                </a:solidFill>
                <a:latin typeface="Arial" panose="020B0604020202020204" pitchFamily="34" charset="0"/>
                <a:cs typeface="Arial" panose="020B0604020202020204" pitchFamily="34" charset="0"/>
              </a:rPr>
              <a:t>Ciljevi:</a:t>
            </a:r>
          </a:p>
          <a:p>
            <a:pPr marL="324000" indent="-324000" algn="l">
              <a:lnSpc>
                <a:spcPct val="120000"/>
              </a:lnSpc>
              <a:spcBef>
                <a:spcPts val="600"/>
              </a:spcBef>
              <a:buClr>
                <a:srgbClr val="80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Utvrđivanje gde postoji rizik i ko će biti izložen riziku.</a:t>
            </a:r>
          </a:p>
          <a:p>
            <a:pPr marL="324000" indent="-324000" algn="l">
              <a:lnSpc>
                <a:spcPct val="120000"/>
              </a:lnSpc>
              <a:spcBef>
                <a:spcPts val="600"/>
              </a:spcBef>
              <a:buClr>
                <a:srgbClr val="80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Poređenje proračunate vrednosti dnevne izloženosti </a:t>
            </a:r>
            <a:br>
              <a:rPr lang="sr-Latn-RS" sz="1800" b="1" dirty="0">
                <a:solidFill>
                  <a:srgbClr val="000066"/>
                </a:solidFill>
                <a:latin typeface="Arial" panose="020B0604020202020204" pitchFamily="34" charset="0"/>
                <a:cs typeface="Arial" panose="020B0604020202020204" pitchFamily="34" charset="0"/>
              </a:rPr>
            </a:br>
            <a:r>
              <a:rPr lang="sr-Latn-RS" sz="1800" b="1" dirty="0">
                <a:solidFill>
                  <a:srgbClr val="000066"/>
                </a:solidFill>
                <a:latin typeface="Arial" panose="020B0604020202020204" pitchFamily="34" charset="0"/>
                <a:cs typeface="Arial" panose="020B0604020202020204" pitchFamily="34" charset="0"/>
              </a:rPr>
              <a:t>buci sa graničnim i akcionim vrednostima - ocena.</a:t>
            </a:r>
          </a:p>
          <a:p>
            <a:pPr marL="324000" indent="-324000" algn="l">
              <a:lnSpc>
                <a:spcPct val="120000"/>
              </a:lnSpc>
              <a:spcBef>
                <a:spcPts val="600"/>
              </a:spcBef>
              <a:buClr>
                <a:srgbClr val="80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Identifikacija mera za kontrolu buke.</a:t>
            </a:r>
          </a:p>
          <a:p>
            <a:pPr marL="324000" indent="-324000" algn="l">
              <a:lnSpc>
                <a:spcPct val="120000"/>
              </a:lnSpc>
              <a:spcBef>
                <a:spcPts val="600"/>
              </a:spcBef>
              <a:buClr>
                <a:srgbClr val="80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Identifikacija potrebe za zdravstvenim nadzorom.</a:t>
            </a:r>
          </a:p>
        </p:txBody>
      </p:sp>
      <p:pic>
        <p:nvPicPr>
          <p:cNvPr id="35" name="Picture 42" descr="Business man GIFs - Get the best gif on GIF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594575"/>
            <a:ext cx="1619520"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5">
            <a:extLst>
              <a:ext uri="{FF2B5EF4-FFF2-40B4-BE49-F238E27FC236}">
                <a16:creationId xmlns:a16="http://schemas.microsoft.com/office/drawing/2014/main" xmlns="" id="{636A19BE-53B2-8678-0233-67DA1177B9CB}"/>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554110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2"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9" name="Text Box 15"/>
          <p:cNvSpPr txBox="1">
            <a:spLocks noChangeArrowheads="1"/>
          </p:cNvSpPr>
          <p:nvPr/>
        </p:nvSpPr>
        <p:spPr bwMode="auto">
          <a:xfrm>
            <a:off x="252000" y="980728"/>
            <a:ext cx="5823312" cy="3749744"/>
          </a:xfrm>
          <a:prstGeom prst="rect">
            <a:avLst/>
          </a:prstGeom>
          <a:noFill/>
          <a:ln w="9525">
            <a:noFill/>
            <a:miter lim="800000"/>
            <a:headEnd/>
            <a:tailEnd/>
          </a:ln>
          <a:effectLst/>
        </p:spPr>
        <p:txBody>
          <a:bodyPr wrap="square">
            <a:spAutoFit/>
          </a:bodyPr>
          <a:lstStyle/>
          <a:p>
            <a:pPr>
              <a:lnSpc>
                <a:spcPct val="150000"/>
              </a:lnSpc>
              <a:spcBef>
                <a:spcPts val="600"/>
              </a:spcBef>
            </a:pPr>
            <a:r>
              <a:rPr lang="sr-Latn-CS" sz="1800" b="1" dirty="0">
                <a:solidFill>
                  <a:srgbClr val="800000"/>
                </a:solidFill>
                <a:latin typeface="Arial" pitchFamily="34" charset="0"/>
                <a:cs typeface="Arial" pitchFamily="34" charset="0"/>
              </a:rPr>
              <a:t>Osnovna dokumenta za proračun izloženosti buci i procenu rizika</a:t>
            </a:r>
          </a:p>
          <a:p>
            <a:pPr marL="285750" indent="-285750" algn="just">
              <a:lnSpc>
                <a:spcPct val="150000"/>
              </a:lnSpc>
              <a:spcBef>
                <a:spcPts val="1800"/>
              </a:spcBef>
              <a:buFont typeface="Wingdings" panose="05000000000000000000" pitchFamily="2" charset="2"/>
              <a:buChar char="Ø"/>
            </a:pPr>
            <a:r>
              <a:rPr lang="sr-Latn-CS" sz="1800" b="1" dirty="0">
                <a:solidFill>
                  <a:srgbClr val="800000"/>
                </a:solidFill>
                <a:latin typeface="Arial" pitchFamily="34" charset="0"/>
                <a:cs typeface="Arial" pitchFamily="34" charset="0"/>
              </a:rPr>
              <a:t>Standard </a:t>
            </a:r>
            <a:r>
              <a:rPr lang="vi-VN" sz="1800" b="1" dirty="0">
                <a:solidFill>
                  <a:srgbClr val="800000"/>
                </a:solidFill>
                <a:latin typeface="Arial" pitchFamily="34" charset="0"/>
                <a:cs typeface="Arial" pitchFamily="34" charset="0"/>
              </a:rPr>
              <a:t>SRPS </a:t>
            </a:r>
            <a:r>
              <a:rPr lang="sr-Cyrl-CS" sz="1800" b="1" dirty="0">
                <a:solidFill>
                  <a:srgbClr val="800000"/>
                </a:solidFill>
                <a:latin typeface="Arial" pitchFamily="34" charset="0"/>
                <a:cs typeface="Arial" pitchFamily="34" charset="0"/>
              </a:rPr>
              <a:t>Е</a:t>
            </a:r>
            <a:r>
              <a:rPr lang="vi-VN" sz="1800" b="1" dirty="0">
                <a:solidFill>
                  <a:srgbClr val="800000"/>
                </a:solidFill>
                <a:latin typeface="Arial" pitchFamily="34" charset="0"/>
                <a:cs typeface="Arial" pitchFamily="34" charset="0"/>
              </a:rPr>
              <a:t>N ISO 9612:2016: </a:t>
            </a:r>
            <a:r>
              <a:rPr lang="vi-VN" sz="1800" b="1" dirty="0">
                <a:solidFill>
                  <a:srgbClr val="000066"/>
                </a:solidFill>
                <a:latin typeface="Arial" pitchFamily="34" charset="0"/>
                <a:cs typeface="Arial" pitchFamily="34" charset="0"/>
              </a:rPr>
              <a:t>Akustika </a:t>
            </a:r>
            <a:r>
              <a:rPr lang="sr-Latn-RS" sz="1800" b="1" dirty="0">
                <a:solidFill>
                  <a:srgbClr val="000066"/>
                </a:solidFill>
                <a:latin typeface="Arial" pitchFamily="34" charset="0"/>
                <a:cs typeface="Arial" pitchFamily="34" charset="0"/>
              </a:rPr>
              <a:t>-</a:t>
            </a:r>
            <a:r>
              <a:rPr lang="vi-VN" sz="1800" b="1" dirty="0">
                <a:solidFill>
                  <a:srgbClr val="000066"/>
                </a:solidFill>
                <a:latin typeface="Arial" pitchFamily="34" charset="0"/>
                <a:cs typeface="Arial" pitchFamily="34" charset="0"/>
              </a:rPr>
              <a:t> Određivanje izloženosti buci u radnoj okolini - Inženjerska metoda</a:t>
            </a:r>
            <a:r>
              <a:rPr lang="sr-Latn-CS" sz="1800" b="1" dirty="0">
                <a:solidFill>
                  <a:srgbClr val="000066"/>
                </a:solidFill>
                <a:latin typeface="Arial" pitchFamily="34" charset="0"/>
                <a:cs typeface="Arial" pitchFamily="34" charset="0"/>
              </a:rPr>
              <a:t>;</a:t>
            </a:r>
          </a:p>
          <a:p>
            <a:pPr marL="285750" indent="-285750" algn="just">
              <a:lnSpc>
                <a:spcPct val="150000"/>
              </a:lnSpc>
              <a:spcBef>
                <a:spcPts val="1200"/>
              </a:spcBef>
              <a:buFont typeface="Wingdings" panose="05000000000000000000" pitchFamily="2" charset="2"/>
              <a:buChar char="Ø"/>
            </a:pPr>
            <a:r>
              <a:rPr lang="vi-VN" sz="1800" b="1" dirty="0">
                <a:solidFill>
                  <a:srgbClr val="800000"/>
                </a:solidFill>
                <a:latin typeface="Arial" pitchFamily="34" charset="0"/>
                <a:cs typeface="Arial" pitchFamily="34" charset="0"/>
              </a:rPr>
              <a:t>Pravilnik o preventivnim merama za bezbedan i zdrav rad pri izlaganju buci </a:t>
            </a:r>
            <a:r>
              <a:rPr lang="vi-VN" sz="1800" b="1" dirty="0">
                <a:solidFill>
                  <a:srgbClr val="000066"/>
                </a:solidFill>
                <a:latin typeface="Arial" pitchFamily="34" charset="0"/>
                <a:cs typeface="Arial" pitchFamily="34" charset="0"/>
              </a:rPr>
              <a:t>(„Sl</a:t>
            </a:r>
            <a:r>
              <a:rPr lang="sr-Latn-RS" sz="1800" b="1" dirty="0">
                <a:solidFill>
                  <a:srgbClr val="000066"/>
                </a:solidFill>
                <a:latin typeface="Arial" pitchFamily="34" charset="0"/>
                <a:cs typeface="Arial" pitchFamily="34" charset="0"/>
              </a:rPr>
              <a:t>užbeni</a:t>
            </a:r>
            <a:r>
              <a:rPr lang="vi-VN" sz="1800" b="1" dirty="0">
                <a:solidFill>
                  <a:srgbClr val="000066"/>
                </a:solidFill>
                <a:latin typeface="Arial" pitchFamily="34" charset="0"/>
                <a:cs typeface="Arial" pitchFamily="34" charset="0"/>
              </a:rPr>
              <a:t> glasnik RS“ br. 96/2011, 78/2015</a:t>
            </a:r>
            <a:r>
              <a:rPr lang="sr-Latn-RS" sz="1800" b="1" dirty="0">
                <a:solidFill>
                  <a:srgbClr val="000066"/>
                </a:solidFill>
                <a:latin typeface="Arial" pitchFamily="34" charset="0"/>
                <a:cs typeface="Arial" pitchFamily="34" charset="0"/>
              </a:rPr>
              <a:t> i 93/2019</a:t>
            </a:r>
            <a:r>
              <a:rPr lang="vi-VN" sz="1800" b="1" dirty="0">
                <a:solidFill>
                  <a:srgbClr val="000066"/>
                </a:solidFill>
                <a:latin typeface="Arial" pitchFamily="34" charset="0"/>
                <a:cs typeface="Arial" pitchFamily="34" charset="0"/>
              </a:rPr>
              <a:t>)</a:t>
            </a:r>
            <a:r>
              <a:rPr lang="sr-Latn-CS" sz="1800" b="1" dirty="0">
                <a:solidFill>
                  <a:srgbClr val="000066"/>
                </a:solidFill>
                <a:latin typeface="Arial" pitchFamily="34" charset="0"/>
                <a:cs typeface="Arial" pitchFamily="34" charset="0"/>
              </a:rPr>
              <a:t>.</a:t>
            </a:r>
            <a:endParaRPr lang="vi-VN" sz="1800" b="1" dirty="0">
              <a:solidFill>
                <a:srgbClr val="000066"/>
              </a:solidFill>
              <a:latin typeface="Arial" pitchFamily="34" charset="0"/>
              <a:cs typeface="Arial" pitchFamily="34" charset="0"/>
            </a:endParaRPr>
          </a:p>
        </p:txBody>
      </p:sp>
      <p:pic>
        <p:nvPicPr>
          <p:cNvPr id="10" name="Picture 9" descr="gavel-books-240.jpg"/>
          <p:cNvPicPr>
            <a:picLocks noChangeAspect="1"/>
          </p:cNvPicPr>
          <p:nvPr/>
        </p:nvPicPr>
        <p:blipFill>
          <a:blip r:embed="rId3" cstate="print"/>
          <a:stretch>
            <a:fillRect/>
          </a:stretch>
        </p:blipFill>
        <p:spPr>
          <a:xfrm>
            <a:off x="6369456" y="1135248"/>
            <a:ext cx="2328000" cy="3492000"/>
          </a:xfrm>
          <a:prstGeom prst="rect">
            <a:avLst/>
          </a:prstGeom>
        </p:spPr>
      </p:pic>
      <p:sp>
        <p:nvSpPr>
          <p:cNvPr id="2" name="Rectangle 15">
            <a:extLst>
              <a:ext uri="{FF2B5EF4-FFF2-40B4-BE49-F238E27FC236}">
                <a16:creationId xmlns:a16="http://schemas.microsoft.com/office/drawing/2014/main" xmlns="" id="{27C0ACFB-B64E-56AF-6625-8DBE8E62652A}"/>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42947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3" name="Subtitle 2"/>
          <p:cNvSpPr txBox="1">
            <a:spLocks/>
          </p:cNvSpPr>
          <p:nvPr/>
        </p:nvSpPr>
        <p:spPr>
          <a:xfrm>
            <a:off x="354841" y="764704"/>
            <a:ext cx="6287962" cy="56776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spcBef>
                <a:spcPts val="600"/>
              </a:spcBef>
            </a:pPr>
            <a:r>
              <a:rPr lang="sr-Latn-RS" sz="1800" b="1" dirty="0">
                <a:solidFill>
                  <a:srgbClr val="990000"/>
                </a:solidFill>
                <a:latin typeface="Arial" panose="020B0604020202020204" pitchFamily="34" charset="0"/>
                <a:cs typeface="Arial" panose="020B0604020202020204" pitchFamily="34" charset="0"/>
              </a:rPr>
              <a:t>KORAK 1: Identifikacija rizika</a:t>
            </a:r>
          </a:p>
          <a:p>
            <a:pPr algn="l">
              <a:lnSpc>
                <a:spcPct val="120000"/>
              </a:lnSpc>
              <a:spcBef>
                <a:spcPts val="600"/>
              </a:spcBef>
            </a:pPr>
            <a:r>
              <a:rPr lang="sr-Latn-RS" sz="1800" b="1" dirty="0">
                <a:solidFill>
                  <a:srgbClr val="990000"/>
                </a:solidFill>
                <a:latin typeface="Arial" panose="020B0604020202020204" pitchFamily="34" charset="0"/>
                <a:cs typeface="Arial" panose="020B0604020202020204" pitchFamily="34" charset="0"/>
              </a:rPr>
              <a:t>Da li postoji problem buke na radnom mestu?</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Buka uznemirujuća tokom većeg dela dana?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Konverzacija na 2 m povišenim glasom?</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Teško praćenje razgovora više ljudi?</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Korišćenje bučnih alata i mašina?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Rad u bučnoj industriji?</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Buka udara i eksplozija?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Zvonjava u ušima ili provremeni gubitak sluha?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Registrovanje zvučnih signala?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Sposobnost za izvođenje radnih zadataka?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Neprijatno ili bolno slušanje uobičajenih zvukova?</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Pogoršanje postojeće bolesti?</a:t>
            </a:r>
          </a:p>
          <a:p>
            <a:pPr marL="432000" indent="-432000" algn="l">
              <a:lnSpc>
                <a:spcPct val="12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Problem sa sluhom ili glavobolja?</a:t>
            </a:r>
          </a:p>
          <a:p>
            <a:pPr marL="457200" indent="-457200" algn="l">
              <a:lnSpc>
                <a:spcPct val="120000"/>
              </a:lnSpc>
              <a:spcBef>
                <a:spcPts val="600"/>
              </a:spcBef>
              <a:buFont typeface="+mj-lt"/>
              <a:buAutoNum type="arabicPeriod"/>
            </a:pPr>
            <a:endParaRPr lang="sr-Latn-RS" sz="1800" b="1" dirty="0">
              <a:solidFill>
                <a:srgbClr val="000066"/>
              </a:solidFill>
              <a:latin typeface="Arial" panose="020B0604020202020204" pitchFamily="34" charset="0"/>
              <a:cs typeface="Arial" panose="020B0604020202020204" pitchFamily="34" charset="0"/>
            </a:endParaRPr>
          </a:p>
        </p:txBody>
      </p:sp>
      <p:pic>
        <p:nvPicPr>
          <p:cNvPr id="14" name="Picture 2" descr="Danger Clipart Risk - Risk Assessment Animated Gif , Free Transparent  Clipart - Clipart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85" r="11851"/>
          <a:stretch/>
        </p:blipFill>
        <p:spPr bwMode="auto">
          <a:xfrm>
            <a:off x="6215701" y="738220"/>
            <a:ext cx="1236619" cy="1877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9" descr="Risk Measurement - 3D Animated Clipart for PowerPoint - PresenterMedia.c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4809" y="4005064"/>
            <a:ext cx="1416837" cy="14168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Mushroom Arrow Red Sticker by Mushroom for iOS &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6639" y="4525812"/>
            <a:ext cx="1352628" cy="6093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Write a Business Revie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41151" y="4387948"/>
            <a:ext cx="901652" cy="88505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CF5C53F5-7516-4515-9159-1EB36F5938E2}"/>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038475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6447365" cy="446449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2.1  Analiza rada</a:t>
            </a: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O</a:t>
            </a:r>
            <a:r>
              <a:rPr lang="vi-VN" sz="1800" b="1" dirty="0">
                <a:solidFill>
                  <a:srgbClr val="000066"/>
                </a:solidFill>
                <a:latin typeface="Arial" panose="020B0604020202020204" pitchFamily="34" charset="0"/>
                <a:cs typeface="Arial" panose="020B0604020202020204" pitchFamily="34" charset="0"/>
              </a:rPr>
              <a:t>pisivanje aktivnosti preduzeća i poslova radnika</a:t>
            </a:r>
            <a:r>
              <a:rPr lang="sr-Latn-RS" sz="1800" b="1" dirty="0">
                <a:solidFill>
                  <a:srgbClr val="000066"/>
                </a:solidFill>
                <a:latin typeface="Arial" panose="020B0604020202020204" pitchFamily="34" charset="0"/>
                <a:cs typeface="Arial" panose="020B0604020202020204" pitchFamily="34" charset="0"/>
              </a:rPr>
              <a:t>;</a:t>
            </a:r>
            <a:endParaRPr lang="vi-VN" sz="1800" b="1" dirty="0">
              <a:solidFill>
                <a:srgbClr val="000066"/>
              </a:solidFill>
              <a:latin typeface="Arial" panose="020B0604020202020204" pitchFamily="34" charset="0"/>
              <a:cs typeface="Arial" panose="020B0604020202020204" pitchFamily="34" charset="0"/>
            </a:endParaRP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U</a:t>
            </a:r>
            <a:r>
              <a:rPr lang="vi-VN" sz="1800" b="1" dirty="0">
                <a:solidFill>
                  <a:srgbClr val="000066"/>
                </a:solidFill>
                <a:latin typeface="Arial" panose="020B0604020202020204" pitchFamily="34" charset="0"/>
                <a:cs typeface="Arial" panose="020B0604020202020204" pitchFamily="34" charset="0"/>
              </a:rPr>
              <a:t>tvrđivanje homogenih</a:t>
            </a:r>
            <a:r>
              <a:rPr lang="sr-Latn-RS" sz="1800" b="1" dirty="0">
                <a:solidFill>
                  <a:srgbClr val="000066"/>
                </a:solidFill>
                <a:latin typeface="Arial" panose="020B0604020202020204" pitchFamily="34" charset="0"/>
                <a:cs typeface="Arial" panose="020B0604020202020204" pitchFamily="34" charset="0"/>
              </a:rPr>
              <a:t> </a:t>
            </a:r>
            <a:r>
              <a:rPr lang="vi-VN" sz="1800" b="1" dirty="0">
                <a:solidFill>
                  <a:srgbClr val="000066"/>
                </a:solidFill>
                <a:latin typeface="Arial" panose="020B0604020202020204" pitchFamily="34" charset="0"/>
                <a:cs typeface="Arial" panose="020B0604020202020204" pitchFamily="34" charset="0"/>
              </a:rPr>
              <a:t>grupa izloženih buci</a:t>
            </a:r>
            <a:r>
              <a:rPr lang="sr-Latn-RS" sz="1800" b="1" dirty="0">
                <a:solidFill>
                  <a:srgbClr val="000066"/>
                </a:solidFill>
                <a:latin typeface="Arial" panose="020B0604020202020204" pitchFamily="34" charset="0"/>
                <a:cs typeface="Arial" panose="020B0604020202020204" pitchFamily="34" charset="0"/>
              </a:rPr>
              <a:t>;</a:t>
            </a:r>
            <a:endParaRPr lang="vi-VN" sz="1800" b="1" dirty="0">
              <a:solidFill>
                <a:srgbClr val="000066"/>
              </a:solidFill>
              <a:latin typeface="Arial" panose="020B0604020202020204" pitchFamily="34" charset="0"/>
              <a:cs typeface="Arial" panose="020B0604020202020204" pitchFamily="34" charset="0"/>
            </a:endParaRP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O</a:t>
            </a:r>
            <a:r>
              <a:rPr lang="vi-VN" sz="1800" b="1" dirty="0">
                <a:solidFill>
                  <a:srgbClr val="000066"/>
                </a:solidFill>
                <a:latin typeface="Arial" panose="020B0604020202020204" pitchFamily="34" charset="0"/>
                <a:cs typeface="Arial" panose="020B0604020202020204" pitchFamily="34" charset="0"/>
              </a:rPr>
              <a:t>dređivanje nominalnog dana ili nominalnih dana</a:t>
            </a:r>
            <a:r>
              <a:rPr lang="sr-Latn-RS" sz="1800" b="1" dirty="0">
                <a:solidFill>
                  <a:srgbClr val="000066"/>
                </a:solidFill>
                <a:latin typeface="Arial" panose="020B0604020202020204" pitchFamily="34" charset="0"/>
                <a:cs typeface="Arial" panose="020B0604020202020204" pitchFamily="34" charset="0"/>
              </a:rPr>
              <a:t>;</a:t>
            </a: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a:t>
            </a:r>
            <a:r>
              <a:rPr lang="vi-VN" sz="1800" b="1" dirty="0">
                <a:solidFill>
                  <a:srgbClr val="000066"/>
                </a:solidFill>
                <a:latin typeface="Arial" panose="020B0604020202020204" pitchFamily="34" charset="0"/>
                <a:cs typeface="Arial" panose="020B0604020202020204" pitchFamily="34" charset="0"/>
              </a:rPr>
              <a:t>dentifikovanje radnih zadataka koji čine poslove</a:t>
            </a:r>
            <a:r>
              <a:rPr lang="sr-Latn-RS" sz="1800" b="1" dirty="0">
                <a:solidFill>
                  <a:srgbClr val="000066"/>
                </a:solidFill>
                <a:latin typeface="Arial" panose="020B0604020202020204" pitchFamily="34" charset="0"/>
                <a:cs typeface="Arial" panose="020B0604020202020204" pitchFamily="34" charset="0"/>
              </a:rPr>
              <a:t>;</a:t>
            </a:r>
            <a:endParaRPr lang="vi-VN" sz="1800" b="1" dirty="0">
              <a:solidFill>
                <a:srgbClr val="000066"/>
              </a:solidFill>
              <a:latin typeface="Arial" panose="020B0604020202020204" pitchFamily="34" charset="0"/>
              <a:cs typeface="Arial" panose="020B0604020202020204" pitchFamily="34" charset="0"/>
            </a:endParaRP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a:t>
            </a:r>
            <a:r>
              <a:rPr lang="vi-VN" sz="1800" b="1" dirty="0">
                <a:solidFill>
                  <a:srgbClr val="000066"/>
                </a:solidFill>
                <a:latin typeface="Arial" panose="020B0604020202020204" pitchFamily="34" charset="0"/>
                <a:cs typeface="Arial" panose="020B0604020202020204" pitchFamily="34" charset="0"/>
              </a:rPr>
              <a:t>dentifikovanje mogućih značajnih zvučnih događaja; </a:t>
            </a: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a:t>
            </a:r>
            <a:r>
              <a:rPr lang="vi-VN" sz="1800" b="1" dirty="0">
                <a:solidFill>
                  <a:srgbClr val="000066"/>
                </a:solidFill>
                <a:latin typeface="Arial" panose="020B0604020202020204" pitchFamily="34" charset="0"/>
                <a:cs typeface="Arial" panose="020B0604020202020204" pitchFamily="34" charset="0"/>
              </a:rPr>
              <a:t>zbor strategije merenja</a:t>
            </a:r>
            <a:r>
              <a:rPr lang="sr-Latn-RS" sz="1800" b="1" dirty="0">
                <a:solidFill>
                  <a:srgbClr val="000066"/>
                </a:solidFill>
                <a:latin typeface="Arial" panose="020B0604020202020204" pitchFamily="34" charset="0"/>
                <a:cs typeface="Arial" panose="020B0604020202020204" pitchFamily="34" charset="0"/>
              </a:rPr>
              <a:t>;</a:t>
            </a:r>
            <a:endParaRPr lang="vi-VN" sz="1800" b="1" dirty="0">
              <a:solidFill>
                <a:srgbClr val="000066"/>
              </a:solidFill>
              <a:latin typeface="Arial" panose="020B0604020202020204" pitchFamily="34" charset="0"/>
              <a:cs typeface="Arial" panose="020B0604020202020204" pitchFamily="34" charset="0"/>
            </a:endParaRPr>
          </a:p>
          <a:p>
            <a:pPr marL="360000" indent="-360000" algn="l">
              <a:lnSpc>
                <a:spcPct val="150000"/>
              </a:lnSpc>
              <a:spcBef>
                <a:spcPts val="600"/>
              </a:spcBef>
              <a:buClr>
                <a:srgbClr val="990000"/>
              </a:buClr>
              <a:buFont typeface="+mj-lt"/>
              <a:buAutoNum type="arabicPeriod"/>
            </a:pPr>
            <a:r>
              <a:rPr lang="sr-Latn-RS" sz="1800" b="1" dirty="0">
                <a:solidFill>
                  <a:srgbClr val="000066"/>
                </a:solidFill>
                <a:latin typeface="Arial" panose="020B0604020202020204" pitchFamily="34" charset="0"/>
                <a:cs typeface="Arial" panose="020B0604020202020204" pitchFamily="34" charset="0"/>
              </a:rPr>
              <a:t>I</a:t>
            </a:r>
            <a:r>
              <a:rPr lang="vi-VN" sz="1800" b="1" dirty="0">
                <a:solidFill>
                  <a:srgbClr val="000066"/>
                </a:solidFill>
                <a:latin typeface="Arial" panose="020B0604020202020204" pitchFamily="34" charset="0"/>
                <a:cs typeface="Arial" panose="020B0604020202020204" pitchFamily="34" charset="0"/>
              </a:rPr>
              <a:t>zrad</a:t>
            </a:r>
            <a:r>
              <a:rPr lang="sr-Latn-RS" sz="1800" b="1" dirty="0">
                <a:solidFill>
                  <a:srgbClr val="000066"/>
                </a:solidFill>
                <a:latin typeface="Arial" panose="020B0604020202020204" pitchFamily="34" charset="0"/>
                <a:cs typeface="Arial" panose="020B0604020202020204" pitchFamily="34" charset="0"/>
              </a:rPr>
              <a:t>a</a:t>
            </a:r>
            <a:r>
              <a:rPr lang="vi-VN" sz="1800" b="1" dirty="0">
                <a:solidFill>
                  <a:srgbClr val="000066"/>
                </a:solidFill>
                <a:latin typeface="Arial" panose="020B0604020202020204" pitchFamily="34" charset="0"/>
                <a:cs typeface="Arial" panose="020B0604020202020204" pitchFamily="34" charset="0"/>
              </a:rPr>
              <a:t> plana merenja</a:t>
            </a:r>
            <a:r>
              <a:rPr lang="sr-Latn-RS" sz="1800" b="1" dirty="0">
                <a:solidFill>
                  <a:srgbClr val="000066"/>
                </a:solidFill>
                <a:latin typeface="Arial" panose="020B0604020202020204" pitchFamily="34" charset="0"/>
                <a:cs typeface="Arial" panose="020B0604020202020204" pitchFamily="34" charset="0"/>
              </a:rPr>
              <a:t>.</a:t>
            </a: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015" y="3287152"/>
            <a:ext cx="1980000" cy="131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Construction Workers In Australian In Building Site Working And Doing Tasks  Stock Photo - Download Image Now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15" y="1844824"/>
            <a:ext cx="1980000" cy="13187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A woman's work is never done | Europea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015" y="4736890"/>
            <a:ext cx="1980000" cy="14850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E50A5238-E169-69F0-7EA7-0DB136047FAF}"/>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25321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6F8C3D-D464-794B-589C-363E7D56FC8B}"/>
              </a:ext>
            </a:extLst>
          </p:cNvPr>
          <p:cNvPicPr>
            <a:picLocks noChangeAspect="1"/>
          </p:cNvPicPr>
          <p:nvPr/>
        </p:nvPicPr>
        <p:blipFill rotWithShape="1">
          <a:blip r:embed="rId3"/>
          <a:srcRect l="42125" t="27383" r="37400" b="41198"/>
          <a:stretch/>
        </p:blipFill>
        <p:spPr>
          <a:xfrm>
            <a:off x="6930210" y="4728321"/>
            <a:ext cx="2011590" cy="1736348"/>
          </a:xfrm>
          <a:prstGeom prst="rect">
            <a:avLst/>
          </a:prstGeom>
        </p:spPr>
      </p:pic>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6447365" cy="9361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2.2  Izbor strategije merenja</a:t>
            </a:r>
          </a:p>
        </p:txBody>
      </p:sp>
      <p:sp>
        <p:nvSpPr>
          <p:cNvPr id="17"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Text Box 15">
            <a:extLst>
              <a:ext uri="{FF2B5EF4-FFF2-40B4-BE49-F238E27FC236}">
                <a16:creationId xmlns:a16="http://schemas.microsoft.com/office/drawing/2014/main" xmlns="" id="{FBA2E877-5A9D-4D30-DF25-BD41C493693E}"/>
              </a:ext>
            </a:extLst>
          </p:cNvPr>
          <p:cNvSpPr txBox="1">
            <a:spLocks noChangeArrowheads="1"/>
          </p:cNvSpPr>
          <p:nvPr/>
        </p:nvSpPr>
        <p:spPr bwMode="auto">
          <a:xfrm>
            <a:off x="1475656" y="1648252"/>
            <a:ext cx="6264696" cy="1492716"/>
          </a:xfrm>
          <a:prstGeom prst="rect">
            <a:avLst/>
          </a:prstGeom>
          <a:noFill/>
          <a:ln w="9525">
            <a:noFill/>
            <a:miter lim="800000"/>
            <a:headEnd/>
            <a:tailEnd/>
          </a:ln>
          <a:effectLst/>
        </p:spPr>
        <p:txBody>
          <a:bodyPr wrap="square">
            <a:spAutoFit/>
          </a:bodyPr>
          <a:lstStyle/>
          <a:p>
            <a:pPr marL="540000" indent="-288000" algn="just">
              <a:lnSpc>
                <a:spcPct val="150000"/>
              </a:lnSpc>
              <a:spcBef>
                <a:spcPts val="600"/>
              </a:spcBef>
              <a:buBlip>
                <a:blip r:embed="rId4"/>
              </a:buBlip>
            </a:pPr>
            <a:r>
              <a:rPr lang="sr-Latn-RS" sz="1800" b="1" dirty="0">
                <a:solidFill>
                  <a:srgbClr val="000066"/>
                </a:solidFill>
                <a:latin typeface="Arial" pitchFamily="34" charset="0"/>
                <a:cs typeface="Arial" pitchFamily="34" charset="0"/>
              </a:rPr>
              <a:t>Merenja zasnovana na radnom zadatku</a:t>
            </a:r>
          </a:p>
          <a:p>
            <a:pPr marL="540000" indent="-288000" algn="just">
              <a:lnSpc>
                <a:spcPct val="150000"/>
              </a:lnSpc>
              <a:spcBef>
                <a:spcPts val="600"/>
              </a:spcBef>
              <a:buBlip>
                <a:blip r:embed="rId4"/>
              </a:buBlip>
            </a:pPr>
            <a:r>
              <a:rPr lang="sr-Latn-RS" sz="1800" b="1" dirty="0">
                <a:solidFill>
                  <a:srgbClr val="000066"/>
                </a:solidFill>
                <a:latin typeface="Arial" pitchFamily="34" charset="0"/>
                <a:cs typeface="Arial" pitchFamily="34" charset="0"/>
              </a:rPr>
              <a:t>Merenja zasnovana na poslu</a:t>
            </a:r>
          </a:p>
          <a:p>
            <a:pPr marL="540000" indent="-288000" algn="just">
              <a:lnSpc>
                <a:spcPct val="150000"/>
              </a:lnSpc>
              <a:spcBef>
                <a:spcPts val="600"/>
              </a:spcBef>
              <a:buBlip>
                <a:blip r:embed="rId4"/>
              </a:buBlip>
            </a:pPr>
            <a:r>
              <a:rPr lang="sr-Latn-RS" sz="1800" b="1" dirty="0">
                <a:solidFill>
                  <a:srgbClr val="000066"/>
                </a:solidFill>
                <a:latin typeface="Arial" pitchFamily="34" charset="0"/>
                <a:cs typeface="Arial" pitchFamily="34" charset="0"/>
              </a:rPr>
              <a:t>Celodnevno merenje</a:t>
            </a:r>
            <a:endParaRPr lang="sr-Latn-CS" sz="1800" b="1" dirty="0">
              <a:solidFill>
                <a:srgbClr val="000066"/>
              </a:solidFill>
              <a:latin typeface="Arial" pitchFamily="34" charset="0"/>
              <a:cs typeface="Arial" pitchFamily="34" charset="0"/>
            </a:endParaRPr>
          </a:p>
        </p:txBody>
      </p:sp>
      <p:pic>
        <p:nvPicPr>
          <p:cNvPr id="3" name="Picture 2">
            <a:extLst>
              <a:ext uri="{FF2B5EF4-FFF2-40B4-BE49-F238E27FC236}">
                <a16:creationId xmlns:a16="http://schemas.microsoft.com/office/drawing/2014/main" xmlns="" id="{5F11F9EB-05C6-41DF-03EC-E3D5E6A44C41}"/>
              </a:ext>
            </a:extLst>
          </p:cNvPr>
          <p:cNvPicPr>
            <a:picLocks noChangeAspect="1"/>
          </p:cNvPicPr>
          <p:nvPr/>
        </p:nvPicPr>
        <p:blipFill rotWithShape="1">
          <a:blip r:embed="rId5"/>
          <a:srcRect l="5901" t="20724" r="39762" b="27847"/>
          <a:stretch/>
        </p:blipFill>
        <p:spPr>
          <a:xfrm>
            <a:off x="152400" y="4293096"/>
            <a:ext cx="4053597" cy="2158131"/>
          </a:xfrm>
          <a:prstGeom prst="rect">
            <a:avLst/>
          </a:prstGeom>
        </p:spPr>
      </p:pic>
      <p:pic>
        <p:nvPicPr>
          <p:cNvPr id="4" name="Picture 3">
            <a:extLst>
              <a:ext uri="{FF2B5EF4-FFF2-40B4-BE49-F238E27FC236}">
                <a16:creationId xmlns:a16="http://schemas.microsoft.com/office/drawing/2014/main" xmlns="" id="{FA5F630E-EB05-7FD8-62FC-F617129D36A5}"/>
              </a:ext>
            </a:extLst>
          </p:cNvPr>
          <p:cNvPicPr>
            <a:picLocks noChangeAspect="1"/>
          </p:cNvPicPr>
          <p:nvPr/>
        </p:nvPicPr>
        <p:blipFill rotWithShape="1">
          <a:blip r:embed="rId6"/>
          <a:srcRect l="5900" t="22445" r="37097" b="27724"/>
          <a:stretch/>
        </p:blipFill>
        <p:spPr>
          <a:xfrm>
            <a:off x="3569274" y="3167401"/>
            <a:ext cx="3883045" cy="1909454"/>
          </a:xfrm>
          <a:prstGeom prst="rect">
            <a:avLst/>
          </a:prstGeom>
        </p:spPr>
      </p:pic>
      <p:sp>
        <p:nvSpPr>
          <p:cNvPr id="7" name="Rectangle 15">
            <a:extLst>
              <a:ext uri="{FF2B5EF4-FFF2-40B4-BE49-F238E27FC236}">
                <a16:creationId xmlns:a16="http://schemas.microsoft.com/office/drawing/2014/main" xmlns="" id="{5C9BE916-5D7A-494F-0AEA-8F468E3A563F}"/>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076635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6447365" cy="9361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2.2  Izbor strategije merenja</a:t>
            </a:r>
          </a:p>
        </p:txBody>
      </p:sp>
      <p:graphicFrame>
        <p:nvGraphicFramePr>
          <p:cNvPr id="13" name="Table 12"/>
          <p:cNvGraphicFramePr>
            <a:graphicFrameLocks noGrp="1"/>
          </p:cNvGraphicFramePr>
          <p:nvPr>
            <p:extLst>
              <p:ext uri="{D42A27DB-BD31-4B8C-83A1-F6EECF244321}">
                <p14:modId xmlns:p14="http://schemas.microsoft.com/office/powerpoint/2010/main" val="504734361"/>
              </p:ext>
            </p:extLst>
          </p:nvPr>
        </p:nvGraphicFramePr>
        <p:xfrm>
          <a:off x="177416" y="1772984"/>
          <a:ext cx="8789158" cy="4608344"/>
        </p:xfrm>
        <a:graphic>
          <a:graphicData uri="http://schemas.openxmlformats.org/drawingml/2006/table">
            <a:tbl>
              <a:tblPr>
                <a:effectLst>
                  <a:innerShdw blurRad="114300">
                    <a:prstClr val="black"/>
                  </a:innerShdw>
                </a:effectLst>
                <a:tableStyleId>{D7AC3CCA-C797-4891-BE02-D94E43425B78}</a:tableStyleId>
              </a:tblPr>
              <a:tblGrid>
                <a:gridCol w="4394584">
                  <a:extLst>
                    <a:ext uri="{9D8B030D-6E8A-4147-A177-3AD203B41FA5}">
                      <a16:colId xmlns:a16="http://schemas.microsoft.com/office/drawing/2014/main" xmlns="" val="20000"/>
                    </a:ext>
                  </a:extLst>
                </a:gridCol>
                <a:gridCol w="1464858">
                  <a:extLst>
                    <a:ext uri="{9D8B030D-6E8A-4147-A177-3AD203B41FA5}">
                      <a16:colId xmlns:a16="http://schemas.microsoft.com/office/drawing/2014/main" xmlns="" val="20001"/>
                    </a:ext>
                  </a:extLst>
                </a:gridCol>
                <a:gridCol w="1464858">
                  <a:extLst>
                    <a:ext uri="{9D8B030D-6E8A-4147-A177-3AD203B41FA5}">
                      <a16:colId xmlns:a16="http://schemas.microsoft.com/office/drawing/2014/main" xmlns="" val="20002"/>
                    </a:ext>
                  </a:extLst>
                </a:gridCol>
                <a:gridCol w="1464858">
                  <a:extLst>
                    <a:ext uri="{9D8B030D-6E8A-4147-A177-3AD203B41FA5}">
                      <a16:colId xmlns:a16="http://schemas.microsoft.com/office/drawing/2014/main" xmlns="" val="20003"/>
                    </a:ext>
                  </a:extLst>
                </a:gridCol>
              </a:tblGrid>
              <a:tr h="360008">
                <a:tc rowSpan="2">
                  <a:txBody>
                    <a:bodyPr/>
                    <a:lstStyle/>
                    <a:p>
                      <a:pPr algn="ctr">
                        <a:lnSpc>
                          <a:spcPct val="100000"/>
                        </a:lnSpc>
                        <a:spcBef>
                          <a:spcPts val="0"/>
                        </a:spcBef>
                        <a:spcAft>
                          <a:spcPts val="0"/>
                        </a:spcAft>
                      </a:pPr>
                      <a:r>
                        <a:rPr lang="sr-Cyrl-CS" sz="1600" b="1" dirty="0">
                          <a:solidFill>
                            <a:srgbClr val="000066"/>
                          </a:solidFill>
                          <a:effectLst/>
                          <a:latin typeface="Arial" panose="020B0604020202020204" pitchFamily="34" charset="0"/>
                          <a:cs typeface="Arial" panose="020B0604020202020204" pitchFamily="34" charset="0"/>
                        </a:rPr>
                        <a:t>Tip ili priroda posla</a:t>
                      </a:r>
                      <a:endParaRPr lang="en-US" sz="16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lumMod val="85000"/>
                      </a:schemeClr>
                    </a:solidFill>
                  </a:tcPr>
                </a:tc>
                <a:tc gridSpan="3">
                  <a:txBody>
                    <a:bodyPr/>
                    <a:lstStyle/>
                    <a:p>
                      <a:pPr algn="ctr">
                        <a:lnSpc>
                          <a:spcPct val="100000"/>
                        </a:lnSpc>
                        <a:spcBef>
                          <a:spcPts val="300"/>
                        </a:spcBef>
                        <a:spcAft>
                          <a:spcPts val="300"/>
                        </a:spcAft>
                      </a:pPr>
                      <a:r>
                        <a:rPr lang="sr-Cyrl-CS" sz="1600" b="1" dirty="0">
                          <a:solidFill>
                            <a:srgbClr val="CC0000"/>
                          </a:solidFill>
                          <a:effectLst/>
                          <a:latin typeface="Arial" panose="020B0604020202020204" pitchFamily="34" charset="0"/>
                          <a:cs typeface="Arial" panose="020B0604020202020204" pitchFamily="34" charset="0"/>
                        </a:rPr>
                        <a:t>Strategija merenja</a:t>
                      </a:r>
                      <a:endParaRPr lang="en-US" sz="1600" b="1"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20112">
                <a:tc vMerge="1">
                  <a:txBody>
                    <a:bodyPr/>
                    <a:lstStyle/>
                    <a:p>
                      <a:endParaRPr lang="en-US"/>
                    </a:p>
                  </a:txBody>
                  <a:tcPr/>
                </a:tc>
                <a:tc>
                  <a:txBody>
                    <a:bodyPr/>
                    <a:lstStyle/>
                    <a:p>
                      <a:pPr algn="ctr">
                        <a:lnSpc>
                          <a:spcPct val="100000"/>
                        </a:lnSpc>
                        <a:spcBef>
                          <a:spcPts val="300"/>
                        </a:spcBef>
                        <a:spcAft>
                          <a:spcPts val="300"/>
                        </a:spcAft>
                      </a:pPr>
                      <a:r>
                        <a:rPr lang="sr-Cyrl-CS" sz="1400" b="1" dirty="0">
                          <a:solidFill>
                            <a:srgbClr val="CC0000"/>
                          </a:solidFill>
                          <a:effectLst/>
                          <a:latin typeface="Arial" panose="020B0604020202020204" pitchFamily="34" charset="0"/>
                          <a:cs typeface="Arial" panose="020B0604020202020204" pitchFamily="34" charset="0"/>
                        </a:rPr>
                        <a:t>Merenje zasnovano na radnom zadatku</a:t>
                      </a:r>
                      <a:endParaRPr lang="en-US" sz="1400" b="1"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lumMod val="85000"/>
                      </a:schemeClr>
                    </a:solidFill>
                  </a:tcPr>
                </a:tc>
                <a:tc>
                  <a:txBody>
                    <a:bodyPr/>
                    <a:lstStyle/>
                    <a:p>
                      <a:pPr algn="ctr">
                        <a:lnSpc>
                          <a:spcPct val="100000"/>
                        </a:lnSpc>
                        <a:spcBef>
                          <a:spcPts val="300"/>
                        </a:spcBef>
                        <a:spcAft>
                          <a:spcPts val="300"/>
                        </a:spcAft>
                      </a:pPr>
                      <a:r>
                        <a:rPr lang="sr-Cyrl-CS" sz="1400" b="1" dirty="0">
                          <a:solidFill>
                            <a:srgbClr val="CC0000"/>
                          </a:solidFill>
                          <a:effectLst/>
                          <a:latin typeface="Arial" panose="020B0604020202020204" pitchFamily="34" charset="0"/>
                          <a:cs typeface="Arial" panose="020B0604020202020204" pitchFamily="34" charset="0"/>
                        </a:rPr>
                        <a:t>Merenje zasnovano na poslu</a:t>
                      </a:r>
                      <a:endParaRPr lang="en-US" sz="1400" b="1"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lumMod val="85000"/>
                      </a:schemeClr>
                    </a:solidFill>
                  </a:tcPr>
                </a:tc>
                <a:tc>
                  <a:txBody>
                    <a:bodyPr/>
                    <a:lstStyle/>
                    <a:p>
                      <a:pPr algn="ctr">
                        <a:lnSpc>
                          <a:spcPct val="100000"/>
                        </a:lnSpc>
                        <a:spcBef>
                          <a:spcPts val="300"/>
                        </a:spcBef>
                        <a:spcAft>
                          <a:spcPts val="300"/>
                        </a:spcAft>
                      </a:pPr>
                      <a:r>
                        <a:rPr lang="sr-Latn-RS" sz="1400" b="1" dirty="0">
                          <a:solidFill>
                            <a:srgbClr val="CC0000"/>
                          </a:solidFill>
                          <a:effectLst/>
                          <a:latin typeface="Arial" panose="020B0604020202020204" pitchFamily="34" charset="0"/>
                          <a:cs typeface="Arial" panose="020B0604020202020204" pitchFamily="34" charset="0"/>
                        </a:rPr>
                        <a:t>Celodnevno m</a:t>
                      </a:r>
                      <a:r>
                        <a:rPr lang="sr-Cyrl-CS" sz="1400" b="1" dirty="0">
                          <a:solidFill>
                            <a:srgbClr val="CC0000"/>
                          </a:solidFill>
                          <a:effectLst/>
                          <a:latin typeface="Arial" panose="020B0604020202020204" pitchFamily="34" charset="0"/>
                          <a:cs typeface="Arial" panose="020B0604020202020204" pitchFamily="34" charset="0"/>
                        </a:rPr>
                        <a:t>erenje </a:t>
                      </a:r>
                      <a:endParaRPr lang="en-US" sz="1400" b="1"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lumMod val="85000"/>
                      </a:schemeClr>
                    </a:solidFill>
                  </a:tcPr>
                </a:tc>
                <a:extLst>
                  <a:ext uri="{0D108BD9-81ED-4DB2-BD59-A6C34878D82A}">
                    <a16:rowId xmlns:a16="http://schemas.microsoft.com/office/drawing/2014/main" xmlns="" val="10001"/>
                  </a:ext>
                </a:extLst>
              </a:tr>
              <a:tr h="504000">
                <a:tc>
                  <a:txBody>
                    <a:bodyPr/>
                    <a:lstStyle/>
                    <a:p>
                      <a:pPr marL="36000" algn="l">
                        <a:lnSpc>
                          <a:spcPct val="100000"/>
                        </a:lnSpc>
                        <a:spcBef>
                          <a:spcPts val="0"/>
                        </a:spcBef>
                        <a:spcAft>
                          <a:spcPts val="0"/>
                        </a:spcAft>
                      </a:pPr>
                      <a:r>
                        <a:rPr lang="sr-Cyrl-CS" sz="1400" b="1" dirty="0">
                          <a:solidFill>
                            <a:srgbClr val="000066"/>
                          </a:solidFill>
                          <a:effectLst/>
                          <a:latin typeface="Arial" panose="020B0604020202020204" pitchFamily="34" charset="0"/>
                          <a:cs typeface="Arial" panose="020B0604020202020204" pitchFamily="34" charset="0"/>
                        </a:rPr>
                        <a:t>Fiksno radno mesto</a:t>
                      </a:r>
                      <a:r>
                        <a:rPr lang="ru-RU" sz="1400" b="1" dirty="0">
                          <a:solidFill>
                            <a:srgbClr val="000066"/>
                          </a:solidFill>
                          <a:effectLst/>
                          <a:latin typeface="Arial" panose="020B0604020202020204" pitchFamily="34" charset="0"/>
                          <a:cs typeface="Arial" panose="020B0604020202020204" pitchFamily="34" charset="0"/>
                        </a:rPr>
                        <a:t> </a:t>
                      </a:r>
                      <a:r>
                        <a:rPr lang="sr-Latn-RS" sz="1400" b="1" baseline="0" dirty="0">
                          <a:solidFill>
                            <a:srgbClr val="000066"/>
                          </a:solidFill>
                          <a:effectLst/>
                          <a:latin typeface="Arial" panose="020B0604020202020204" pitchFamily="34" charset="0"/>
                          <a:cs typeface="Arial" panose="020B0604020202020204" pitchFamily="34" charset="0"/>
                        </a:rPr>
                        <a:t>–</a:t>
                      </a:r>
                      <a:r>
                        <a:rPr lang="ru-RU" sz="1400" b="1" dirty="0">
                          <a:solidFill>
                            <a:srgbClr val="000066"/>
                          </a:solidFill>
                          <a:effectLst/>
                          <a:latin typeface="Arial" panose="020B0604020202020204" pitchFamily="34" charset="0"/>
                          <a:cs typeface="Arial" panose="020B0604020202020204" pitchFamily="34" charset="0"/>
                        </a:rPr>
                        <a:t> </a:t>
                      </a:r>
                      <a:r>
                        <a:rPr lang="sr-Latn-RS" sz="1400" b="1" dirty="0">
                          <a:solidFill>
                            <a:srgbClr val="000066"/>
                          </a:solidFill>
                          <a:effectLst/>
                          <a:latin typeface="Arial" panose="020B0604020202020204" pitchFamily="34" charset="0"/>
                          <a:cs typeface="Arial" panose="020B0604020202020204" pitchFamily="34" charset="0"/>
                        </a:rPr>
                        <a:t> </a:t>
                      </a:r>
                      <a:br>
                        <a:rPr lang="sr-Latn-RS" sz="1400" b="1" dirty="0">
                          <a:solidFill>
                            <a:srgbClr val="000066"/>
                          </a:solidFill>
                          <a:effectLst/>
                          <a:latin typeface="Arial" panose="020B0604020202020204" pitchFamily="34" charset="0"/>
                          <a:cs typeface="Arial" panose="020B0604020202020204" pitchFamily="34" charset="0"/>
                        </a:rPr>
                      </a:br>
                      <a:r>
                        <a:rPr lang="sr-Cyrl-CS" sz="1400" b="1" dirty="0">
                          <a:solidFill>
                            <a:srgbClr val="000066"/>
                          </a:solidFill>
                          <a:effectLst/>
                          <a:latin typeface="Arial" panose="020B0604020202020204" pitchFamily="34" charset="0"/>
                          <a:cs typeface="Arial" panose="020B0604020202020204" pitchFamily="34" charset="0"/>
                        </a:rPr>
                        <a:t>Jednostav</a:t>
                      </a:r>
                      <a:r>
                        <a:rPr lang="sr-Latn-RS" sz="1400" b="1" dirty="0">
                          <a:solidFill>
                            <a:srgbClr val="000066"/>
                          </a:solidFill>
                          <a:effectLst/>
                          <a:latin typeface="Arial" panose="020B0604020202020204" pitchFamily="34" charset="0"/>
                          <a:cs typeface="Arial" panose="020B0604020202020204" pitchFamily="34" charset="0"/>
                        </a:rPr>
                        <a:t>an</a:t>
                      </a:r>
                      <a:r>
                        <a:rPr lang="sr-Cyrl-CS" sz="1400" b="1" dirty="0">
                          <a:solidFill>
                            <a:srgbClr val="000066"/>
                          </a:solidFill>
                          <a:effectLst/>
                          <a:latin typeface="Arial" panose="020B0604020202020204" pitchFamily="34" charset="0"/>
                          <a:cs typeface="Arial" panose="020B0604020202020204" pitchFamily="34" charset="0"/>
                        </a:rPr>
                        <a:t> ili pojedinačn</a:t>
                      </a:r>
                      <a:r>
                        <a:rPr lang="sr-Latn-RS" sz="1400" b="1" dirty="0">
                          <a:solidFill>
                            <a:srgbClr val="000066"/>
                          </a:solidFill>
                          <a:effectLst/>
                          <a:latin typeface="Arial" panose="020B0604020202020204" pitchFamily="34" charset="0"/>
                          <a:cs typeface="Arial" panose="020B0604020202020204" pitchFamily="34" charset="0"/>
                        </a:rPr>
                        <a:t>i</a:t>
                      </a:r>
                      <a:r>
                        <a:rPr lang="sr-Latn-RS" sz="1400" b="1" baseline="0" dirty="0">
                          <a:solidFill>
                            <a:srgbClr val="000066"/>
                          </a:solidFill>
                          <a:effectLst/>
                          <a:latin typeface="Arial" panose="020B0604020202020204" pitchFamily="34" charset="0"/>
                          <a:cs typeface="Arial" panose="020B0604020202020204" pitchFamily="34" charset="0"/>
                        </a:rPr>
                        <a:t> zadatak</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2"/>
                  </a:ext>
                </a:extLst>
              </a:tr>
              <a:tr h="504000">
                <a:tc>
                  <a:txBody>
                    <a:bodyPr/>
                    <a:lstStyle/>
                    <a:p>
                      <a:pPr marL="36000" algn="l">
                        <a:lnSpc>
                          <a:spcPct val="100000"/>
                        </a:lnSpc>
                        <a:spcBef>
                          <a:spcPts val="0"/>
                        </a:spcBef>
                        <a:spcAft>
                          <a:spcPts val="0"/>
                        </a:spcAft>
                      </a:pPr>
                      <a:r>
                        <a:rPr lang="sr-Cyrl-CS" sz="1400" b="1" dirty="0">
                          <a:solidFill>
                            <a:srgbClr val="000066"/>
                          </a:solidFill>
                          <a:effectLst/>
                          <a:latin typeface="Arial" panose="020B0604020202020204" pitchFamily="34" charset="0"/>
                          <a:cs typeface="Arial" panose="020B0604020202020204" pitchFamily="34" charset="0"/>
                        </a:rPr>
                        <a:t>Fiksno radno mesto</a:t>
                      </a:r>
                      <a:r>
                        <a:rPr lang="ru-RU" sz="1400" b="1" dirty="0">
                          <a:solidFill>
                            <a:srgbClr val="000066"/>
                          </a:solidFill>
                          <a:effectLst/>
                          <a:latin typeface="Arial" panose="020B0604020202020204" pitchFamily="34" charset="0"/>
                          <a:cs typeface="Arial" panose="020B0604020202020204" pitchFamily="34" charset="0"/>
                        </a:rPr>
                        <a:t> </a:t>
                      </a:r>
                      <a:r>
                        <a:rPr lang="sr-Latn-RS" sz="1400" b="1" baseline="0" dirty="0">
                          <a:solidFill>
                            <a:srgbClr val="000066"/>
                          </a:solidFill>
                          <a:effectLst/>
                          <a:latin typeface="Arial" panose="020B0604020202020204" pitchFamily="34" charset="0"/>
                          <a:cs typeface="Arial" panose="020B0604020202020204" pitchFamily="34" charset="0"/>
                        </a:rPr>
                        <a:t>–</a:t>
                      </a:r>
                      <a:r>
                        <a:rPr lang="ru-RU" sz="1400" b="1" dirty="0">
                          <a:solidFill>
                            <a:srgbClr val="000066"/>
                          </a:solidFill>
                          <a:effectLst/>
                          <a:latin typeface="Arial" panose="020B0604020202020204" pitchFamily="34" charset="0"/>
                          <a:cs typeface="Arial" panose="020B0604020202020204" pitchFamily="34" charset="0"/>
                        </a:rPr>
                        <a:t/>
                      </a:r>
                      <a:br>
                        <a:rPr lang="ru-RU" sz="1400" b="1" dirty="0">
                          <a:solidFill>
                            <a:srgbClr val="000066"/>
                          </a:solidFill>
                          <a:effectLst/>
                          <a:latin typeface="Arial" panose="020B0604020202020204" pitchFamily="34" charset="0"/>
                          <a:cs typeface="Arial" panose="020B0604020202020204" pitchFamily="34" charset="0"/>
                        </a:rPr>
                      </a:br>
                      <a:r>
                        <a:rPr lang="sr-Cyrl-CS" sz="1400" b="1" dirty="0">
                          <a:solidFill>
                            <a:srgbClr val="000066"/>
                          </a:solidFill>
                          <a:effectLst/>
                          <a:latin typeface="Arial" panose="020B0604020202020204" pitchFamily="34" charset="0"/>
                          <a:cs typeface="Arial" panose="020B0604020202020204" pitchFamily="34" charset="0"/>
                        </a:rPr>
                        <a:t>Složen</a:t>
                      </a:r>
                      <a:r>
                        <a:rPr lang="sr-Latn-RS" sz="1400" b="1" dirty="0">
                          <a:solidFill>
                            <a:srgbClr val="000066"/>
                          </a:solidFill>
                          <a:effectLst/>
                          <a:latin typeface="Arial" panose="020B0604020202020204" pitchFamily="34" charset="0"/>
                          <a:cs typeface="Arial" panose="020B0604020202020204" pitchFamily="34" charset="0"/>
                        </a:rPr>
                        <a:t>i</a:t>
                      </a:r>
                      <a:r>
                        <a:rPr lang="sr-Latn-RS" sz="1400" b="1" baseline="0" dirty="0">
                          <a:solidFill>
                            <a:srgbClr val="000066"/>
                          </a:solidFill>
                          <a:effectLst/>
                          <a:latin typeface="Arial" panose="020B0604020202020204" pitchFamily="34" charset="0"/>
                          <a:cs typeface="Arial" panose="020B0604020202020204" pitchFamily="34" charset="0"/>
                        </a:rPr>
                        <a:t> ili</a:t>
                      </a:r>
                      <a:r>
                        <a:rPr lang="sr-Cyrl-CS" sz="1400" b="1" dirty="0">
                          <a:solidFill>
                            <a:srgbClr val="000066"/>
                          </a:solidFill>
                          <a:effectLst/>
                          <a:latin typeface="Arial" panose="020B0604020202020204" pitchFamily="34" charset="0"/>
                          <a:cs typeface="Arial" panose="020B0604020202020204" pitchFamily="34" charset="0"/>
                        </a:rPr>
                        <a:t> višestruk</a:t>
                      </a:r>
                      <a:r>
                        <a:rPr lang="sr-Latn-RS" sz="1400" b="1" dirty="0">
                          <a:solidFill>
                            <a:srgbClr val="000066"/>
                          </a:solidFill>
                          <a:effectLst/>
                          <a:latin typeface="Arial" panose="020B0604020202020204" pitchFamily="34" charset="0"/>
                          <a:cs typeface="Arial" panose="020B0604020202020204" pitchFamily="34" charset="0"/>
                        </a:rPr>
                        <a:t>i</a:t>
                      </a:r>
                      <a:r>
                        <a:rPr lang="sr-Latn-RS" sz="1400" b="1" baseline="0" dirty="0">
                          <a:solidFill>
                            <a:srgbClr val="000066"/>
                          </a:solidFill>
                          <a:effectLst/>
                          <a:latin typeface="Arial" panose="020B0604020202020204" pitchFamily="34" charset="0"/>
                          <a:cs typeface="Arial" panose="020B0604020202020204" pitchFamily="34" charset="0"/>
                        </a:rPr>
                        <a:t> zadaci</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3"/>
                  </a:ext>
                </a:extLst>
              </a:tr>
              <a:tr h="504000">
                <a:tc>
                  <a:txBody>
                    <a:bodyPr/>
                    <a:lstStyle/>
                    <a:p>
                      <a:pPr marL="36000" algn="l">
                        <a:lnSpc>
                          <a:spcPct val="100000"/>
                        </a:lnSpc>
                        <a:spcBef>
                          <a:spcPts val="0"/>
                        </a:spcBef>
                        <a:spcAft>
                          <a:spcPts val="0"/>
                        </a:spcAft>
                      </a:pPr>
                      <a:r>
                        <a:rPr lang="sr-Latn-RS" sz="1400" b="1" dirty="0">
                          <a:solidFill>
                            <a:srgbClr val="000066"/>
                          </a:solidFill>
                          <a:effectLst/>
                          <a:latin typeface="Arial" panose="020B0604020202020204" pitchFamily="34" charset="0"/>
                          <a:cs typeface="Arial" panose="020B0604020202020204" pitchFamily="34" charset="0"/>
                        </a:rPr>
                        <a:t>Radnik koji se</a:t>
                      </a:r>
                      <a:r>
                        <a:rPr lang="sr-Latn-RS" sz="1400" b="1" baseline="0" dirty="0">
                          <a:solidFill>
                            <a:srgbClr val="000066"/>
                          </a:solidFill>
                          <a:effectLst/>
                          <a:latin typeface="Arial" panose="020B0604020202020204" pitchFamily="34" charset="0"/>
                          <a:cs typeface="Arial" panose="020B0604020202020204" pitchFamily="34" charset="0"/>
                        </a:rPr>
                        <a:t> kreće – Predvidljiv postupak obavljanja posla – Mali broj zadataka</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marL="0" marR="0" indent="0" algn="ctr" defTabSz="457200" rtl="0" eaLnBrk="1" fontAlgn="auto" latinLnBrk="0" hangingPunct="1">
                        <a:lnSpc>
                          <a:spcPct val="100000"/>
                        </a:lnSpc>
                        <a:spcBef>
                          <a:spcPts val="300"/>
                        </a:spcBef>
                        <a:spcAft>
                          <a:spcPts val="300"/>
                        </a:spcAft>
                        <a:buClrTx/>
                        <a:buSzTx/>
                        <a:buFontTx/>
                        <a:buNone/>
                        <a:tabLst/>
                        <a:defRPr/>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4"/>
                  </a:ext>
                </a:extLst>
              </a:tr>
              <a:tr h="504224">
                <a:tc>
                  <a:txBody>
                    <a:bodyPr/>
                    <a:lstStyle/>
                    <a:p>
                      <a:pPr marL="36000" algn="l">
                        <a:lnSpc>
                          <a:spcPct val="100000"/>
                        </a:lnSpc>
                        <a:spcBef>
                          <a:spcPts val="0"/>
                        </a:spcBef>
                        <a:spcAft>
                          <a:spcPts val="0"/>
                        </a:spcAft>
                      </a:pPr>
                      <a:r>
                        <a:rPr lang="sr-Latn-RS" sz="1400" b="1" dirty="0">
                          <a:solidFill>
                            <a:srgbClr val="000066"/>
                          </a:solidFill>
                          <a:effectLst/>
                          <a:latin typeface="Arial" panose="020B0604020202020204" pitchFamily="34" charset="0"/>
                          <a:cs typeface="Arial" panose="020B0604020202020204" pitchFamily="34" charset="0"/>
                        </a:rPr>
                        <a:t>Radnik koji se</a:t>
                      </a:r>
                      <a:r>
                        <a:rPr lang="sr-Latn-RS" sz="1400" b="1" baseline="0" dirty="0">
                          <a:solidFill>
                            <a:srgbClr val="000066"/>
                          </a:solidFill>
                          <a:effectLst/>
                          <a:latin typeface="Arial" panose="020B0604020202020204" pitchFamily="34" charset="0"/>
                          <a:cs typeface="Arial" panose="020B0604020202020204" pitchFamily="34" charset="0"/>
                        </a:rPr>
                        <a:t> kreće – Predvidliv posao – Veliki broj zadataka ili složen postupak obavljanja posla</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5"/>
                  </a:ext>
                </a:extLst>
              </a:tr>
              <a:tr h="504000">
                <a:tc>
                  <a:txBody>
                    <a:bodyPr/>
                    <a:lstStyle/>
                    <a:p>
                      <a:pPr marL="36000" algn="l">
                        <a:lnSpc>
                          <a:spcPct val="100000"/>
                        </a:lnSpc>
                        <a:spcBef>
                          <a:spcPts val="0"/>
                        </a:spcBef>
                        <a:spcAft>
                          <a:spcPts val="0"/>
                        </a:spcAft>
                      </a:pPr>
                      <a:r>
                        <a:rPr lang="sr-Latn-RS" sz="1400" b="1" dirty="0">
                          <a:solidFill>
                            <a:srgbClr val="000066"/>
                          </a:solidFill>
                          <a:effectLst/>
                          <a:latin typeface="Arial" panose="020B0604020202020204" pitchFamily="34" charset="0"/>
                          <a:cs typeface="Arial" panose="020B0604020202020204" pitchFamily="34" charset="0"/>
                        </a:rPr>
                        <a:t>Radnik koji se</a:t>
                      </a:r>
                      <a:r>
                        <a:rPr lang="sr-Latn-RS" sz="1400" b="1" baseline="0" dirty="0">
                          <a:solidFill>
                            <a:srgbClr val="000066"/>
                          </a:solidFill>
                          <a:effectLst/>
                          <a:latin typeface="Arial" panose="020B0604020202020204" pitchFamily="34" charset="0"/>
                          <a:cs typeface="Arial" panose="020B0604020202020204" pitchFamily="34" charset="0"/>
                        </a:rPr>
                        <a:t> kreće – Nepredvidliv postupak obavljanja posla</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a:solidFill>
                            <a:srgbClr val="CC0000"/>
                          </a:solidFill>
                          <a:effectLst/>
                          <a:latin typeface="Arial" panose="020B0604020202020204" pitchFamily="34" charset="0"/>
                          <a:cs typeface="Arial" panose="020B0604020202020204" pitchFamily="34" charset="0"/>
                        </a:rPr>
                        <a:t>—</a:t>
                      </a:r>
                      <a:endParaRPr lang="en-US" sz="200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6"/>
                  </a:ext>
                </a:extLst>
              </a:tr>
              <a:tr h="504000">
                <a:tc>
                  <a:txBody>
                    <a:bodyPr/>
                    <a:lstStyle/>
                    <a:p>
                      <a:pPr marL="36000" algn="l">
                        <a:lnSpc>
                          <a:spcPct val="100000"/>
                        </a:lnSpc>
                        <a:spcBef>
                          <a:spcPts val="0"/>
                        </a:spcBef>
                        <a:spcAft>
                          <a:spcPts val="0"/>
                        </a:spcAft>
                      </a:pPr>
                      <a:r>
                        <a:rPr lang="sr-Cyrl-CS" sz="1400" b="1" dirty="0">
                          <a:solidFill>
                            <a:srgbClr val="000066"/>
                          </a:solidFill>
                          <a:effectLst/>
                          <a:latin typeface="Arial" panose="020B0604020202020204" pitchFamily="34" charset="0"/>
                          <a:cs typeface="Arial" panose="020B0604020202020204" pitchFamily="34" charset="0"/>
                        </a:rPr>
                        <a:t>Fiksno radno mesto</a:t>
                      </a:r>
                      <a:r>
                        <a:rPr lang="sr-Latn-RS" sz="1400" b="1" dirty="0">
                          <a:solidFill>
                            <a:srgbClr val="000066"/>
                          </a:solidFill>
                          <a:effectLst/>
                          <a:latin typeface="Arial" panose="020B0604020202020204" pitchFamily="34" charset="0"/>
                          <a:cs typeface="Arial" panose="020B0604020202020204" pitchFamily="34" charset="0"/>
                        </a:rPr>
                        <a:t> ili radnik koji se kreće</a:t>
                      </a:r>
                      <a:r>
                        <a:rPr lang="sr-Latn-RS" sz="1400" b="1" baseline="0" dirty="0">
                          <a:solidFill>
                            <a:srgbClr val="000066"/>
                          </a:solidFill>
                          <a:effectLst/>
                          <a:latin typeface="Arial" panose="020B0604020202020204" pitchFamily="34" charset="0"/>
                          <a:cs typeface="Arial" panose="020B0604020202020204" pitchFamily="34" charset="0"/>
                        </a:rPr>
                        <a:t> –</a:t>
                      </a:r>
                      <a:r>
                        <a:rPr lang="ru-RU" sz="1400" b="1" dirty="0">
                          <a:solidFill>
                            <a:srgbClr val="000066"/>
                          </a:solidFill>
                          <a:effectLst/>
                          <a:latin typeface="Arial" panose="020B0604020202020204" pitchFamily="34" charset="0"/>
                          <a:cs typeface="Arial" panose="020B0604020202020204" pitchFamily="34" charset="0"/>
                        </a:rPr>
                        <a:t> </a:t>
                      </a:r>
                      <a:r>
                        <a:rPr lang="sr-Cyrl-CS" sz="1400" b="1" dirty="0">
                          <a:solidFill>
                            <a:srgbClr val="000066"/>
                          </a:solidFill>
                          <a:effectLst/>
                          <a:latin typeface="Arial" panose="020B0604020202020204" pitchFamily="34" charset="0"/>
                          <a:cs typeface="Arial" panose="020B0604020202020204" pitchFamily="34" charset="0"/>
                        </a:rPr>
                        <a:t>Višestruki zadaci </a:t>
                      </a:r>
                      <a:r>
                        <a:rPr lang="sr-Latn-RS" sz="1400" b="1" dirty="0">
                          <a:solidFill>
                            <a:srgbClr val="000066"/>
                          </a:solidFill>
                          <a:effectLst/>
                          <a:latin typeface="Arial" panose="020B0604020202020204" pitchFamily="34" charset="0"/>
                          <a:cs typeface="Arial" panose="020B0604020202020204" pitchFamily="34" charset="0"/>
                        </a:rPr>
                        <a:t>nedefinisanog </a:t>
                      </a:r>
                      <a:r>
                        <a:rPr lang="sr-Cyrl-CS" sz="1400" b="1" dirty="0">
                          <a:solidFill>
                            <a:srgbClr val="000066"/>
                          </a:solidFill>
                          <a:effectLst/>
                          <a:latin typeface="Arial" panose="020B0604020202020204" pitchFamily="34" charset="0"/>
                          <a:cs typeface="Arial" panose="020B0604020202020204" pitchFamily="34" charset="0"/>
                        </a:rPr>
                        <a:t>trajanja</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a:solidFill>
                            <a:srgbClr val="CC0000"/>
                          </a:solidFill>
                          <a:effectLst/>
                          <a:latin typeface="Arial" panose="020B0604020202020204" pitchFamily="34" charset="0"/>
                          <a:cs typeface="Arial" panose="020B0604020202020204" pitchFamily="34" charset="0"/>
                        </a:rPr>
                        <a:t>—</a:t>
                      </a:r>
                      <a:endParaRPr lang="en-US" sz="200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7"/>
                  </a:ext>
                </a:extLst>
              </a:tr>
              <a:tr h="504000">
                <a:tc>
                  <a:txBody>
                    <a:bodyPr/>
                    <a:lstStyle/>
                    <a:p>
                      <a:pPr marL="36000" algn="l">
                        <a:lnSpc>
                          <a:spcPct val="100000"/>
                        </a:lnSpc>
                        <a:spcBef>
                          <a:spcPts val="0"/>
                        </a:spcBef>
                        <a:spcAft>
                          <a:spcPts val="0"/>
                        </a:spcAft>
                      </a:pPr>
                      <a:r>
                        <a:rPr lang="sr-Cyrl-CS" sz="1400" b="1" dirty="0">
                          <a:solidFill>
                            <a:srgbClr val="000066"/>
                          </a:solidFill>
                          <a:effectLst/>
                          <a:latin typeface="Arial" panose="020B0604020202020204" pitchFamily="34" charset="0"/>
                          <a:cs typeface="Arial" panose="020B0604020202020204" pitchFamily="34" charset="0"/>
                        </a:rPr>
                        <a:t>Fiksno radno mesto</a:t>
                      </a:r>
                      <a:r>
                        <a:rPr lang="sr-Latn-RS" sz="1400" b="1" dirty="0">
                          <a:solidFill>
                            <a:srgbClr val="000066"/>
                          </a:solidFill>
                          <a:effectLst/>
                          <a:latin typeface="Arial" panose="020B0604020202020204" pitchFamily="34" charset="0"/>
                          <a:cs typeface="Arial" panose="020B0604020202020204" pitchFamily="34" charset="0"/>
                        </a:rPr>
                        <a:t> ili radnik koji se kreće</a:t>
                      </a:r>
                      <a:r>
                        <a:rPr lang="sr-Latn-RS" sz="1400" b="1" baseline="0" dirty="0">
                          <a:solidFill>
                            <a:srgbClr val="000066"/>
                          </a:solidFill>
                          <a:effectLst/>
                          <a:latin typeface="Arial" panose="020B0604020202020204" pitchFamily="34" charset="0"/>
                          <a:cs typeface="Arial" panose="020B0604020202020204" pitchFamily="34" charset="0"/>
                        </a:rPr>
                        <a:t> –</a:t>
                      </a:r>
                      <a:r>
                        <a:rPr lang="ru-RU" sz="1400" b="1" dirty="0">
                          <a:solidFill>
                            <a:srgbClr val="000066"/>
                          </a:solidFill>
                          <a:effectLst/>
                          <a:latin typeface="Arial" panose="020B0604020202020204" pitchFamily="34" charset="0"/>
                          <a:cs typeface="Arial" panose="020B0604020202020204" pitchFamily="34" charset="0"/>
                        </a:rPr>
                        <a:t> </a:t>
                      </a:r>
                      <a:r>
                        <a:rPr lang="sr-Cyrl-CS" sz="1400" b="1" dirty="0">
                          <a:solidFill>
                            <a:srgbClr val="000066"/>
                          </a:solidFill>
                          <a:effectLst/>
                          <a:latin typeface="Arial" panose="020B0604020202020204" pitchFamily="34" charset="0"/>
                          <a:cs typeface="Arial" panose="020B0604020202020204" pitchFamily="34" charset="0"/>
                        </a:rPr>
                        <a:t>Nedefinisani zadaci </a:t>
                      </a:r>
                      <a:endParaRPr lang="en-US" sz="1400" b="1" dirty="0">
                        <a:solidFill>
                          <a:srgbClr val="000066"/>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r>
                        <a:rPr lang="en-GB" sz="2000" dirty="0">
                          <a:solidFill>
                            <a:srgbClr val="CC0000"/>
                          </a:solidFill>
                          <a:effectLst/>
                          <a:latin typeface="Arial" panose="020B0604020202020204" pitchFamily="34" charset="0"/>
                          <a:cs typeface="Arial" panose="020B0604020202020204" pitchFamily="34" charset="0"/>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tc>
                  <a:txBody>
                    <a:bodyPr/>
                    <a:lstStyle/>
                    <a:p>
                      <a:pPr algn="ctr">
                        <a:lnSpc>
                          <a:spcPct val="100000"/>
                        </a:lnSpc>
                        <a:spcBef>
                          <a:spcPts val="300"/>
                        </a:spcBef>
                        <a:spcAft>
                          <a:spcPts val="300"/>
                        </a:spcAft>
                      </a:pPr>
                      <a:r>
                        <a:rPr lang="en-GB" sz="2000" dirty="0">
                          <a:solidFill>
                            <a:srgbClr val="CC0000"/>
                          </a:solidFill>
                          <a:effectLst/>
                          <a:latin typeface="Arial" panose="020B0604020202020204" pitchFamily="34" charset="0"/>
                          <a:cs typeface="Arial" panose="020B0604020202020204" pitchFamily="34" charset="0"/>
                          <a:sym typeface="Wingdings"/>
                        </a:rPr>
                        <a:t></a:t>
                      </a:r>
                      <a:endParaRPr lang="en-US" sz="2000" dirty="0">
                        <a:solidFill>
                          <a:srgbClr val="CC0000"/>
                        </a:solidFill>
                        <a:effectLst/>
                        <a:latin typeface="Arial" panose="020B0604020202020204" pitchFamily="34" charset="0"/>
                        <a:ea typeface="MS Mincho"/>
                        <a:cs typeface="Arial" panose="020B0604020202020204" pitchFamily="34" charset="0"/>
                      </a:endParaRPr>
                    </a:p>
                  </a:txBody>
                  <a:tcPr marL="36195" marR="36195" marT="0" marB="0" anchor="ctr">
                    <a:solidFill>
                      <a:schemeClr val="bg1"/>
                    </a:solidFill>
                  </a:tcPr>
                </a:tc>
                <a:extLst>
                  <a:ext uri="{0D108BD9-81ED-4DB2-BD59-A6C34878D82A}">
                    <a16:rowId xmlns:a16="http://schemas.microsoft.com/office/drawing/2014/main" xmlns="" val="10008"/>
                  </a:ext>
                </a:extLst>
              </a:tr>
            </a:tbl>
          </a:graphicData>
        </a:graphic>
      </p:graphicFrame>
      <p:sp>
        <p:nvSpPr>
          <p:cNvPr id="17"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EFD2210E-5988-1B0A-7750-16457C6D6629}"/>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183610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542480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2.3  Procena vremena izloženosti buci </a:t>
            </a:r>
            <a:r>
              <a:rPr lang="sr-Latn-RS" sz="1800" b="1" dirty="0">
                <a:solidFill>
                  <a:schemeClr val="tx1"/>
                </a:solidFill>
                <a:latin typeface="Arial" panose="020B0604020202020204" pitchFamily="34" charset="0"/>
                <a:cs typeface="Arial" panose="020B0604020202020204" pitchFamily="34" charset="0"/>
              </a:rPr>
              <a:t>(kod strategije merenja zasnove na radnim zadacima)</a:t>
            </a:r>
            <a:r>
              <a:rPr lang="sr-Latn-RS" sz="1800" b="1" dirty="0">
                <a:solidFill>
                  <a:srgbClr val="990000"/>
                </a:solidFill>
                <a:latin typeface="Arial" panose="020B0604020202020204" pitchFamily="34" charset="0"/>
                <a:cs typeface="Arial" panose="020B0604020202020204" pitchFamily="34" charset="0"/>
              </a:rPr>
              <a:t>:</a:t>
            </a:r>
          </a:p>
          <a:p>
            <a:pPr marL="216000" indent="-216000" algn="l">
              <a:spcBef>
                <a:spcPts val="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Podela nominalnog radnog dana na radne zadatke.</a:t>
            </a:r>
          </a:p>
          <a:p>
            <a:pPr marL="216000" indent="-216000" algn="l">
              <a:spcBef>
                <a:spcPts val="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Trajanje radnih zadataka se određuje na osnovu:</a:t>
            </a:r>
          </a:p>
          <a:p>
            <a:pPr marL="719138" lvl="1" indent="-216000" algn="l">
              <a:spcBef>
                <a:spcPts val="9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analize sistematizacije poslova;</a:t>
            </a:r>
          </a:p>
          <a:p>
            <a:pPr marL="719138" lvl="1" indent="-216000" algn="l">
              <a:spcBef>
                <a:spcPts val="900"/>
              </a:spcBef>
              <a:buClr>
                <a:srgbClr val="990000"/>
              </a:buClr>
              <a:buFont typeface="Courier New" pitchFamily="49" charset="0"/>
              <a:buChar char="o"/>
            </a:pPr>
            <a:r>
              <a:rPr lang="vi-VN" sz="1600" b="1" dirty="0">
                <a:solidFill>
                  <a:srgbClr val="000066"/>
                </a:solidFill>
                <a:latin typeface="Arial" panose="020B0604020202020204" pitchFamily="34" charset="0"/>
                <a:cs typeface="Arial" panose="020B0604020202020204" pitchFamily="34" charset="0"/>
              </a:rPr>
              <a:t>razgovora sa radnicima i poslovođom;</a:t>
            </a:r>
          </a:p>
          <a:p>
            <a:pPr marL="719138" lvl="1" indent="-216000" algn="l">
              <a:spcBef>
                <a:spcPts val="900"/>
              </a:spcBef>
              <a:buClr>
                <a:srgbClr val="990000"/>
              </a:buClr>
              <a:buFont typeface="Courier New" pitchFamily="49" charset="0"/>
              <a:buChar char="o"/>
            </a:pPr>
            <a:r>
              <a:rPr lang="vi-VN" sz="1600" b="1" dirty="0">
                <a:solidFill>
                  <a:srgbClr val="000066"/>
                </a:solidFill>
                <a:latin typeface="Arial" panose="020B0604020202020204" pitchFamily="34" charset="0"/>
                <a:cs typeface="Arial" panose="020B0604020202020204" pitchFamily="34" charset="0"/>
              </a:rPr>
              <a:t>posmatranja tokom merenja buke;</a:t>
            </a:r>
          </a:p>
          <a:p>
            <a:pPr marL="719138" lvl="1" indent="-216000" algn="l">
              <a:spcBef>
                <a:spcPts val="900"/>
              </a:spcBef>
              <a:buClr>
                <a:srgbClr val="990000"/>
              </a:buClr>
              <a:buFont typeface="Courier New" pitchFamily="49" charset="0"/>
              <a:buChar char="o"/>
            </a:pPr>
            <a:r>
              <a:rPr lang="vi-VN" sz="1600" b="1" dirty="0">
                <a:solidFill>
                  <a:srgbClr val="000066"/>
                </a:solidFill>
                <a:latin typeface="Arial" panose="020B0604020202020204" pitchFamily="34" charset="0"/>
                <a:cs typeface="Arial" panose="020B0604020202020204" pitchFamily="34" charset="0"/>
              </a:rPr>
              <a:t>prikupljanja informacija </a:t>
            </a:r>
            <a:r>
              <a:rPr lang="sr-Latn-RS" sz="1600" b="1" dirty="0">
                <a:solidFill>
                  <a:srgbClr val="000066"/>
                </a:solidFill>
                <a:latin typeface="Arial" panose="020B0604020202020204" pitchFamily="34" charset="0"/>
                <a:cs typeface="Arial" panose="020B0604020202020204" pitchFamily="34" charset="0"/>
              </a:rPr>
              <a:t>o </a:t>
            </a:r>
            <a:r>
              <a:rPr lang="vi-VN" sz="1600" b="1" dirty="0">
                <a:solidFill>
                  <a:srgbClr val="000066"/>
                </a:solidFill>
                <a:latin typeface="Arial" panose="020B0604020202020204" pitchFamily="34" charset="0"/>
                <a:cs typeface="Arial" panose="020B0604020202020204" pitchFamily="34" charset="0"/>
              </a:rPr>
              <a:t>režim</a:t>
            </a:r>
            <a:r>
              <a:rPr lang="sr-Latn-RS" sz="1600" b="1" dirty="0">
                <a:solidFill>
                  <a:srgbClr val="000066"/>
                </a:solidFill>
                <a:latin typeface="Arial" panose="020B0604020202020204" pitchFamily="34" charset="0"/>
                <a:cs typeface="Arial" panose="020B0604020202020204" pitchFamily="34" charset="0"/>
              </a:rPr>
              <a:t>u</a:t>
            </a:r>
            <a:r>
              <a:rPr lang="vi-VN" sz="1600" b="1" dirty="0">
                <a:solidFill>
                  <a:srgbClr val="000066"/>
                </a:solidFill>
                <a:latin typeface="Arial" panose="020B0604020202020204" pitchFamily="34" charset="0"/>
                <a:cs typeface="Arial" panose="020B0604020202020204" pitchFamily="34" charset="0"/>
              </a:rPr>
              <a:t> rada karakterističnih izvora buke.</a:t>
            </a:r>
            <a:endParaRPr lang="sr-Latn-RS" sz="1600" b="1" dirty="0">
              <a:solidFill>
                <a:srgbClr val="000066"/>
              </a:solidFill>
              <a:latin typeface="Arial" panose="020B0604020202020204" pitchFamily="34" charset="0"/>
              <a:cs typeface="Arial" panose="020B0604020202020204" pitchFamily="34" charset="0"/>
            </a:endParaRPr>
          </a:p>
          <a:p>
            <a:pPr marL="216000" indent="-216000" algn="l">
              <a:spcBef>
                <a:spcPts val="3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Za slučaj više procena trajanja radnog zadatka:</a:t>
            </a:r>
          </a:p>
          <a:p>
            <a:pPr marL="342900" indent="-342900" algn="l">
              <a:spcBef>
                <a:spcPts val="1200"/>
              </a:spcBef>
              <a:buFont typeface="Arial" panose="020B0604020202020204" pitchFamily="34" charset="0"/>
              <a:buChar char="•"/>
            </a:pPr>
            <a:endParaRPr lang="sr-Latn-RS" sz="1800" b="1" dirty="0">
              <a:solidFill>
                <a:srgbClr val="000066"/>
              </a:solidFill>
              <a:latin typeface="Arial" panose="020B0604020202020204" pitchFamily="34" charset="0"/>
              <a:cs typeface="Arial" panose="020B0604020202020204" pitchFamily="34" charset="0"/>
            </a:endParaRPr>
          </a:p>
          <a:p>
            <a:pPr marL="216000" indent="-216000" algn="l">
              <a:spcBef>
                <a:spcPts val="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Efektivno trajanje radnog dana jednako je sumi </a:t>
            </a:r>
            <a:br>
              <a:rPr lang="sr-Latn-RS" sz="1800" b="1" dirty="0">
                <a:solidFill>
                  <a:srgbClr val="000066"/>
                </a:solidFill>
                <a:latin typeface="Arial" panose="020B0604020202020204" pitchFamily="34" charset="0"/>
                <a:cs typeface="Arial" panose="020B0604020202020204" pitchFamily="34" charset="0"/>
              </a:rPr>
            </a:br>
            <a:r>
              <a:rPr lang="sr-Latn-RS" sz="1800" b="1" dirty="0">
                <a:solidFill>
                  <a:srgbClr val="000066"/>
                </a:solidFill>
                <a:latin typeface="Arial" panose="020B0604020202020204" pitchFamily="34" charset="0"/>
                <a:cs typeface="Arial" panose="020B0604020202020204" pitchFamily="34" charset="0"/>
              </a:rPr>
              <a:t>trajanja pojedinačnih radnih zadataka:</a:t>
            </a:r>
            <a:endParaRPr lang="vi-VN" sz="1800" b="1" dirty="0">
              <a:solidFill>
                <a:srgbClr val="000066"/>
              </a:solidFill>
              <a:latin typeface="Arial" panose="020B0604020202020204" pitchFamily="34" charset="0"/>
              <a:cs typeface="Arial" panose="020B060402020202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826461268"/>
              </p:ext>
            </p:extLst>
          </p:nvPr>
        </p:nvGraphicFramePr>
        <p:xfrm>
          <a:off x="5920432" y="4409103"/>
          <a:ext cx="1555750" cy="819150"/>
        </p:xfrm>
        <a:graphic>
          <a:graphicData uri="http://schemas.openxmlformats.org/presentationml/2006/ole">
            <mc:AlternateContent xmlns:mc="http://schemas.openxmlformats.org/markup-compatibility/2006">
              <mc:Choice xmlns:v="urn:schemas-microsoft-com:vml" Requires="v">
                <p:oleObj spid="_x0000_s3074" name="Equation" r:id="rId4" imgW="876240" imgH="469800" progId="Equation.DSMT4">
                  <p:embed/>
                </p:oleObj>
              </mc:Choice>
              <mc:Fallback>
                <p:oleObj name="Equation" r:id="rId4" imgW="876240" imgH="469800" progId="Equation.DSMT4">
                  <p:embed/>
                  <p:pic>
                    <p:nvPicPr>
                      <p:cNvPr id="0" name=""/>
                      <p:cNvPicPr>
                        <a:picLocks noChangeAspect="1" noChangeArrowheads="1"/>
                      </p:cNvPicPr>
                      <p:nvPr/>
                    </p:nvPicPr>
                    <p:blipFill>
                      <a:blip r:embed="rId5"/>
                      <a:srcRect/>
                      <a:stretch>
                        <a:fillRect/>
                      </a:stretch>
                    </p:blipFill>
                    <p:spPr bwMode="auto">
                      <a:xfrm>
                        <a:off x="5920432" y="4409103"/>
                        <a:ext cx="1555750" cy="819150"/>
                      </a:xfrm>
                      <a:prstGeom prst="rect">
                        <a:avLst/>
                      </a:prstGeom>
                      <a:noFill/>
                      <a:ln w="19050">
                        <a:solidFill>
                          <a:srgbClr val="990000"/>
                        </a:solidFill>
                        <a:miter lim="800000"/>
                        <a:headEnd/>
                        <a:tailEnd/>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2145661"/>
              </p:ext>
            </p:extLst>
          </p:nvPr>
        </p:nvGraphicFramePr>
        <p:xfrm>
          <a:off x="6128395" y="5319325"/>
          <a:ext cx="1347787" cy="879475"/>
        </p:xfrm>
        <a:graphic>
          <a:graphicData uri="http://schemas.openxmlformats.org/presentationml/2006/ole">
            <mc:AlternateContent xmlns:mc="http://schemas.openxmlformats.org/markup-compatibility/2006">
              <mc:Choice xmlns:v="urn:schemas-microsoft-com:vml" Requires="v">
                <p:oleObj spid="_x0000_s3075" r:id="rId6" imgW="685502" imgH="444307" progId="Equation.DSMT4">
                  <p:embed/>
                </p:oleObj>
              </mc:Choice>
              <mc:Fallback>
                <p:oleObj r:id="rId6" imgW="685502" imgH="444307"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8395" y="5319325"/>
                        <a:ext cx="1347787" cy="879475"/>
                      </a:xfrm>
                      <a:prstGeom prst="rect">
                        <a:avLst/>
                      </a:prstGeom>
                      <a:noFill/>
                      <a:ln w="19050">
                        <a:solidFill>
                          <a:srgbClr val="990000"/>
                        </a:solidFill>
                        <a:miter lim="800000"/>
                        <a:headEnd/>
                        <a:tailEnd/>
                      </a:ln>
                    </p:spPr>
                  </p:pic>
                </p:oleObj>
              </mc:Fallback>
            </mc:AlternateContent>
          </a:graphicData>
        </a:graphic>
      </p:graphicFrame>
      <p:pic>
        <p:nvPicPr>
          <p:cNvPr id="17" name="Picture 18" descr="Stopwatch GIFs - Get the best gif on GIF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1673626"/>
            <a:ext cx="1294343" cy="17279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98789CA3-909A-D3D6-999B-17F36A62E43C}"/>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848943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56854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2.4.1  Merenje zasnovano na radnom zadatku – Merenje </a:t>
            </a:r>
            <a:r>
              <a:rPr lang="sr-Latn-RS" sz="1800" b="1" i="1" dirty="0">
                <a:solidFill>
                  <a:srgbClr val="990000"/>
                </a:solidFill>
                <a:latin typeface="Arial" panose="020B0604020202020204" pitchFamily="34" charset="0"/>
                <a:cs typeface="Arial" panose="020B0604020202020204" pitchFamily="34" charset="0"/>
              </a:rPr>
              <a:t>L</a:t>
            </a:r>
            <a:r>
              <a:rPr lang="sr-Latn-RS" sz="1800" b="1" baseline="-25000" dirty="0">
                <a:solidFill>
                  <a:srgbClr val="990000"/>
                </a:solidFill>
                <a:latin typeface="Arial" panose="020B0604020202020204" pitchFamily="34" charset="0"/>
                <a:cs typeface="Arial" panose="020B0604020202020204" pitchFamily="34" charset="0"/>
              </a:rPr>
              <a:t>A,eq</a:t>
            </a:r>
            <a:endParaRPr lang="sr-Latn-RS" sz="1800" b="1" dirty="0">
              <a:solidFill>
                <a:srgbClr val="990000"/>
              </a:solidFill>
              <a:latin typeface="Arial" panose="020B0604020202020204" pitchFamily="34" charset="0"/>
              <a:cs typeface="Arial" panose="020B0604020202020204" pitchFamily="34" charset="0"/>
            </a:endParaRP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Merenje ekvivalentnog nivoa zvučnog pritiska za svaki od radnih </a:t>
            </a:r>
            <a:br>
              <a:rPr lang="sr-Latn-RS" sz="1800" b="1" dirty="0">
                <a:solidFill>
                  <a:srgbClr val="000066"/>
                </a:solidFill>
                <a:latin typeface="Arial" panose="020B0604020202020204" pitchFamily="34" charset="0"/>
                <a:cs typeface="Arial" panose="020B0604020202020204" pitchFamily="34" charset="0"/>
              </a:rPr>
            </a:br>
            <a:r>
              <a:rPr lang="sr-Latn-RS" sz="1800" b="1" dirty="0">
                <a:solidFill>
                  <a:srgbClr val="000066"/>
                </a:solidFill>
                <a:latin typeface="Arial" panose="020B0604020202020204" pitchFamily="34" charset="0"/>
                <a:cs typeface="Arial" panose="020B0604020202020204" pitchFamily="34" charset="0"/>
              </a:rPr>
              <a:t>zadataka, </a:t>
            </a:r>
            <a:r>
              <a:rPr lang="en-US" sz="1800" b="1" i="1" dirty="0" err="1">
                <a:solidFill>
                  <a:srgbClr val="000066"/>
                </a:solidFill>
                <a:latin typeface="Arial" panose="020B0604020202020204" pitchFamily="34" charset="0"/>
                <a:cs typeface="Arial" panose="020B0604020202020204" pitchFamily="34" charset="0"/>
              </a:rPr>
              <a:t>L</a:t>
            </a:r>
            <a:r>
              <a:rPr lang="en-US" sz="1800" b="1" i="1" baseline="-25000" dirty="0" err="1">
                <a:solidFill>
                  <a:srgbClr val="000066"/>
                </a:solidFill>
                <a:latin typeface="Arial" panose="020B0604020202020204" pitchFamily="34" charset="0"/>
                <a:cs typeface="Arial" panose="020B0604020202020204" pitchFamily="34" charset="0"/>
              </a:rPr>
              <a:t>p</a:t>
            </a:r>
            <a:r>
              <a:rPr lang="ru-RU" sz="1800" b="1" i="1" baseline="-25000" dirty="0">
                <a:solidFill>
                  <a:srgbClr val="000066"/>
                </a:solidFill>
                <a:latin typeface="Arial" panose="020B0604020202020204" pitchFamily="34" charset="0"/>
                <a:cs typeface="Arial" panose="020B0604020202020204" pitchFamily="34" charset="0"/>
              </a:rPr>
              <a:t>,</a:t>
            </a:r>
            <a:r>
              <a:rPr lang="en-US" sz="1800" b="1" baseline="-25000" dirty="0">
                <a:solidFill>
                  <a:srgbClr val="000066"/>
                </a:solidFill>
                <a:latin typeface="Arial" panose="020B0604020202020204" pitchFamily="34" charset="0"/>
                <a:cs typeface="Arial" panose="020B0604020202020204" pitchFamily="34" charset="0"/>
              </a:rPr>
              <a:t>A</a:t>
            </a:r>
            <a:r>
              <a:rPr lang="ru-RU" sz="1800" b="1" baseline="-25000" dirty="0">
                <a:solidFill>
                  <a:srgbClr val="000066"/>
                </a:solidFill>
                <a:latin typeface="Arial" panose="020B0604020202020204" pitchFamily="34" charset="0"/>
                <a:cs typeface="Arial" panose="020B0604020202020204" pitchFamily="34" charset="0"/>
              </a:rPr>
              <a:t>,</a:t>
            </a:r>
            <a:r>
              <a:rPr lang="en-US" sz="1800" b="1" baseline="-25000" dirty="0" err="1">
                <a:solidFill>
                  <a:srgbClr val="000066"/>
                </a:solidFill>
                <a:latin typeface="Arial" panose="020B0604020202020204" pitchFamily="34" charset="0"/>
                <a:cs typeface="Arial" panose="020B0604020202020204" pitchFamily="34" charset="0"/>
              </a:rPr>
              <a:t>eq</a:t>
            </a:r>
            <a:r>
              <a:rPr lang="sr-Latn-RS" sz="1800" b="1" baseline="-25000" dirty="0">
                <a:solidFill>
                  <a:srgbClr val="000066"/>
                </a:solidFill>
                <a:latin typeface="Arial" panose="020B0604020202020204" pitchFamily="34" charset="0"/>
                <a:cs typeface="Arial" panose="020B0604020202020204" pitchFamily="34" charset="0"/>
              </a:rPr>
              <a:t>,</a:t>
            </a:r>
            <a:r>
              <a:rPr lang="en-US" sz="1800" b="1" i="1" baseline="-25000" dirty="0">
                <a:solidFill>
                  <a:srgbClr val="000066"/>
                </a:solidFill>
                <a:latin typeface="Arial" panose="020B0604020202020204" pitchFamily="34" charset="0"/>
                <a:cs typeface="Arial" panose="020B0604020202020204" pitchFamily="34" charset="0"/>
              </a:rPr>
              <a:t>T</a:t>
            </a:r>
            <a:r>
              <a:rPr lang="sr-Latn-RS" sz="1800" b="1" dirty="0">
                <a:solidFill>
                  <a:srgbClr val="000066"/>
                </a:solidFill>
                <a:latin typeface="Arial" panose="020B0604020202020204" pitchFamily="34" charset="0"/>
                <a:cs typeface="Arial" panose="020B0604020202020204" pitchFamily="34" charset="0"/>
              </a:rPr>
              <a:t>.</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Trajanje merenja reprezentativno za posmatranu buku.</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Merenje mora da obuhvati sve </a:t>
            </a:r>
            <a:br>
              <a:rPr lang="sr-Latn-RS" sz="1800" b="1" dirty="0">
                <a:solidFill>
                  <a:srgbClr val="000066"/>
                </a:solidFill>
                <a:latin typeface="Arial" panose="020B0604020202020204" pitchFamily="34" charset="0"/>
                <a:cs typeface="Arial" panose="020B0604020202020204" pitchFamily="34" charset="0"/>
              </a:rPr>
            </a:br>
            <a:r>
              <a:rPr lang="sr-Latn-RS" sz="1800" b="1" dirty="0">
                <a:solidFill>
                  <a:srgbClr val="000066"/>
                </a:solidFill>
                <a:latin typeface="Arial" panose="020B0604020202020204" pitchFamily="34" charset="0"/>
                <a:cs typeface="Arial" panose="020B0604020202020204" pitchFamily="34" charset="0"/>
              </a:rPr>
              <a:t>promene nivoa buke:</a:t>
            </a:r>
          </a:p>
          <a:p>
            <a:pPr marL="720000" lvl="1" indent="-216000" algn="l">
              <a:spcBef>
                <a:spcPts val="9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Radni zadatak trajanja </a:t>
            </a:r>
            <a:r>
              <a:rPr lang="sr-Latn-RS" sz="1600" b="1" i="1" dirty="0">
                <a:solidFill>
                  <a:srgbClr val="000066"/>
                </a:solidFill>
                <a:latin typeface="Arial" panose="020B0604020202020204" pitchFamily="34" charset="0"/>
                <a:cs typeface="Arial" panose="020B0604020202020204" pitchFamily="34" charset="0"/>
              </a:rPr>
              <a:t>T</a:t>
            </a:r>
            <a:r>
              <a:rPr lang="sr-Latn-RS" sz="1600" b="1" baseline="-25000" dirty="0">
                <a:solidFill>
                  <a:srgbClr val="000066"/>
                </a:solidFill>
                <a:latin typeface="Arial" panose="020B0604020202020204" pitchFamily="34" charset="0"/>
                <a:cs typeface="Arial" panose="020B0604020202020204" pitchFamily="34" charset="0"/>
              </a:rPr>
              <a:t>1</a:t>
            </a:r>
            <a:r>
              <a:rPr lang="sr-Latn-RS" sz="1600" b="1" dirty="0">
                <a:solidFill>
                  <a:srgbClr val="000066"/>
                </a:solidFill>
                <a:latin typeface="Arial" panose="020B0604020202020204" pitchFamily="34" charset="0"/>
                <a:cs typeface="Arial" panose="020B0604020202020204" pitchFamily="34" charset="0"/>
              </a:rPr>
              <a:t> – </a:t>
            </a:r>
            <a:br>
              <a:rPr lang="sr-Latn-RS" sz="1600" b="1" dirty="0">
                <a:solidFill>
                  <a:srgbClr val="000066"/>
                </a:solidFill>
                <a:latin typeface="Arial" panose="020B0604020202020204" pitchFamily="34" charset="0"/>
                <a:cs typeface="Arial" panose="020B0604020202020204" pitchFamily="34" charset="0"/>
              </a:rPr>
            </a:br>
            <a:r>
              <a:rPr lang="sr-Latn-RS" sz="1600" b="1" dirty="0">
                <a:solidFill>
                  <a:srgbClr val="000066"/>
                </a:solidFill>
                <a:latin typeface="Arial" panose="020B0604020202020204" pitchFamily="34" charset="0"/>
                <a:cs typeface="Arial" panose="020B0604020202020204" pitchFamily="34" charset="0"/>
              </a:rPr>
              <a:t>trajanje merenja </a:t>
            </a:r>
            <a:r>
              <a:rPr lang="sr-Latn-RS" sz="1600" b="1" i="1" dirty="0">
                <a:solidFill>
                  <a:srgbClr val="000066"/>
                </a:solidFill>
                <a:latin typeface="Arial" panose="020B0604020202020204" pitchFamily="34" charset="0"/>
                <a:cs typeface="Arial" panose="020B0604020202020204" pitchFamily="34" charset="0"/>
              </a:rPr>
              <a:t>t</a:t>
            </a:r>
            <a:r>
              <a:rPr lang="sr-Latn-RS" sz="1600" b="1" baseline="-25000" dirty="0">
                <a:solidFill>
                  <a:srgbClr val="000066"/>
                </a:solidFill>
                <a:latin typeface="Arial" panose="020B0604020202020204" pitchFamily="34" charset="0"/>
                <a:cs typeface="Arial" panose="020B0604020202020204" pitchFamily="34" charset="0"/>
              </a:rPr>
              <a:t>1</a:t>
            </a:r>
            <a:r>
              <a:rPr lang="sr-Latn-RS" sz="1600" b="1" dirty="0">
                <a:solidFill>
                  <a:srgbClr val="000066"/>
                </a:solidFill>
                <a:latin typeface="Arial" panose="020B0604020202020204" pitchFamily="34" charset="0"/>
                <a:cs typeface="Arial" panose="020B0604020202020204" pitchFamily="34" charset="0"/>
              </a:rPr>
              <a:t>;</a:t>
            </a:r>
          </a:p>
          <a:p>
            <a:pPr marL="720000" lvl="1" indent="-216000" algn="l">
              <a:spcBef>
                <a:spcPts val="9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Radni zadatak trajanja </a:t>
            </a:r>
            <a:r>
              <a:rPr lang="sr-Latn-RS" sz="1600" b="1" i="1" dirty="0">
                <a:solidFill>
                  <a:srgbClr val="000066"/>
                </a:solidFill>
                <a:latin typeface="Arial" panose="020B0604020202020204" pitchFamily="34" charset="0"/>
                <a:cs typeface="Arial" panose="020B0604020202020204" pitchFamily="34" charset="0"/>
              </a:rPr>
              <a:t>T</a:t>
            </a:r>
            <a:r>
              <a:rPr lang="sr-Latn-RS" sz="1600" b="1" baseline="-25000" dirty="0">
                <a:solidFill>
                  <a:srgbClr val="000066"/>
                </a:solidFill>
                <a:latin typeface="Arial" panose="020B0604020202020204" pitchFamily="34" charset="0"/>
                <a:cs typeface="Arial" panose="020B0604020202020204" pitchFamily="34" charset="0"/>
              </a:rPr>
              <a:t>2</a:t>
            </a:r>
            <a:r>
              <a:rPr lang="sr-Latn-RS" sz="1600" b="1" dirty="0">
                <a:solidFill>
                  <a:srgbClr val="000066"/>
                </a:solidFill>
                <a:latin typeface="Arial" panose="020B0604020202020204" pitchFamily="34" charset="0"/>
                <a:cs typeface="Arial" panose="020B0604020202020204" pitchFamily="34" charset="0"/>
              </a:rPr>
              <a:t> –</a:t>
            </a:r>
            <a:br>
              <a:rPr lang="sr-Latn-RS" sz="1600" b="1" dirty="0">
                <a:solidFill>
                  <a:srgbClr val="000066"/>
                </a:solidFill>
                <a:latin typeface="Arial" panose="020B0604020202020204" pitchFamily="34" charset="0"/>
                <a:cs typeface="Arial" panose="020B0604020202020204" pitchFamily="34" charset="0"/>
              </a:rPr>
            </a:br>
            <a:r>
              <a:rPr lang="sr-Latn-RS" sz="1600" b="1" dirty="0">
                <a:solidFill>
                  <a:srgbClr val="000066"/>
                </a:solidFill>
                <a:latin typeface="Arial" panose="020B0604020202020204" pitchFamily="34" charset="0"/>
                <a:cs typeface="Arial" panose="020B0604020202020204" pitchFamily="34" charset="0"/>
              </a:rPr>
              <a:t>trajanje merenja </a:t>
            </a:r>
            <a:r>
              <a:rPr lang="sr-Latn-RS" sz="1600" b="1" i="1" dirty="0">
                <a:solidFill>
                  <a:srgbClr val="000066"/>
                </a:solidFill>
                <a:latin typeface="Arial" panose="020B0604020202020204" pitchFamily="34" charset="0"/>
                <a:cs typeface="Arial" panose="020B0604020202020204" pitchFamily="34" charset="0"/>
              </a:rPr>
              <a:t>t</a:t>
            </a:r>
            <a:r>
              <a:rPr lang="sr-Latn-RS" sz="1600" b="1" baseline="-25000" dirty="0">
                <a:solidFill>
                  <a:srgbClr val="000066"/>
                </a:solidFill>
                <a:latin typeface="Arial" panose="020B0604020202020204" pitchFamily="34" charset="0"/>
                <a:cs typeface="Arial" panose="020B0604020202020204" pitchFamily="34" charset="0"/>
              </a:rPr>
              <a:t>2</a:t>
            </a:r>
            <a:r>
              <a:rPr lang="sr-Latn-RS" sz="1600" b="1" dirty="0">
                <a:solidFill>
                  <a:srgbClr val="000066"/>
                </a:solidFill>
                <a:latin typeface="Arial" panose="020B0604020202020204" pitchFamily="34" charset="0"/>
                <a:cs typeface="Arial" panose="020B0604020202020204" pitchFamily="34" charset="0"/>
              </a:rPr>
              <a:t>;</a:t>
            </a:r>
          </a:p>
          <a:p>
            <a:pPr marL="720000" lvl="1" indent="-216000" algn="l">
              <a:spcBef>
                <a:spcPts val="9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Radni zadatak trajanja </a:t>
            </a:r>
            <a:r>
              <a:rPr lang="sr-Latn-RS" sz="1600" b="1" i="1" dirty="0">
                <a:solidFill>
                  <a:srgbClr val="000066"/>
                </a:solidFill>
                <a:latin typeface="Arial" panose="020B0604020202020204" pitchFamily="34" charset="0"/>
                <a:cs typeface="Arial" panose="020B0604020202020204" pitchFamily="34" charset="0"/>
              </a:rPr>
              <a:t>T</a:t>
            </a:r>
            <a:r>
              <a:rPr lang="sr-Latn-RS" sz="1600" b="1" baseline="-25000" dirty="0">
                <a:solidFill>
                  <a:srgbClr val="000066"/>
                </a:solidFill>
                <a:latin typeface="Arial" panose="020B0604020202020204" pitchFamily="34" charset="0"/>
                <a:cs typeface="Arial" panose="020B0604020202020204" pitchFamily="34" charset="0"/>
              </a:rPr>
              <a:t>3</a:t>
            </a:r>
            <a:r>
              <a:rPr lang="sr-Latn-RS" sz="1600" b="1" dirty="0">
                <a:solidFill>
                  <a:srgbClr val="000066"/>
                </a:solidFill>
                <a:latin typeface="Arial" panose="020B0604020202020204" pitchFamily="34" charset="0"/>
                <a:cs typeface="Arial" panose="020B0604020202020204" pitchFamily="34" charset="0"/>
              </a:rPr>
              <a:t> –</a:t>
            </a:r>
            <a:br>
              <a:rPr lang="sr-Latn-RS" sz="1600" b="1" dirty="0">
                <a:solidFill>
                  <a:srgbClr val="000066"/>
                </a:solidFill>
                <a:latin typeface="Arial" panose="020B0604020202020204" pitchFamily="34" charset="0"/>
                <a:cs typeface="Arial" panose="020B0604020202020204" pitchFamily="34" charset="0"/>
              </a:rPr>
            </a:br>
            <a:r>
              <a:rPr lang="sr-Latn-RS" sz="1600" b="1" dirty="0">
                <a:solidFill>
                  <a:srgbClr val="000066"/>
                </a:solidFill>
                <a:latin typeface="Arial" panose="020B0604020202020204" pitchFamily="34" charset="0"/>
                <a:cs typeface="Arial" panose="020B0604020202020204" pitchFamily="34" charset="0"/>
              </a:rPr>
              <a:t>trajanje merenja </a:t>
            </a:r>
            <a:r>
              <a:rPr lang="sr-Latn-RS" sz="1600" b="1" i="1" dirty="0">
                <a:solidFill>
                  <a:srgbClr val="000066"/>
                </a:solidFill>
                <a:latin typeface="Arial" panose="020B0604020202020204" pitchFamily="34" charset="0"/>
                <a:cs typeface="Arial" panose="020B0604020202020204" pitchFamily="34" charset="0"/>
              </a:rPr>
              <a:t>t</a:t>
            </a:r>
            <a:r>
              <a:rPr lang="sr-Latn-RS" sz="1600" b="1" baseline="-25000" dirty="0">
                <a:solidFill>
                  <a:srgbClr val="000066"/>
                </a:solidFill>
                <a:latin typeface="Arial" panose="020B0604020202020204" pitchFamily="34" charset="0"/>
                <a:cs typeface="Arial" panose="020B0604020202020204" pitchFamily="34" charset="0"/>
              </a:rPr>
              <a:t>3</a:t>
            </a:r>
            <a:r>
              <a:rPr lang="sr-Latn-RS" sz="1600" b="1" dirty="0">
                <a:solidFill>
                  <a:srgbClr val="000066"/>
                </a:solidFill>
                <a:latin typeface="Arial" panose="020B0604020202020204" pitchFamily="34" charset="0"/>
                <a:cs typeface="Arial" panose="020B0604020202020204" pitchFamily="34" charset="0"/>
              </a:rPr>
              <a:t>.</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Najmanje tri merenja za svaki radni zadatak.</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Razlika pojedinačnih merenja treba da bude manja od 3 dB.</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77" y="2781216"/>
            <a:ext cx="4052507" cy="2592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B92EFA94-F0EB-795A-2EED-59EA39138720}"/>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91171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12241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tabLst>
                <a:tab pos="620713" algn="l"/>
              </a:tabLst>
            </a:pPr>
            <a:r>
              <a:rPr lang="sr-Latn-RS" sz="1800" b="1" dirty="0">
                <a:solidFill>
                  <a:srgbClr val="990000"/>
                </a:solidFill>
                <a:latin typeface="Arial" panose="020B0604020202020204" pitchFamily="34" charset="0"/>
                <a:cs typeface="Arial" panose="020B0604020202020204" pitchFamily="34" charset="0"/>
              </a:rPr>
              <a:t>2.4.1 	Merenje zasnovano na radnom zadatku – Proračun</a:t>
            </a:r>
          </a:p>
          <a:p>
            <a:pPr algn="l">
              <a:spcBef>
                <a:spcPts val="0"/>
              </a:spcBef>
              <a:tabLst>
                <a:tab pos="620713" algn="l"/>
              </a:tabLst>
            </a:pPr>
            <a:r>
              <a:rPr lang="sr-Latn-RS" sz="1800" b="1" dirty="0">
                <a:solidFill>
                  <a:srgbClr val="990000"/>
                </a:solidFill>
                <a:latin typeface="Arial" panose="020B0604020202020204" pitchFamily="34" charset="0"/>
                <a:cs typeface="Arial" panose="020B0604020202020204" pitchFamily="34" charset="0"/>
              </a:rPr>
              <a:t>	</a:t>
            </a:r>
          </a:p>
        </p:txBody>
      </p:sp>
      <p:sp>
        <p:nvSpPr>
          <p:cNvPr id="1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11" name="Text Box 15"/>
          <p:cNvSpPr txBox="1">
            <a:spLocks noChangeArrowheads="1"/>
          </p:cNvSpPr>
          <p:nvPr/>
        </p:nvSpPr>
        <p:spPr bwMode="auto">
          <a:xfrm>
            <a:off x="251520" y="5400481"/>
            <a:ext cx="4512080" cy="923330"/>
          </a:xfrm>
          <a:prstGeom prst="rect">
            <a:avLst/>
          </a:prstGeom>
          <a:noFill/>
          <a:ln w="9525">
            <a:noFill/>
            <a:miter lim="800000"/>
            <a:headEnd/>
            <a:tailEnd/>
          </a:ln>
          <a:effectLst/>
        </p:spPr>
        <p:txBody>
          <a:bodyPr wrap="square">
            <a:spAutoFit/>
          </a:bodyPr>
          <a:lstStyle/>
          <a:p>
            <a:pPr marL="144000" indent="-144000" algn="l">
              <a:spcBef>
                <a:spcPts val="0"/>
              </a:spcBef>
              <a:buClr>
                <a:srgbClr val="990000"/>
              </a:buClr>
              <a:buFont typeface="Arial" panose="020B0604020202020204" pitchFamily="34" charset="0"/>
              <a:buChar char="•"/>
            </a:pPr>
            <a:r>
              <a:rPr lang="sr-Latn-RS" sz="1800" b="1" dirty="0">
                <a:solidFill>
                  <a:srgbClr val="000066"/>
                </a:solidFill>
                <a:latin typeface="Arial" pitchFamily="34" charset="0"/>
                <a:cs typeface="Arial" pitchFamily="34" charset="0"/>
              </a:rPr>
              <a:t>N</a:t>
            </a:r>
            <a:r>
              <a:rPr lang="vi-VN" sz="1800" b="1" dirty="0">
                <a:solidFill>
                  <a:srgbClr val="000066"/>
                </a:solidFill>
                <a:latin typeface="Arial" pitchFamily="34" charset="0"/>
                <a:cs typeface="Arial" pitchFamily="34" charset="0"/>
              </a:rPr>
              <a:t>ivo </a:t>
            </a:r>
            <a:r>
              <a:rPr lang="sr-Latn-RS" sz="1800" b="1" dirty="0">
                <a:solidFill>
                  <a:srgbClr val="000066"/>
                </a:solidFill>
                <a:latin typeface="Arial" pitchFamily="34" charset="0"/>
                <a:cs typeface="Arial" pitchFamily="34" charset="0"/>
              </a:rPr>
              <a:t>dnevne </a:t>
            </a:r>
            <a:r>
              <a:rPr lang="vi-VN" sz="1800" b="1" dirty="0">
                <a:solidFill>
                  <a:srgbClr val="000066"/>
                </a:solidFill>
                <a:latin typeface="Arial" pitchFamily="34" charset="0"/>
                <a:cs typeface="Arial" pitchFamily="34" charset="0"/>
              </a:rPr>
              <a:t>izloženosti buci za posao koji se sastoji od </a:t>
            </a:r>
            <a:r>
              <a:rPr lang="vi-VN" sz="1800" b="1" i="1" dirty="0">
                <a:solidFill>
                  <a:srgbClr val="000066"/>
                </a:solidFill>
                <a:latin typeface="Arial" pitchFamily="34" charset="0"/>
                <a:cs typeface="Arial" pitchFamily="34" charset="0"/>
              </a:rPr>
              <a:t>M</a:t>
            </a:r>
            <a:r>
              <a:rPr lang="vi-VN" sz="1800" b="1" dirty="0">
                <a:solidFill>
                  <a:srgbClr val="000066"/>
                </a:solidFill>
                <a:latin typeface="Arial" pitchFamily="34" charset="0"/>
                <a:cs typeface="Arial" pitchFamily="34" charset="0"/>
              </a:rPr>
              <a:t> radnih zadataka</a:t>
            </a:r>
            <a:r>
              <a:rPr lang="sr-Latn-RS" sz="1800" b="1" dirty="0">
                <a:solidFill>
                  <a:srgbClr val="000066"/>
                </a:solidFill>
                <a:latin typeface="Arial" pitchFamily="34" charset="0"/>
                <a:cs typeface="Arial" pitchFamily="34" charset="0"/>
              </a:rPr>
              <a:t> ili aktivnosti tokom radnog vremena:</a:t>
            </a:r>
            <a:endParaRPr lang="vi-VN" sz="1800" b="1" dirty="0">
              <a:solidFill>
                <a:srgbClr val="000066"/>
              </a:solidFill>
              <a:latin typeface="Arial" pitchFamily="34" charset="0"/>
              <a:cs typeface="Arial" pitchFamily="34" charset="0"/>
            </a:endParaRPr>
          </a:p>
        </p:txBody>
      </p:sp>
      <p:graphicFrame>
        <p:nvGraphicFramePr>
          <p:cNvPr id="12" name="Object 1"/>
          <p:cNvGraphicFramePr>
            <a:graphicFrameLocks noChangeAspect="1"/>
          </p:cNvGraphicFramePr>
          <p:nvPr>
            <p:extLst>
              <p:ext uri="{D42A27DB-BD31-4B8C-83A1-F6EECF244321}">
                <p14:modId xmlns:p14="http://schemas.microsoft.com/office/powerpoint/2010/main" val="481524591"/>
              </p:ext>
            </p:extLst>
          </p:nvPr>
        </p:nvGraphicFramePr>
        <p:xfrm>
          <a:off x="4808496" y="4653136"/>
          <a:ext cx="3898294" cy="828000"/>
        </p:xfrm>
        <a:graphic>
          <a:graphicData uri="http://schemas.openxmlformats.org/presentationml/2006/ole">
            <mc:AlternateContent xmlns:mc="http://schemas.openxmlformats.org/markup-compatibility/2006">
              <mc:Choice xmlns:v="urn:schemas-microsoft-com:vml" Requires="v">
                <p:oleObj spid="_x0000_s4098" name="Equation" r:id="rId4" imgW="2044440" imgH="431640" progId="Equation.DSMT4">
                  <p:embed/>
                </p:oleObj>
              </mc:Choice>
              <mc:Fallback>
                <p:oleObj name="Equation" r:id="rId4" imgW="2044440" imgH="431640" progId="Equation.DSMT4">
                  <p:embed/>
                  <p:pic>
                    <p:nvPicPr>
                      <p:cNvPr id="0" name=""/>
                      <p:cNvPicPr>
                        <a:picLocks noChangeAspect="1" noChangeArrowheads="1"/>
                      </p:cNvPicPr>
                      <p:nvPr/>
                    </p:nvPicPr>
                    <p:blipFill>
                      <a:blip r:embed="rId5"/>
                      <a:srcRect/>
                      <a:stretch>
                        <a:fillRect/>
                      </a:stretch>
                    </p:blipFill>
                    <p:spPr bwMode="auto">
                      <a:xfrm>
                        <a:off x="4808496" y="4653136"/>
                        <a:ext cx="3898294" cy="828000"/>
                      </a:xfrm>
                      <a:prstGeom prst="rect">
                        <a:avLst/>
                      </a:prstGeom>
                      <a:noFill/>
                      <a:ln w="19050">
                        <a:solidFill>
                          <a:srgbClr val="FFBF8C"/>
                        </a:solidFill>
                      </a:ln>
                    </p:spPr>
                  </p:pic>
                </p:oleObj>
              </mc:Fallback>
            </mc:AlternateContent>
          </a:graphicData>
        </a:graphic>
      </p:graphicFrame>
      <p:graphicFrame>
        <p:nvGraphicFramePr>
          <p:cNvPr id="17" name="Object 3"/>
          <p:cNvGraphicFramePr>
            <a:graphicFrameLocks noChangeAspect="1"/>
          </p:cNvGraphicFramePr>
          <p:nvPr>
            <p:extLst>
              <p:ext uri="{D42A27DB-BD31-4B8C-83A1-F6EECF244321}">
                <p14:modId xmlns:p14="http://schemas.microsoft.com/office/powerpoint/2010/main" val="1989757793"/>
              </p:ext>
            </p:extLst>
          </p:nvPr>
        </p:nvGraphicFramePr>
        <p:xfrm>
          <a:off x="4788024" y="5486356"/>
          <a:ext cx="3530600" cy="828675"/>
        </p:xfrm>
        <a:graphic>
          <a:graphicData uri="http://schemas.openxmlformats.org/presentationml/2006/ole">
            <mc:AlternateContent xmlns:mc="http://schemas.openxmlformats.org/markup-compatibility/2006">
              <mc:Choice xmlns:v="urn:schemas-microsoft-com:vml" Requires="v">
                <p:oleObj spid="_x0000_s4099" name="Equation" r:id="rId6" imgW="2019240" imgH="469800" progId="Equation.DSMT4">
                  <p:embed/>
                </p:oleObj>
              </mc:Choice>
              <mc:Fallback>
                <p:oleObj name="Equation" r:id="rId6" imgW="2019240" imgH="469800" progId="Equation.DSMT4">
                  <p:embed/>
                  <p:pic>
                    <p:nvPicPr>
                      <p:cNvPr id="0" name=""/>
                      <p:cNvPicPr>
                        <a:picLocks noChangeAspect="1" noChangeArrowheads="1"/>
                      </p:cNvPicPr>
                      <p:nvPr/>
                    </p:nvPicPr>
                    <p:blipFill>
                      <a:blip r:embed="rId7"/>
                      <a:srcRect/>
                      <a:stretch>
                        <a:fillRect/>
                      </a:stretch>
                    </p:blipFill>
                    <p:spPr bwMode="auto">
                      <a:xfrm>
                        <a:off x="4788024" y="5486356"/>
                        <a:ext cx="3530600" cy="828675"/>
                      </a:xfrm>
                      <a:prstGeom prst="rect">
                        <a:avLst/>
                      </a:prstGeom>
                      <a:solidFill>
                        <a:srgbClr val="FFCC99"/>
                      </a:solid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801263500"/>
              </p:ext>
            </p:extLst>
          </p:nvPr>
        </p:nvGraphicFramePr>
        <p:xfrm>
          <a:off x="353496" y="2068345"/>
          <a:ext cx="3013075" cy="1195387"/>
        </p:xfrm>
        <a:graphic>
          <a:graphicData uri="http://schemas.openxmlformats.org/presentationml/2006/ole">
            <mc:AlternateContent xmlns:mc="http://schemas.openxmlformats.org/markup-compatibility/2006">
              <mc:Choice xmlns:v="urn:schemas-microsoft-com:vml" Requires="v">
                <p:oleObj spid="_x0000_s4100" name="Equation" r:id="rId8" imgW="1739880" imgH="685800" progId="Equation.DSMT4">
                  <p:embed/>
                </p:oleObj>
              </mc:Choice>
              <mc:Fallback>
                <p:oleObj name="Equation" r:id="rId8" imgW="1739880" imgH="685800" progId="Equation.DSMT4">
                  <p:embed/>
                  <p:pic>
                    <p:nvPicPr>
                      <p:cNvPr id="0" name=""/>
                      <p:cNvPicPr>
                        <a:picLocks noChangeAspect="1" noChangeArrowheads="1"/>
                      </p:cNvPicPr>
                      <p:nvPr/>
                    </p:nvPicPr>
                    <p:blipFill>
                      <a:blip r:embed="rId9"/>
                      <a:srcRect/>
                      <a:stretch>
                        <a:fillRect/>
                      </a:stretch>
                    </p:blipFill>
                    <p:spPr bwMode="auto">
                      <a:xfrm>
                        <a:off x="353496" y="2068345"/>
                        <a:ext cx="3013075" cy="1195387"/>
                      </a:xfrm>
                      <a:prstGeom prst="rect">
                        <a:avLst/>
                      </a:prstGeom>
                      <a:noFill/>
                      <a:ln w="19050">
                        <a:solidFill>
                          <a:srgbClr val="990000"/>
                        </a:solidFill>
                        <a:miter lim="800000"/>
                        <a:headEnd/>
                        <a:tailEnd/>
                      </a:ln>
                    </p:spPr>
                  </p:pic>
                </p:oleObj>
              </mc:Fallback>
            </mc:AlternateContent>
          </a:graphicData>
        </a:graphic>
      </p:graphicFrame>
      <p:sp>
        <p:nvSpPr>
          <p:cNvPr id="20" name="TextBox 19"/>
          <p:cNvSpPr txBox="1"/>
          <p:nvPr/>
        </p:nvSpPr>
        <p:spPr>
          <a:xfrm>
            <a:off x="3419872" y="2047785"/>
            <a:ext cx="4891041" cy="1231106"/>
          </a:xfrm>
          <a:prstGeom prst="rect">
            <a:avLst/>
          </a:prstGeom>
          <a:noFill/>
          <a:ln>
            <a:noFill/>
          </a:ln>
          <a:effectLst/>
        </p:spPr>
        <p:txBody>
          <a:bodyPr wrap="square" rtlCol="0">
            <a:spAutoFit/>
          </a:bodyPr>
          <a:lstStyle/>
          <a:p>
            <a:pPr algn="l">
              <a:spcBef>
                <a:spcPts val="600"/>
              </a:spcBef>
              <a:tabLst>
                <a:tab pos="898525" algn="l"/>
              </a:tabLst>
            </a:pPr>
            <a:r>
              <a:rPr lang="en-GB" sz="1600" b="1" i="1" dirty="0" err="1">
                <a:solidFill>
                  <a:srgbClr val="000066"/>
                </a:solidFill>
              </a:rPr>
              <a:t>L</a:t>
            </a:r>
            <a:r>
              <a:rPr lang="en-GB" sz="1600" b="1" i="1" baseline="-25000" dirty="0" err="1">
                <a:solidFill>
                  <a:srgbClr val="000066"/>
                </a:solidFill>
              </a:rPr>
              <a:t>p</a:t>
            </a:r>
            <a:r>
              <a:rPr lang="sr-Latn-RS" sz="1600" b="1" baseline="-25000" dirty="0">
                <a:solidFill>
                  <a:srgbClr val="000066"/>
                </a:solidFill>
              </a:rPr>
              <a:t>,</a:t>
            </a:r>
            <a:r>
              <a:rPr lang="en-GB" sz="1600" b="1" baseline="-25000" dirty="0">
                <a:solidFill>
                  <a:srgbClr val="000066"/>
                </a:solidFill>
              </a:rPr>
              <a:t>A</a:t>
            </a:r>
            <a:r>
              <a:rPr lang="sr-Latn-RS" sz="1600" b="1" baseline="-25000" dirty="0">
                <a:solidFill>
                  <a:srgbClr val="000066"/>
                </a:solidFill>
              </a:rPr>
              <a:t>,</a:t>
            </a:r>
            <a:r>
              <a:rPr lang="en-GB" sz="1600" b="1" baseline="-25000" dirty="0">
                <a:solidFill>
                  <a:srgbClr val="000066"/>
                </a:solidFill>
              </a:rPr>
              <a:t>e</a:t>
            </a:r>
            <a:r>
              <a:rPr lang="sr-Latn-RS" sz="1600" b="1" baseline="-25000" dirty="0">
                <a:solidFill>
                  <a:srgbClr val="000066"/>
                </a:solidFill>
              </a:rPr>
              <a:t>q,</a:t>
            </a:r>
            <a:r>
              <a:rPr lang="en-GB" sz="1600" b="1" i="1" baseline="-25000" dirty="0" err="1">
                <a:solidFill>
                  <a:srgbClr val="000066"/>
                </a:solidFill>
              </a:rPr>
              <a:t>T</a:t>
            </a:r>
            <a:r>
              <a:rPr lang="en-GB" sz="1600" b="1" baseline="-25000" dirty="0" err="1">
                <a:solidFill>
                  <a:srgbClr val="000066"/>
                </a:solidFill>
              </a:rPr>
              <a:t>e</a:t>
            </a:r>
            <a:r>
              <a:rPr lang="sr-Latn-RS" sz="1600" b="1" i="1" baseline="-25000" dirty="0">
                <a:solidFill>
                  <a:srgbClr val="000066"/>
                </a:solidFill>
              </a:rPr>
              <a:t> </a:t>
            </a:r>
            <a:r>
              <a:rPr lang="sr-Latn-RS" sz="1600" b="1" dirty="0">
                <a:solidFill>
                  <a:srgbClr val="000066"/>
                </a:solidFill>
              </a:rPr>
              <a:t>-</a:t>
            </a:r>
            <a:r>
              <a:rPr lang="sr-Latn-RS" sz="1600" b="1" i="1" dirty="0">
                <a:solidFill>
                  <a:srgbClr val="000066"/>
                </a:solidFill>
              </a:rPr>
              <a:t>	</a:t>
            </a:r>
            <a:r>
              <a:rPr lang="ru-RU" sz="1600" b="1" dirty="0">
                <a:solidFill>
                  <a:srgbClr val="000066"/>
                </a:solidFill>
              </a:rPr>
              <a:t>A-ponderisani ekvivalentni kontinualni</a:t>
            </a:r>
            <a:r>
              <a:rPr lang="sr-Latn-RS" sz="1600" b="1" dirty="0">
                <a:solidFill>
                  <a:srgbClr val="000066"/>
                </a:solidFill>
              </a:rPr>
              <a:t> 	</a:t>
            </a:r>
            <a:r>
              <a:rPr lang="ru-RU" sz="1600" b="1" dirty="0">
                <a:solidFill>
                  <a:srgbClr val="000066"/>
                </a:solidFill>
              </a:rPr>
              <a:t>nivo</a:t>
            </a:r>
            <a:r>
              <a:rPr lang="sr-Latn-RS" sz="1600" b="1" dirty="0">
                <a:solidFill>
                  <a:srgbClr val="000066"/>
                </a:solidFill>
              </a:rPr>
              <a:t> </a:t>
            </a:r>
            <a:r>
              <a:rPr lang="ru-RU" sz="1600" b="1" dirty="0">
                <a:solidFill>
                  <a:srgbClr val="000066"/>
                </a:solidFill>
              </a:rPr>
              <a:t>zvučnog pritiska </a:t>
            </a:r>
            <a:r>
              <a:rPr lang="sr-Cyrl-RS" sz="1600" b="1" dirty="0">
                <a:solidFill>
                  <a:srgbClr val="000066"/>
                </a:solidFill>
              </a:rPr>
              <a:t>za </a:t>
            </a:r>
            <a:r>
              <a:rPr lang="en-GB" sz="1600" b="1" i="1" dirty="0" err="1">
                <a:solidFill>
                  <a:srgbClr val="000066"/>
                </a:solidFill>
              </a:rPr>
              <a:t>T</a:t>
            </a:r>
            <a:r>
              <a:rPr lang="en-GB" sz="1600" b="1" baseline="-25000" dirty="0" err="1">
                <a:solidFill>
                  <a:srgbClr val="000066"/>
                </a:solidFill>
              </a:rPr>
              <a:t>e</a:t>
            </a:r>
            <a:r>
              <a:rPr lang="sr-Latn-RS" sz="1600" b="1" dirty="0">
                <a:solidFill>
                  <a:srgbClr val="000066"/>
                </a:solidFill>
              </a:rPr>
              <a:t>;</a:t>
            </a:r>
            <a:endParaRPr lang="en-US" sz="1600" b="1" dirty="0">
              <a:solidFill>
                <a:srgbClr val="000066"/>
              </a:solidFill>
            </a:endParaRPr>
          </a:p>
          <a:p>
            <a:pPr algn="l">
              <a:spcBef>
                <a:spcPts val="600"/>
              </a:spcBef>
            </a:pPr>
            <a:r>
              <a:rPr lang="en-GB" sz="1600" b="1" i="1" dirty="0" err="1">
                <a:solidFill>
                  <a:srgbClr val="000066"/>
                </a:solidFill>
              </a:rPr>
              <a:t>T</a:t>
            </a:r>
            <a:r>
              <a:rPr lang="en-GB" sz="1600" b="1" baseline="-25000" dirty="0" err="1">
                <a:solidFill>
                  <a:srgbClr val="000066"/>
                </a:solidFill>
              </a:rPr>
              <a:t>e</a:t>
            </a:r>
            <a:r>
              <a:rPr lang="sr-Latn-RS" sz="1600" b="1" dirty="0">
                <a:solidFill>
                  <a:srgbClr val="000066"/>
                </a:solidFill>
              </a:rPr>
              <a:t> - </a:t>
            </a:r>
            <a:r>
              <a:rPr lang="sr-Cyrl-RS" sz="1600" b="1" dirty="0">
                <a:solidFill>
                  <a:srgbClr val="000066"/>
                </a:solidFill>
              </a:rPr>
              <a:t>efektivno trajanje radnog dana, u časovima</a:t>
            </a:r>
            <a:r>
              <a:rPr lang="sr-Latn-RS" sz="1600" b="1" dirty="0">
                <a:solidFill>
                  <a:srgbClr val="000066"/>
                </a:solidFill>
              </a:rPr>
              <a:t>;</a:t>
            </a:r>
            <a:endParaRPr lang="en-US" sz="1600" b="1" dirty="0">
              <a:solidFill>
                <a:srgbClr val="000066"/>
              </a:solidFill>
            </a:endParaRPr>
          </a:p>
          <a:p>
            <a:pPr algn="l">
              <a:spcBef>
                <a:spcPts val="600"/>
              </a:spcBef>
            </a:pPr>
            <a:r>
              <a:rPr lang="en-GB" sz="1600" b="1" i="1" dirty="0">
                <a:solidFill>
                  <a:srgbClr val="000066"/>
                </a:solidFill>
              </a:rPr>
              <a:t>T</a:t>
            </a:r>
            <a:r>
              <a:rPr lang="ru-RU" sz="1600" b="1" baseline="-25000" dirty="0">
                <a:solidFill>
                  <a:srgbClr val="000066"/>
                </a:solidFill>
              </a:rPr>
              <a:t>0</a:t>
            </a:r>
            <a:r>
              <a:rPr lang="sr-Latn-RS" sz="1600" b="1" dirty="0">
                <a:solidFill>
                  <a:srgbClr val="000066"/>
                </a:solidFill>
              </a:rPr>
              <a:t> - </a:t>
            </a:r>
            <a:r>
              <a:rPr lang="sr-Cyrl-RS" sz="1600" b="1" dirty="0" err="1">
                <a:solidFill>
                  <a:srgbClr val="000066"/>
                </a:solidFill>
              </a:rPr>
              <a:t>referentno</a:t>
            </a:r>
            <a:r>
              <a:rPr lang="sr-Cyrl-RS" sz="1600" b="1" dirty="0">
                <a:solidFill>
                  <a:srgbClr val="000066"/>
                </a:solidFill>
              </a:rPr>
              <a:t> </a:t>
            </a:r>
            <a:r>
              <a:rPr lang="sr-Cyrl-RS" sz="1600" b="1" dirty="0" err="1">
                <a:solidFill>
                  <a:srgbClr val="000066"/>
                </a:solidFill>
              </a:rPr>
              <a:t>trajanje</a:t>
            </a:r>
            <a:r>
              <a:rPr lang="sr-Latn-RS" sz="1600" b="1" dirty="0">
                <a:solidFill>
                  <a:srgbClr val="000066"/>
                </a:solidFill>
              </a:rPr>
              <a:t> radnog dana</a:t>
            </a:r>
            <a:r>
              <a:rPr lang="ru-RU" sz="1600" b="1" dirty="0">
                <a:solidFill>
                  <a:srgbClr val="000066"/>
                </a:solidFill>
              </a:rPr>
              <a:t>, </a:t>
            </a:r>
            <a:r>
              <a:rPr lang="en-GB" sz="1600" b="1" i="1" dirty="0">
                <a:solidFill>
                  <a:srgbClr val="000066"/>
                </a:solidFill>
              </a:rPr>
              <a:t>T</a:t>
            </a:r>
            <a:r>
              <a:rPr lang="ru-RU" sz="1600" b="1" baseline="-25000" dirty="0">
                <a:solidFill>
                  <a:srgbClr val="000066"/>
                </a:solidFill>
              </a:rPr>
              <a:t>0</a:t>
            </a:r>
            <a:r>
              <a:rPr lang="en-GB" sz="1600" b="1" dirty="0">
                <a:solidFill>
                  <a:srgbClr val="000066"/>
                </a:solidFill>
              </a:rPr>
              <a:t> </a:t>
            </a:r>
            <a:r>
              <a:rPr lang="en-GB" sz="1600" b="1" dirty="0">
                <a:solidFill>
                  <a:srgbClr val="000066"/>
                </a:solidFill>
                <a:sym typeface="Symbol"/>
              </a:rPr>
              <a:t></a:t>
            </a:r>
            <a:r>
              <a:rPr lang="en-GB" sz="1600" b="1" dirty="0">
                <a:solidFill>
                  <a:srgbClr val="000066"/>
                </a:solidFill>
              </a:rPr>
              <a:t> </a:t>
            </a:r>
            <a:r>
              <a:rPr lang="ru-RU" sz="1600" b="1" dirty="0">
                <a:solidFill>
                  <a:srgbClr val="000066"/>
                </a:solidFill>
              </a:rPr>
              <a:t>8</a:t>
            </a:r>
            <a:r>
              <a:rPr lang="en-US" sz="1600" b="1" dirty="0">
                <a:solidFill>
                  <a:srgbClr val="000066"/>
                </a:solidFill>
              </a:rPr>
              <a:t> h</a:t>
            </a:r>
            <a:r>
              <a:rPr lang="sr-Latn-RS" sz="1600" b="1" dirty="0">
                <a:solidFill>
                  <a:srgbClr val="000066"/>
                </a:solidFill>
              </a:rPr>
              <a:t>;</a:t>
            </a:r>
            <a:endParaRPr lang="en-US" sz="1600" b="1" dirty="0">
              <a:solidFill>
                <a:srgbClr val="000066"/>
              </a:solidFill>
            </a:endParaRPr>
          </a:p>
        </p:txBody>
      </p:sp>
      <p:sp>
        <p:nvSpPr>
          <p:cNvPr id="21" name="Text Box 15"/>
          <p:cNvSpPr txBox="1">
            <a:spLocks noChangeArrowheads="1"/>
          </p:cNvSpPr>
          <p:nvPr/>
        </p:nvSpPr>
        <p:spPr bwMode="auto">
          <a:xfrm>
            <a:off x="251520" y="1700808"/>
            <a:ext cx="4464016" cy="369332"/>
          </a:xfrm>
          <a:prstGeom prst="rect">
            <a:avLst/>
          </a:prstGeom>
          <a:noFill/>
          <a:ln w="9525">
            <a:noFill/>
            <a:miter lim="800000"/>
            <a:headEnd/>
            <a:tailEnd/>
          </a:ln>
          <a:effectLst/>
        </p:spPr>
        <p:txBody>
          <a:bodyPr wrap="square">
            <a:spAutoFit/>
          </a:bodyPr>
          <a:lstStyle/>
          <a:p>
            <a:pPr marL="144000" indent="-144000" algn="l">
              <a:spcBef>
                <a:spcPts val="0"/>
              </a:spcBef>
              <a:buClr>
                <a:srgbClr val="990000"/>
              </a:buClr>
              <a:buFont typeface="Arial" panose="020B0604020202020204" pitchFamily="34" charset="0"/>
              <a:buChar char="•"/>
            </a:pPr>
            <a:r>
              <a:rPr lang="sr-Latn-RS" sz="1800" b="1" dirty="0">
                <a:solidFill>
                  <a:srgbClr val="000066"/>
                </a:solidFill>
                <a:latin typeface="Arial" pitchFamily="34" charset="0"/>
                <a:cs typeface="Arial" pitchFamily="34" charset="0"/>
              </a:rPr>
              <a:t>N</a:t>
            </a:r>
            <a:r>
              <a:rPr lang="vi-VN" sz="1800" b="1" dirty="0">
                <a:solidFill>
                  <a:srgbClr val="000066"/>
                </a:solidFill>
                <a:latin typeface="Arial" pitchFamily="34" charset="0"/>
                <a:cs typeface="Arial" pitchFamily="34" charset="0"/>
              </a:rPr>
              <a:t>ivo </a:t>
            </a:r>
            <a:r>
              <a:rPr lang="sr-Latn-RS" sz="1800" b="1" dirty="0">
                <a:solidFill>
                  <a:srgbClr val="000066"/>
                </a:solidFill>
                <a:latin typeface="Arial" pitchFamily="34" charset="0"/>
                <a:cs typeface="Arial" pitchFamily="34" charset="0"/>
              </a:rPr>
              <a:t>dnevne </a:t>
            </a:r>
            <a:r>
              <a:rPr lang="vi-VN" sz="1800" b="1" dirty="0">
                <a:solidFill>
                  <a:srgbClr val="000066"/>
                </a:solidFill>
                <a:latin typeface="Arial" pitchFamily="34" charset="0"/>
                <a:cs typeface="Arial" pitchFamily="34" charset="0"/>
              </a:rPr>
              <a:t>izloženosti buci</a:t>
            </a:r>
            <a:r>
              <a:rPr lang="sr-Latn-RS" sz="1800" b="1" dirty="0">
                <a:solidFill>
                  <a:srgbClr val="000066"/>
                </a:solidFill>
                <a:latin typeface="Arial" pitchFamily="34" charset="0"/>
                <a:cs typeface="Arial" pitchFamily="34" charset="0"/>
              </a:rPr>
              <a:t>:</a:t>
            </a:r>
            <a:endParaRPr lang="vi-VN" sz="1800" b="1" dirty="0">
              <a:solidFill>
                <a:srgbClr val="000066"/>
              </a:solidFill>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760419632"/>
              </p:ext>
            </p:extLst>
          </p:nvPr>
        </p:nvGraphicFramePr>
        <p:xfrm>
          <a:off x="353496" y="3715022"/>
          <a:ext cx="3630612" cy="796925"/>
        </p:xfrm>
        <a:graphic>
          <a:graphicData uri="http://schemas.openxmlformats.org/presentationml/2006/ole">
            <mc:AlternateContent xmlns:mc="http://schemas.openxmlformats.org/markup-compatibility/2006">
              <mc:Choice xmlns:v="urn:schemas-microsoft-com:vml" Requires="v">
                <p:oleObj spid="_x0000_s4101" name="Equation" r:id="rId10" imgW="2095200" imgH="457200" progId="Equation.DSMT4">
                  <p:embed/>
                </p:oleObj>
              </mc:Choice>
              <mc:Fallback>
                <p:oleObj name="Equation" r:id="rId10" imgW="2095200" imgH="457200" progId="Equation.DSMT4">
                  <p:embed/>
                  <p:pic>
                    <p:nvPicPr>
                      <p:cNvPr id="0" name=""/>
                      <p:cNvPicPr>
                        <a:picLocks noChangeAspect="1" noChangeArrowheads="1"/>
                      </p:cNvPicPr>
                      <p:nvPr/>
                    </p:nvPicPr>
                    <p:blipFill>
                      <a:blip r:embed="rId11"/>
                      <a:srcRect/>
                      <a:stretch>
                        <a:fillRect/>
                      </a:stretch>
                    </p:blipFill>
                    <p:spPr bwMode="auto">
                      <a:xfrm>
                        <a:off x="353496" y="3715022"/>
                        <a:ext cx="3630612" cy="796925"/>
                      </a:xfrm>
                      <a:prstGeom prst="rect">
                        <a:avLst/>
                      </a:prstGeom>
                      <a:noFill/>
                      <a:ln w="19050">
                        <a:solidFill>
                          <a:srgbClr val="990000"/>
                        </a:solidFill>
                        <a:miter lim="800000"/>
                        <a:headEnd/>
                        <a:tailEnd/>
                      </a:ln>
                    </p:spPr>
                  </p:pic>
                </p:oleObj>
              </mc:Fallback>
            </mc:AlternateContent>
          </a:graphicData>
        </a:graphic>
      </p:graphicFrame>
      <p:sp>
        <p:nvSpPr>
          <p:cNvPr id="23" name="TextBox 22"/>
          <p:cNvSpPr txBox="1"/>
          <p:nvPr/>
        </p:nvSpPr>
        <p:spPr>
          <a:xfrm>
            <a:off x="4067944" y="3659515"/>
            <a:ext cx="3949118" cy="907941"/>
          </a:xfrm>
          <a:prstGeom prst="rect">
            <a:avLst/>
          </a:prstGeom>
          <a:noFill/>
          <a:ln>
            <a:noFill/>
          </a:ln>
          <a:effectLst/>
        </p:spPr>
        <p:txBody>
          <a:bodyPr wrap="square" rtlCol="0">
            <a:spAutoFit/>
          </a:bodyPr>
          <a:lstStyle/>
          <a:p>
            <a:pPr algn="l">
              <a:spcBef>
                <a:spcPts val="600"/>
              </a:spcBef>
              <a:tabLst>
                <a:tab pos="898525" algn="l"/>
              </a:tabLst>
            </a:pPr>
            <a:r>
              <a:rPr lang="en-GB" sz="1600" b="1" i="1" dirty="0">
                <a:solidFill>
                  <a:srgbClr val="000066"/>
                </a:solidFill>
              </a:rPr>
              <a:t>L</a:t>
            </a:r>
            <a:r>
              <a:rPr lang="sr-Latn-RS" sz="1600" b="1" baseline="-25000" dirty="0">
                <a:solidFill>
                  <a:srgbClr val="000066"/>
                </a:solidFill>
              </a:rPr>
              <a:t>A,EX,8h,</a:t>
            </a:r>
            <a:r>
              <a:rPr lang="sr-Latn-RS" sz="1600" b="1" i="1" baseline="-25000" dirty="0">
                <a:solidFill>
                  <a:srgbClr val="000066"/>
                </a:solidFill>
              </a:rPr>
              <a:t>i</a:t>
            </a:r>
            <a:r>
              <a:rPr lang="sr-Latn-RS" sz="1600" b="1" i="1" dirty="0">
                <a:solidFill>
                  <a:srgbClr val="000066"/>
                </a:solidFill>
              </a:rPr>
              <a:t> </a:t>
            </a:r>
            <a:r>
              <a:rPr lang="sr-Latn-RS" sz="1600" b="1" dirty="0">
                <a:solidFill>
                  <a:srgbClr val="000066"/>
                </a:solidFill>
              </a:rPr>
              <a:t>-	nivo dnevne izloženosti buci 	za </a:t>
            </a:r>
            <a:r>
              <a:rPr lang="sr-Latn-RS" sz="1600" b="1" i="1" dirty="0">
                <a:solidFill>
                  <a:srgbClr val="000066"/>
                </a:solidFill>
              </a:rPr>
              <a:t>i</a:t>
            </a:r>
            <a:r>
              <a:rPr lang="sr-Latn-RS" sz="1600" b="1" dirty="0">
                <a:solidFill>
                  <a:srgbClr val="000066"/>
                </a:solidFill>
              </a:rPr>
              <a:t>-ti dan u radnoj nedelji;</a:t>
            </a:r>
            <a:endParaRPr lang="en-US" sz="1600" b="1" dirty="0">
              <a:solidFill>
                <a:srgbClr val="000066"/>
              </a:solidFill>
            </a:endParaRPr>
          </a:p>
          <a:p>
            <a:pPr algn="l">
              <a:spcBef>
                <a:spcPts val="600"/>
              </a:spcBef>
            </a:pPr>
            <a:r>
              <a:rPr lang="sr-Latn-RS" sz="1600" b="1" i="1" dirty="0">
                <a:solidFill>
                  <a:srgbClr val="000066"/>
                </a:solidFill>
              </a:rPr>
              <a:t>X</a:t>
            </a:r>
            <a:r>
              <a:rPr lang="sr-Latn-RS" sz="1600" b="1" dirty="0">
                <a:solidFill>
                  <a:srgbClr val="000066"/>
                </a:solidFill>
              </a:rPr>
              <a:t> - broj dana (</a:t>
            </a:r>
            <a:r>
              <a:rPr lang="sr-Latn-RS" sz="1600" b="1" i="1" dirty="0">
                <a:solidFill>
                  <a:srgbClr val="000066"/>
                </a:solidFill>
              </a:rPr>
              <a:t>X</a:t>
            </a:r>
            <a:r>
              <a:rPr lang="sr-Latn-RS" sz="1600" b="1" dirty="0">
                <a:solidFill>
                  <a:srgbClr val="000066"/>
                </a:solidFill>
              </a:rPr>
              <a:t>=5);</a:t>
            </a:r>
            <a:endParaRPr lang="en-US" sz="1600" b="1" dirty="0">
              <a:solidFill>
                <a:srgbClr val="000066"/>
              </a:solidFill>
            </a:endParaRPr>
          </a:p>
        </p:txBody>
      </p:sp>
      <p:sp>
        <p:nvSpPr>
          <p:cNvPr id="24" name="Text Box 15"/>
          <p:cNvSpPr txBox="1">
            <a:spLocks noChangeArrowheads="1"/>
          </p:cNvSpPr>
          <p:nvPr/>
        </p:nvSpPr>
        <p:spPr bwMode="auto">
          <a:xfrm>
            <a:off x="251520" y="3354485"/>
            <a:ext cx="4464016" cy="369332"/>
          </a:xfrm>
          <a:prstGeom prst="rect">
            <a:avLst/>
          </a:prstGeom>
          <a:noFill/>
          <a:ln w="9525">
            <a:noFill/>
            <a:miter lim="800000"/>
            <a:headEnd/>
            <a:tailEnd/>
          </a:ln>
          <a:effectLst/>
        </p:spPr>
        <p:txBody>
          <a:bodyPr wrap="square">
            <a:spAutoFit/>
          </a:bodyPr>
          <a:lstStyle/>
          <a:p>
            <a:pPr marL="144000" indent="-144000" algn="l">
              <a:spcBef>
                <a:spcPts val="0"/>
              </a:spcBef>
              <a:buClr>
                <a:srgbClr val="990000"/>
              </a:buClr>
              <a:buFont typeface="Arial" panose="020B0604020202020204" pitchFamily="34" charset="0"/>
              <a:buChar char="•"/>
            </a:pPr>
            <a:r>
              <a:rPr lang="sr-Latn-RS" sz="1800" b="1" dirty="0">
                <a:solidFill>
                  <a:srgbClr val="000066"/>
                </a:solidFill>
                <a:latin typeface="Arial" pitchFamily="34" charset="0"/>
                <a:cs typeface="Arial" pitchFamily="34" charset="0"/>
              </a:rPr>
              <a:t>N</a:t>
            </a:r>
            <a:r>
              <a:rPr lang="vi-VN" sz="1800" b="1" dirty="0">
                <a:solidFill>
                  <a:srgbClr val="000066"/>
                </a:solidFill>
                <a:latin typeface="Arial" pitchFamily="34" charset="0"/>
                <a:cs typeface="Arial" pitchFamily="34" charset="0"/>
              </a:rPr>
              <a:t>ivo </a:t>
            </a:r>
            <a:r>
              <a:rPr lang="sr-Latn-RS" sz="1800" b="1" dirty="0">
                <a:solidFill>
                  <a:srgbClr val="000066"/>
                </a:solidFill>
                <a:latin typeface="Arial" pitchFamily="34" charset="0"/>
                <a:cs typeface="Arial" pitchFamily="34" charset="0"/>
              </a:rPr>
              <a:t>nedeljne </a:t>
            </a:r>
            <a:r>
              <a:rPr lang="vi-VN" sz="1800" b="1" dirty="0">
                <a:solidFill>
                  <a:srgbClr val="000066"/>
                </a:solidFill>
                <a:latin typeface="Arial" pitchFamily="34" charset="0"/>
                <a:cs typeface="Arial" pitchFamily="34" charset="0"/>
              </a:rPr>
              <a:t>izloženosti buci</a:t>
            </a:r>
            <a:r>
              <a:rPr lang="sr-Latn-RS" sz="1800" b="1" dirty="0">
                <a:solidFill>
                  <a:srgbClr val="000066"/>
                </a:solidFill>
                <a:latin typeface="Arial" pitchFamily="34" charset="0"/>
                <a:cs typeface="Arial" pitchFamily="34" charset="0"/>
              </a:rPr>
              <a:t>:</a:t>
            </a:r>
            <a:endParaRPr lang="vi-VN" sz="1800" b="1" dirty="0">
              <a:solidFill>
                <a:srgbClr val="000066"/>
              </a:solidFill>
              <a:latin typeface="Arial" pitchFamily="34" charset="0"/>
              <a:cs typeface="Arial" pitchFamily="34" charset="0"/>
            </a:endParaRPr>
          </a:p>
        </p:txBody>
      </p:sp>
      <p:sp>
        <p:nvSpPr>
          <p:cNvPr id="2" name="Rectangle 15">
            <a:extLst>
              <a:ext uri="{FF2B5EF4-FFF2-40B4-BE49-F238E27FC236}">
                <a16:creationId xmlns:a16="http://schemas.microsoft.com/office/drawing/2014/main" xmlns="" id="{BFF038EE-3C3A-CFE7-4C39-C4442F3D280A}"/>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54678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56854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2.4.2  Merenje zasnovano na poslu – Merenje </a:t>
            </a:r>
            <a:r>
              <a:rPr lang="sr-Latn-RS" sz="1800" b="1" i="1" dirty="0">
                <a:solidFill>
                  <a:srgbClr val="990000"/>
                </a:solidFill>
                <a:latin typeface="Arial" panose="020B0604020202020204" pitchFamily="34" charset="0"/>
                <a:cs typeface="Arial" panose="020B0604020202020204" pitchFamily="34" charset="0"/>
              </a:rPr>
              <a:t>L</a:t>
            </a:r>
            <a:r>
              <a:rPr lang="sr-Latn-RS" sz="1800" b="1" baseline="-25000" dirty="0">
                <a:solidFill>
                  <a:srgbClr val="990000"/>
                </a:solidFill>
                <a:latin typeface="Arial" panose="020B0604020202020204" pitchFamily="34" charset="0"/>
                <a:cs typeface="Arial" panose="020B0604020202020204" pitchFamily="34" charset="0"/>
              </a:rPr>
              <a:t>A,eq</a:t>
            </a:r>
            <a:r>
              <a:rPr lang="sr-Latn-RS" sz="1800" b="1" dirty="0">
                <a:solidFill>
                  <a:srgbClr val="990000"/>
                </a:solidFill>
                <a:latin typeface="Arial" panose="020B0604020202020204" pitchFamily="34" charset="0"/>
                <a:cs typeface="Arial" panose="020B0604020202020204" pitchFamily="34" charset="0"/>
              </a:rPr>
              <a:t> </a:t>
            </a:r>
          </a:p>
          <a:p>
            <a:pPr marL="216000" indent="-216000" algn="l">
              <a:spcBef>
                <a:spcPts val="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Određivanje homogenih grupa.</a:t>
            </a:r>
          </a:p>
          <a:p>
            <a:pPr marL="216000" indent="-216000" algn="l">
              <a:spcBef>
                <a:spcPts val="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Za svaku homogenu grupu:</a:t>
            </a:r>
          </a:p>
          <a:p>
            <a:pPr marL="720000" lvl="1" indent="-216000" algn="l">
              <a:spcBef>
                <a:spcPts val="6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minimalno ukupno trajanje merenja;</a:t>
            </a:r>
          </a:p>
          <a:p>
            <a:pPr marL="720000" lvl="1" indent="-216000" algn="l">
              <a:spcBef>
                <a:spcPts val="6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broj merenja (najmanje pet) i trajanje pojedinačnih merenja tako da ukupno vreme merenja bude jednako ili veće minimalnom;</a:t>
            </a:r>
          </a:p>
          <a:p>
            <a:pPr marL="720000" lvl="1" indent="-216000" algn="l">
              <a:spcBef>
                <a:spcPts val="6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nasumična  merenja u grupi i tokom radnog vremena.</a:t>
            </a:r>
          </a:p>
          <a:p>
            <a:pPr marL="216000" indent="-216000" algn="l">
              <a:spcBef>
                <a:spcPts val="6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Ekvivalentni nivo zvučnog pritiska za posao.</a:t>
            </a:r>
          </a:p>
        </p:txBody>
      </p:sp>
      <p:graphicFrame>
        <p:nvGraphicFramePr>
          <p:cNvPr id="10" name="Table 9"/>
          <p:cNvGraphicFramePr>
            <a:graphicFrameLocks noGrp="1"/>
          </p:cNvGraphicFramePr>
          <p:nvPr>
            <p:extLst>
              <p:ext uri="{D42A27DB-BD31-4B8C-83A1-F6EECF244321}">
                <p14:modId xmlns:p14="http://schemas.microsoft.com/office/powerpoint/2010/main" val="1071340608"/>
              </p:ext>
            </p:extLst>
          </p:nvPr>
        </p:nvGraphicFramePr>
        <p:xfrm>
          <a:off x="1691640" y="4001735"/>
          <a:ext cx="5760720" cy="2400262"/>
        </p:xfrm>
        <a:graphic>
          <a:graphicData uri="http://schemas.openxmlformats.org/drawingml/2006/table">
            <a:tbl>
              <a:tblPr>
                <a:effectLst>
                  <a:innerShdw blurRad="114300">
                    <a:prstClr val="black"/>
                  </a:innerShdw>
                </a:effectLst>
                <a:tableStyleId>{5940675A-B579-460E-94D1-54222C63F5DA}</a:tableStyleId>
              </a:tblPr>
              <a:tblGrid>
                <a:gridCol w="2610485">
                  <a:extLst>
                    <a:ext uri="{9D8B030D-6E8A-4147-A177-3AD203B41FA5}">
                      <a16:colId xmlns:a16="http://schemas.microsoft.com/office/drawing/2014/main" xmlns="" val="20000"/>
                    </a:ext>
                  </a:extLst>
                </a:gridCol>
                <a:gridCol w="3150235">
                  <a:extLst>
                    <a:ext uri="{9D8B030D-6E8A-4147-A177-3AD203B41FA5}">
                      <a16:colId xmlns:a16="http://schemas.microsoft.com/office/drawing/2014/main" xmlns="" val="20001"/>
                    </a:ext>
                  </a:extLst>
                </a:gridCol>
              </a:tblGrid>
              <a:tr h="720078">
                <a:tc>
                  <a:txBody>
                    <a:bodyPr/>
                    <a:lstStyle/>
                    <a:p>
                      <a:pPr algn="ctr">
                        <a:spcBef>
                          <a:spcPts val="600"/>
                        </a:spcBef>
                        <a:spcAft>
                          <a:spcPts val="600"/>
                        </a:spcAft>
                      </a:pPr>
                      <a:r>
                        <a:rPr lang="sr-Latn-CS" sz="1800" b="1" dirty="0">
                          <a:solidFill>
                            <a:srgbClr val="990000"/>
                          </a:solidFill>
                        </a:rPr>
                        <a:t>Broj radnika u homogenoj grupi, n</a:t>
                      </a:r>
                      <a:r>
                        <a:rPr lang="sr-Latn-CS" sz="1800" b="1" baseline="-25000" dirty="0">
                          <a:solidFill>
                            <a:srgbClr val="990000"/>
                          </a:solidFill>
                        </a:rPr>
                        <a:t>G</a:t>
                      </a:r>
                      <a:endParaRPr lang="en-US" sz="1800" b="1" i="1" baseline="-25000" dirty="0">
                        <a:solidFill>
                          <a:srgbClr val="990000"/>
                        </a:solidFill>
                        <a:latin typeface="Arial" pitchFamily="34" charset="0"/>
                        <a:ea typeface="Times New Roman"/>
                        <a:cs typeface="Arial" pitchFamily="34" charset="0"/>
                      </a:endParaRPr>
                    </a:p>
                  </a:txBody>
                  <a:tcPr marL="68580" marR="68580" marT="0" marB="0" anchor="ctr">
                    <a:solidFill>
                      <a:schemeClr val="bg1">
                        <a:lumMod val="85000"/>
                      </a:schemeClr>
                    </a:solidFill>
                  </a:tcPr>
                </a:tc>
                <a:tc>
                  <a:txBody>
                    <a:bodyPr/>
                    <a:lstStyle/>
                    <a:p>
                      <a:pPr algn="ctr">
                        <a:spcBef>
                          <a:spcPts val="600"/>
                        </a:spcBef>
                        <a:spcAft>
                          <a:spcPts val="600"/>
                        </a:spcAft>
                      </a:pPr>
                      <a:r>
                        <a:rPr lang="sr-Latn-CS" sz="1800" b="1" dirty="0">
                          <a:solidFill>
                            <a:srgbClr val="990000"/>
                          </a:solidFill>
                        </a:rPr>
                        <a:t>Minimalno kumulati</a:t>
                      </a:r>
                      <a:r>
                        <a:rPr lang="sr-Cyrl-CS" sz="1800" b="1" dirty="0">
                          <a:solidFill>
                            <a:srgbClr val="990000"/>
                          </a:solidFill>
                        </a:rPr>
                        <a:t>vn</a:t>
                      </a:r>
                      <a:r>
                        <a:rPr lang="sr-Latn-CS" sz="1800" b="1" dirty="0">
                          <a:solidFill>
                            <a:srgbClr val="990000"/>
                          </a:solidFill>
                        </a:rPr>
                        <a:t>o trajanje merenja</a:t>
                      </a:r>
                      <a:endParaRPr lang="en-US" sz="1800" b="1" dirty="0">
                        <a:solidFill>
                          <a:srgbClr val="990000"/>
                        </a:solidFill>
                        <a:latin typeface="Arial" pitchFamily="34" charset="0"/>
                        <a:ea typeface="Times New Roman"/>
                        <a:cs typeface="Arial"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xmlns="" val="10000"/>
                  </a:ext>
                </a:extLst>
              </a:tr>
              <a:tr h="420046">
                <a:tc>
                  <a:txBody>
                    <a:bodyPr/>
                    <a:lstStyle/>
                    <a:p>
                      <a:pPr algn="ctr">
                        <a:spcBef>
                          <a:spcPts val="600"/>
                        </a:spcBef>
                        <a:spcAft>
                          <a:spcPts val="600"/>
                        </a:spcAft>
                      </a:pPr>
                      <a:r>
                        <a:rPr lang="sr-Latn-CS" sz="1800" b="1" dirty="0">
                          <a:solidFill>
                            <a:srgbClr val="000066"/>
                          </a:solidFill>
                        </a:rPr>
                        <a:t>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 5</a:t>
                      </a:r>
                      <a:endParaRPr lang="sr-Latn-CS" sz="1800" b="1" i="0"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5 h</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420046">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sr-Latn-CS" sz="1800" b="1" dirty="0">
                          <a:solidFill>
                            <a:srgbClr val="000066"/>
                          </a:solidFill>
                        </a:rPr>
                        <a:t>5 &lt; 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 15</a:t>
                      </a:r>
                      <a:endParaRPr lang="sr-Latn-CS" sz="1800" b="1" i="0"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5 h + (n</a:t>
                      </a:r>
                      <a:r>
                        <a:rPr lang="sr-Latn-CS" sz="1800" b="1" baseline="-25000" dirty="0">
                          <a:solidFill>
                            <a:srgbClr val="000066"/>
                          </a:solidFill>
                        </a:rPr>
                        <a:t>G</a:t>
                      </a:r>
                      <a:r>
                        <a:rPr lang="sr-Latn-CS" sz="1800" b="1" dirty="0">
                          <a:solidFill>
                            <a:srgbClr val="000066"/>
                          </a:solidFill>
                        </a:rPr>
                        <a:t> - 5) </a:t>
                      </a:r>
                      <a:r>
                        <a:rPr lang="sr-Latn-CS" sz="1800" b="1" dirty="0">
                          <a:solidFill>
                            <a:srgbClr val="000066"/>
                          </a:solidFill>
                          <a:sym typeface="Symbol"/>
                        </a:rPr>
                        <a:t></a:t>
                      </a:r>
                      <a:r>
                        <a:rPr lang="sr-Latn-CS" sz="1800" b="1" dirty="0">
                          <a:solidFill>
                            <a:srgbClr val="000066"/>
                          </a:solidFill>
                        </a:rPr>
                        <a:t> 0.5 h</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420046">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sr-Latn-CS" sz="1800" b="1" dirty="0">
                          <a:solidFill>
                            <a:srgbClr val="000066"/>
                          </a:solidFill>
                        </a:rPr>
                        <a:t>15 &lt; 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 40</a:t>
                      </a:r>
                      <a:endParaRPr lang="sr-Latn-CS" sz="1800" b="1" i="0"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10 h + (n</a:t>
                      </a:r>
                      <a:r>
                        <a:rPr lang="sr-Latn-CS" sz="1800" b="1" baseline="-25000" dirty="0">
                          <a:solidFill>
                            <a:srgbClr val="000066"/>
                          </a:solidFill>
                        </a:rPr>
                        <a:t>G</a:t>
                      </a:r>
                      <a:r>
                        <a:rPr lang="sr-Latn-CS" sz="1800" b="1" dirty="0">
                          <a:solidFill>
                            <a:srgbClr val="000066"/>
                          </a:solidFill>
                        </a:rPr>
                        <a:t> - 15) </a:t>
                      </a:r>
                      <a:r>
                        <a:rPr lang="sr-Latn-CS" sz="1800" b="1" dirty="0">
                          <a:solidFill>
                            <a:srgbClr val="000066"/>
                          </a:solidFill>
                          <a:sym typeface="Symbol"/>
                        </a:rPr>
                        <a:t></a:t>
                      </a:r>
                      <a:r>
                        <a:rPr lang="sr-Latn-CS" sz="1800" b="1" dirty="0">
                          <a:solidFill>
                            <a:srgbClr val="000066"/>
                          </a:solidFill>
                        </a:rPr>
                        <a:t> 0.25 h</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3"/>
                  </a:ext>
                </a:extLst>
              </a:tr>
              <a:tr h="420046">
                <a:tc>
                  <a:txBody>
                    <a:bodyPr/>
                    <a:lstStyle/>
                    <a:p>
                      <a:pPr algn="ctr">
                        <a:spcBef>
                          <a:spcPts val="600"/>
                        </a:spcBef>
                        <a:spcAft>
                          <a:spcPts val="600"/>
                        </a:spcAft>
                      </a:pPr>
                      <a:r>
                        <a:rPr lang="sr-Latn-CS" sz="1800" b="1" dirty="0">
                          <a:solidFill>
                            <a:srgbClr val="000066"/>
                          </a:solidFill>
                        </a:rPr>
                        <a:t>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&gt; 40</a:t>
                      </a:r>
                      <a:endParaRPr lang="sr-Latn-C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17 h ili </a:t>
                      </a:r>
                      <a:r>
                        <a:rPr lang="sr-Latn-CS" sz="1800" b="1" dirty="0" err="1">
                          <a:solidFill>
                            <a:srgbClr val="000066"/>
                          </a:solidFill>
                        </a:rPr>
                        <a:t>podela</a:t>
                      </a:r>
                      <a:r>
                        <a:rPr lang="sr-Latn-CS" sz="1800" b="1" dirty="0">
                          <a:solidFill>
                            <a:srgbClr val="000066"/>
                          </a:solidFill>
                        </a:rPr>
                        <a:t> u grupe</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4"/>
                  </a:ext>
                </a:extLst>
              </a:tr>
            </a:tbl>
          </a:graphicData>
        </a:graphic>
      </p:graphicFrame>
      <p:sp>
        <p:nvSpPr>
          <p:cNvPr id="11"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08ECBE7B-8824-980F-6D3C-2CFDD319E219}"/>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79018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13"/>
          <p:cNvSpPr>
            <a:spLocks noChangeArrowheads="1"/>
          </p:cNvSpPr>
          <p:nvPr/>
        </p:nvSpPr>
        <p:spPr bwMode="auto">
          <a:xfrm>
            <a:off x="539552" y="1556792"/>
            <a:ext cx="8244056" cy="439248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nchorCtr="0"/>
          <a:lstStyle/>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Aktivnosti pri upravljanju bukom u radnoj sredini;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Identifikacija izvora buke u radnoj sredini;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Osnovna dokumenta za merenje buke u radnoj sredini;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Identifikacija rizika po zdravlje zaposlenih usled izlaganja buci;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Metodologija merenja buke u radnoj sredini;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Proračun izloženosti buci;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Ocena izloženosti buci i </a:t>
            </a:r>
            <a:r>
              <a:rPr lang="sr-Latn-CS" sz="1800" b="1" dirty="0" err="1">
                <a:solidFill>
                  <a:srgbClr val="002060"/>
                </a:solidFill>
                <a:latin typeface="Arial" pitchFamily="34" charset="0"/>
                <a:cs typeface="Arial" pitchFamily="34" charset="0"/>
              </a:rPr>
              <a:t>procena</a:t>
            </a:r>
            <a:r>
              <a:rPr lang="sr-Latn-CS" sz="1800" b="1" dirty="0">
                <a:solidFill>
                  <a:srgbClr val="002060"/>
                </a:solidFill>
                <a:latin typeface="Arial" pitchFamily="34" charset="0"/>
                <a:cs typeface="Arial" pitchFamily="34" charset="0"/>
              </a:rPr>
              <a:t> rizika po zdravlje zaposlenih </a:t>
            </a:r>
            <a:br>
              <a:rPr lang="sr-Latn-CS" sz="1800" b="1" dirty="0">
                <a:solidFill>
                  <a:srgbClr val="002060"/>
                </a:solidFill>
                <a:latin typeface="Arial" pitchFamily="34" charset="0"/>
                <a:cs typeface="Arial" pitchFamily="34" charset="0"/>
              </a:rPr>
            </a:br>
            <a:r>
              <a:rPr lang="sr-Latn-CS" sz="1800" b="1" dirty="0" err="1">
                <a:solidFill>
                  <a:srgbClr val="002060"/>
                </a:solidFill>
                <a:latin typeface="Arial" pitchFamily="34" charset="0"/>
                <a:cs typeface="Arial" pitchFamily="34" charset="0"/>
              </a:rPr>
              <a:t>usled</a:t>
            </a:r>
            <a:r>
              <a:rPr lang="sr-Latn-CS" sz="1800" b="1" dirty="0">
                <a:solidFill>
                  <a:srgbClr val="002060"/>
                </a:solidFill>
                <a:latin typeface="Arial" pitchFamily="34" charset="0"/>
                <a:cs typeface="Arial" pitchFamily="34" charset="0"/>
              </a:rPr>
              <a:t> izlaganja buci;</a:t>
            </a:r>
          </a:p>
          <a:p>
            <a:pPr marL="252000" indent="-252000" algn="l" fontAlgn="auto">
              <a:lnSpc>
                <a:spcPct val="150000"/>
              </a:lnSpc>
              <a:spcBef>
                <a:spcPts val="0"/>
              </a:spcBef>
              <a:spcAft>
                <a:spcPts val="600"/>
              </a:spcAft>
              <a:buBlip>
                <a:blip r:embed="rId3"/>
              </a:buBlip>
              <a:defRPr/>
            </a:pPr>
            <a:r>
              <a:rPr lang="sr-Latn-CS" sz="1800" b="1" dirty="0">
                <a:solidFill>
                  <a:srgbClr val="002060"/>
                </a:solidFill>
                <a:latin typeface="Arial" pitchFamily="34" charset="0"/>
                <a:cs typeface="Arial" pitchFamily="34" charset="0"/>
              </a:rPr>
              <a:t>Obaveze poslodavaca.</a:t>
            </a:r>
          </a:p>
        </p:txBody>
      </p:sp>
      <p:sp>
        <p:nvSpPr>
          <p:cNvPr id="2" name="TextBox 1">
            <a:extLst>
              <a:ext uri="{FF2B5EF4-FFF2-40B4-BE49-F238E27FC236}">
                <a16:creationId xmlns:a16="http://schemas.microsoft.com/office/drawing/2014/main" xmlns="" id="{3EB0152A-24A6-4322-9C8C-EABF0C865105}"/>
              </a:ext>
            </a:extLst>
          </p:cNvPr>
          <p:cNvSpPr txBox="1"/>
          <p:nvPr/>
        </p:nvSpPr>
        <p:spPr>
          <a:xfrm>
            <a:off x="8138367" y="5755903"/>
            <a:ext cx="458779" cy="769441"/>
          </a:xfrm>
          <a:prstGeom prst="rect">
            <a:avLst/>
          </a:prstGeom>
          <a:noFill/>
        </p:spPr>
        <p:txBody>
          <a:bodyPr wrap="square" rtlCol="0">
            <a:spAutoFit/>
          </a:bodyPr>
          <a:lstStyle/>
          <a:p>
            <a:r>
              <a:rPr lang="sr-Latn-RS" sz="4400" dirty="0">
                <a:solidFill>
                  <a:srgbClr val="C00000"/>
                </a:solidFill>
                <a:sym typeface="Wingdings" panose="05000000000000000000" pitchFamily="2" charset="2"/>
              </a:rPr>
              <a:t></a:t>
            </a:r>
            <a:endParaRPr lang="sr-Latn-RS" sz="4400" dirty="0">
              <a:solidFill>
                <a:srgbClr val="C00000"/>
              </a:solidFill>
            </a:endParaRPr>
          </a:p>
        </p:txBody>
      </p:sp>
      <p:sp>
        <p:nvSpPr>
          <p:cNvPr id="3" name="Rectangle 15">
            <a:extLst>
              <a:ext uri="{FF2B5EF4-FFF2-40B4-BE49-F238E27FC236}">
                <a16:creationId xmlns:a16="http://schemas.microsoft.com/office/drawing/2014/main" xmlns="" id="{2AA101D6-5263-F080-3B5C-E0087B82F372}"/>
              </a:ext>
            </a:extLst>
          </p:cNvPr>
          <p:cNvSpPr>
            <a:spLocks noChangeArrowheads="1"/>
          </p:cNvSpPr>
          <p:nvPr/>
        </p:nvSpPr>
        <p:spPr bwMode="auto">
          <a:xfrm>
            <a:off x="433772" y="39021"/>
            <a:ext cx="8276456" cy="620688"/>
          </a:xfrm>
          <a:prstGeom prst="rect">
            <a:avLst/>
          </a:prstGeom>
          <a:noFill/>
          <a:ln w="9525">
            <a:noFill/>
            <a:miter lim="800000"/>
            <a:headEnd/>
            <a:tailEnd/>
          </a:ln>
        </p:spPr>
        <p:txBody>
          <a:bodyPr tIns="36000" bIns="36000" anchor="ctr"/>
          <a:lstStyle/>
          <a:p>
            <a:pPr marL="0" marR="0" lvl="0" indent="0" defTabSz="914400" eaLnBrk="1" fontAlgn="auto" latinLnBrk="0" hangingPunct="1">
              <a:lnSpc>
                <a:spcPct val="150000"/>
              </a:lnSpc>
              <a:spcBef>
                <a:spcPts val="0"/>
              </a:spcBef>
              <a:spcAft>
                <a:spcPts val="600"/>
              </a:spcAft>
              <a:buClrTx/>
              <a:buSzTx/>
              <a:buFontTx/>
              <a:buNone/>
              <a:tabLst/>
              <a:defRPr/>
            </a:pPr>
            <a:r>
              <a:rPr lang="sr-Latn-CS" kern="0" dirty="0">
                <a:solidFill>
                  <a:srgbClr val="800000"/>
                </a:solidFill>
                <a:latin typeface="Arial Black" pitchFamily="34" charset="0"/>
              </a:rPr>
              <a:t>UPRAVLJANJE BUKOM U RADNOJ SREDINI</a:t>
            </a:r>
            <a:endParaRPr lang="en-US" b="1" kern="0" dirty="0">
              <a:solidFill>
                <a:srgbClr val="800000"/>
              </a:solidFill>
            </a:endParaRPr>
          </a:p>
        </p:txBody>
      </p:sp>
      <p:sp>
        <p:nvSpPr>
          <p:cNvPr id="4" name="Rectangle 3">
            <a:extLst>
              <a:ext uri="{FF2B5EF4-FFF2-40B4-BE49-F238E27FC236}">
                <a16:creationId xmlns:a16="http://schemas.microsoft.com/office/drawing/2014/main" xmlns="" id="{72F722D6-60BC-3C5B-B569-3312CE8795A0}"/>
              </a:ext>
            </a:extLst>
          </p:cNvPr>
          <p:cNvSpPr>
            <a:spLocks noChangeArrowheads="1"/>
          </p:cNvSpPr>
          <p:nvPr/>
        </p:nvSpPr>
        <p:spPr bwMode="auto">
          <a:xfrm>
            <a:off x="683568" y="1052736"/>
            <a:ext cx="1656184" cy="43204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t"/>
          <a:lstStyle/>
          <a:p>
            <a:pPr marL="0" marR="0" lvl="0" indent="0" algn="l" defTabSz="914400" eaLnBrk="1" fontAlgn="auto" latinLnBrk="0" hangingPunct="1">
              <a:spcBef>
                <a:spcPts val="0"/>
              </a:spcBef>
              <a:spcAft>
                <a:spcPts val="600"/>
              </a:spcAft>
              <a:buClrTx/>
              <a:buSzTx/>
              <a:buFontTx/>
              <a:buNone/>
              <a:tabLst/>
              <a:defRPr/>
            </a:pPr>
            <a:r>
              <a:rPr lang="x-none" b="1" kern="0" dirty="0">
                <a:solidFill>
                  <a:srgbClr val="000066"/>
                </a:solidFill>
                <a:latin typeface="Arial" pitchFamily="34" charset="0"/>
                <a:cs typeface="Arial" pitchFamily="34" charset="0"/>
              </a:rPr>
              <a:t>SADRŽAJ</a:t>
            </a:r>
            <a:endParaRPr lang="sr-Latn-CS" b="1" kern="0" dirty="0">
              <a:solidFill>
                <a:srgbClr val="000066"/>
              </a:solidFill>
              <a:latin typeface="Arial" pitchFamily="34" charset="0"/>
              <a:cs typeface="Arial" pitchFamily="34" charset="0"/>
            </a:endParaRPr>
          </a:p>
        </p:txBody>
      </p:sp>
      <p:sp>
        <p:nvSpPr>
          <p:cNvPr id="5" name="Rectangle 15">
            <a:extLst>
              <a:ext uri="{FF2B5EF4-FFF2-40B4-BE49-F238E27FC236}">
                <a16:creationId xmlns:a16="http://schemas.microsoft.com/office/drawing/2014/main" xmlns="" id="{8EE91DD0-60A2-A2B5-5C9A-4C4602464FC3}"/>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12241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tabLst>
                <a:tab pos="620713" algn="l"/>
              </a:tabLst>
            </a:pPr>
            <a:r>
              <a:rPr lang="sr-Latn-RS" sz="1800" b="1" dirty="0">
                <a:solidFill>
                  <a:srgbClr val="990000"/>
                </a:solidFill>
                <a:latin typeface="Arial" panose="020B0604020202020204" pitchFamily="34" charset="0"/>
                <a:cs typeface="Arial" panose="020B0604020202020204" pitchFamily="34" charset="0"/>
              </a:rPr>
              <a:t>2.4.2 	Merenje zasnovano na poslu –  Proračun</a:t>
            </a:r>
          </a:p>
          <a:p>
            <a:pPr algn="l">
              <a:spcBef>
                <a:spcPts val="0"/>
              </a:spcBef>
              <a:tabLst>
                <a:tab pos="620713" algn="l"/>
              </a:tabLst>
            </a:pPr>
            <a:r>
              <a:rPr lang="sr-Latn-RS" sz="1800" b="1" dirty="0">
                <a:solidFill>
                  <a:srgbClr val="990000"/>
                </a:solidFill>
                <a:latin typeface="Arial" panose="020B0604020202020204" pitchFamily="34" charset="0"/>
                <a:cs typeface="Arial" panose="020B0604020202020204" pitchFamily="34" charset="0"/>
              </a:rPr>
              <a:t>	</a:t>
            </a:r>
          </a:p>
        </p:txBody>
      </p:sp>
      <p:sp>
        <p:nvSpPr>
          <p:cNvPr id="1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graphicFrame>
        <p:nvGraphicFramePr>
          <p:cNvPr id="13" name="Object 12"/>
          <p:cNvGraphicFramePr>
            <a:graphicFrameLocks noChangeAspect="1"/>
          </p:cNvGraphicFramePr>
          <p:nvPr>
            <p:extLst>
              <p:ext uri="{D42A27DB-BD31-4B8C-83A1-F6EECF244321}">
                <p14:modId xmlns:p14="http://schemas.microsoft.com/office/powerpoint/2010/main" val="2646763651"/>
              </p:ext>
            </p:extLst>
          </p:nvPr>
        </p:nvGraphicFramePr>
        <p:xfrm>
          <a:off x="353496" y="3584904"/>
          <a:ext cx="3013075" cy="1195387"/>
        </p:xfrm>
        <a:graphic>
          <a:graphicData uri="http://schemas.openxmlformats.org/presentationml/2006/ole">
            <mc:AlternateContent xmlns:mc="http://schemas.openxmlformats.org/markup-compatibility/2006">
              <mc:Choice xmlns:v="urn:schemas-microsoft-com:vml" Requires="v">
                <p:oleObj spid="_x0000_s5122" name="Equation" r:id="rId4" imgW="1739880" imgH="685800" progId="Equation.DSMT4">
                  <p:embed/>
                </p:oleObj>
              </mc:Choice>
              <mc:Fallback>
                <p:oleObj name="Equation" r:id="rId4" imgW="1739880" imgH="685800" progId="Equation.DSMT4">
                  <p:embed/>
                  <p:pic>
                    <p:nvPicPr>
                      <p:cNvPr id="0" name=""/>
                      <p:cNvPicPr>
                        <a:picLocks noChangeAspect="1" noChangeArrowheads="1"/>
                      </p:cNvPicPr>
                      <p:nvPr/>
                    </p:nvPicPr>
                    <p:blipFill>
                      <a:blip r:embed="rId5"/>
                      <a:srcRect/>
                      <a:stretch>
                        <a:fillRect/>
                      </a:stretch>
                    </p:blipFill>
                    <p:spPr bwMode="auto">
                      <a:xfrm>
                        <a:off x="353496" y="3584904"/>
                        <a:ext cx="3013075" cy="1195387"/>
                      </a:xfrm>
                      <a:prstGeom prst="rect">
                        <a:avLst/>
                      </a:prstGeom>
                      <a:noFill/>
                      <a:ln w="19050">
                        <a:solidFill>
                          <a:srgbClr val="990000"/>
                        </a:solidFill>
                        <a:miter lim="800000"/>
                        <a:headEnd/>
                        <a:tailEnd/>
                      </a:ln>
                    </p:spPr>
                  </p:pic>
                </p:oleObj>
              </mc:Fallback>
            </mc:AlternateContent>
          </a:graphicData>
        </a:graphic>
      </p:graphicFrame>
      <p:sp>
        <p:nvSpPr>
          <p:cNvPr id="20" name="TextBox 19"/>
          <p:cNvSpPr txBox="1"/>
          <p:nvPr/>
        </p:nvSpPr>
        <p:spPr>
          <a:xfrm>
            <a:off x="3419872" y="3564344"/>
            <a:ext cx="4891041" cy="1231106"/>
          </a:xfrm>
          <a:prstGeom prst="rect">
            <a:avLst/>
          </a:prstGeom>
          <a:noFill/>
          <a:ln>
            <a:noFill/>
          </a:ln>
          <a:effectLst/>
        </p:spPr>
        <p:txBody>
          <a:bodyPr wrap="square" rtlCol="0">
            <a:spAutoFit/>
          </a:bodyPr>
          <a:lstStyle/>
          <a:p>
            <a:pPr algn="l">
              <a:spcBef>
                <a:spcPts val="600"/>
              </a:spcBef>
              <a:tabLst>
                <a:tab pos="898525" algn="l"/>
              </a:tabLst>
            </a:pPr>
            <a:r>
              <a:rPr lang="en-GB" sz="1600" b="1" i="1" dirty="0" err="1">
                <a:solidFill>
                  <a:srgbClr val="000066"/>
                </a:solidFill>
              </a:rPr>
              <a:t>L</a:t>
            </a:r>
            <a:r>
              <a:rPr lang="en-GB" sz="1600" b="1" i="1" baseline="-25000" dirty="0" err="1">
                <a:solidFill>
                  <a:srgbClr val="000066"/>
                </a:solidFill>
              </a:rPr>
              <a:t>p</a:t>
            </a:r>
            <a:r>
              <a:rPr lang="sr-Latn-RS" sz="1600" b="1" baseline="-25000" dirty="0">
                <a:solidFill>
                  <a:srgbClr val="000066"/>
                </a:solidFill>
              </a:rPr>
              <a:t>,</a:t>
            </a:r>
            <a:r>
              <a:rPr lang="en-GB" sz="1600" b="1" baseline="-25000" dirty="0">
                <a:solidFill>
                  <a:srgbClr val="000066"/>
                </a:solidFill>
              </a:rPr>
              <a:t>A</a:t>
            </a:r>
            <a:r>
              <a:rPr lang="sr-Latn-RS" sz="1600" b="1" baseline="-25000" dirty="0">
                <a:solidFill>
                  <a:srgbClr val="000066"/>
                </a:solidFill>
              </a:rPr>
              <a:t>,</a:t>
            </a:r>
            <a:r>
              <a:rPr lang="en-GB" sz="1600" b="1" baseline="-25000" dirty="0">
                <a:solidFill>
                  <a:srgbClr val="000066"/>
                </a:solidFill>
              </a:rPr>
              <a:t>e</a:t>
            </a:r>
            <a:r>
              <a:rPr lang="sr-Latn-RS" sz="1600" b="1" baseline="-25000" dirty="0">
                <a:solidFill>
                  <a:srgbClr val="000066"/>
                </a:solidFill>
              </a:rPr>
              <a:t>q,</a:t>
            </a:r>
            <a:r>
              <a:rPr lang="en-GB" sz="1600" b="1" i="1" baseline="-25000" dirty="0" err="1">
                <a:solidFill>
                  <a:srgbClr val="000066"/>
                </a:solidFill>
              </a:rPr>
              <a:t>T</a:t>
            </a:r>
            <a:r>
              <a:rPr lang="en-GB" sz="1600" b="1" baseline="-25000" dirty="0" err="1">
                <a:solidFill>
                  <a:srgbClr val="000066"/>
                </a:solidFill>
              </a:rPr>
              <a:t>e</a:t>
            </a:r>
            <a:r>
              <a:rPr lang="sr-Latn-RS" sz="1600" b="1" i="1" baseline="-25000" dirty="0">
                <a:solidFill>
                  <a:srgbClr val="000066"/>
                </a:solidFill>
              </a:rPr>
              <a:t> </a:t>
            </a:r>
            <a:r>
              <a:rPr lang="sr-Latn-RS" sz="1600" b="1" dirty="0">
                <a:solidFill>
                  <a:srgbClr val="000066"/>
                </a:solidFill>
              </a:rPr>
              <a:t>-</a:t>
            </a:r>
            <a:r>
              <a:rPr lang="sr-Latn-RS" sz="1600" b="1" i="1" dirty="0">
                <a:solidFill>
                  <a:srgbClr val="000066"/>
                </a:solidFill>
              </a:rPr>
              <a:t>	</a:t>
            </a:r>
            <a:r>
              <a:rPr lang="ru-RU" sz="1600" b="1" dirty="0">
                <a:solidFill>
                  <a:srgbClr val="000066"/>
                </a:solidFill>
              </a:rPr>
              <a:t>A-ponderisani ekvivalentni kontinualni</a:t>
            </a:r>
            <a:r>
              <a:rPr lang="sr-Latn-RS" sz="1600" b="1" dirty="0">
                <a:solidFill>
                  <a:srgbClr val="000066"/>
                </a:solidFill>
              </a:rPr>
              <a:t> 	</a:t>
            </a:r>
            <a:r>
              <a:rPr lang="ru-RU" sz="1600" b="1" dirty="0">
                <a:solidFill>
                  <a:srgbClr val="000066"/>
                </a:solidFill>
              </a:rPr>
              <a:t>nivo</a:t>
            </a:r>
            <a:r>
              <a:rPr lang="sr-Latn-RS" sz="1600" b="1" dirty="0">
                <a:solidFill>
                  <a:srgbClr val="000066"/>
                </a:solidFill>
              </a:rPr>
              <a:t> </a:t>
            </a:r>
            <a:r>
              <a:rPr lang="ru-RU" sz="1600" b="1" dirty="0">
                <a:solidFill>
                  <a:srgbClr val="000066"/>
                </a:solidFill>
              </a:rPr>
              <a:t>zvučnog pritiska </a:t>
            </a:r>
            <a:r>
              <a:rPr lang="sr-Cyrl-RS" sz="1600" b="1" dirty="0">
                <a:solidFill>
                  <a:srgbClr val="000066"/>
                </a:solidFill>
              </a:rPr>
              <a:t>za </a:t>
            </a:r>
            <a:r>
              <a:rPr lang="en-GB" sz="1600" b="1" i="1" dirty="0" err="1">
                <a:solidFill>
                  <a:srgbClr val="000066"/>
                </a:solidFill>
              </a:rPr>
              <a:t>T</a:t>
            </a:r>
            <a:r>
              <a:rPr lang="en-GB" sz="1600" b="1" baseline="-25000" dirty="0" err="1">
                <a:solidFill>
                  <a:srgbClr val="000066"/>
                </a:solidFill>
              </a:rPr>
              <a:t>e</a:t>
            </a:r>
            <a:r>
              <a:rPr lang="sr-Latn-RS" sz="1600" b="1" dirty="0">
                <a:solidFill>
                  <a:srgbClr val="000066"/>
                </a:solidFill>
              </a:rPr>
              <a:t>;</a:t>
            </a:r>
            <a:endParaRPr lang="en-US" sz="1600" b="1" dirty="0">
              <a:solidFill>
                <a:srgbClr val="000066"/>
              </a:solidFill>
            </a:endParaRPr>
          </a:p>
          <a:p>
            <a:pPr algn="l">
              <a:spcBef>
                <a:spcPts val="600"/>
              </a:spcBef>
            </a:pPr>
            <a:r>
              <a:rPr lang="en-GB" sz="1600" b="1" i="1" dirty="0" err="1">
                <a:solidFill>
                  <a:srgbClr val="000066"/>
                </a:solidFill>
              </a:rPr>
              <a:t>T</a:t>
            </a:r>
            <a:r>
              <a:rPr lang="en-GB" sz="1600" b="1" baseline="-25000" dirty="0" err="1">
                <a:solidFill>
                  <a:srgbClr val="000066"/>
                </a:solidFill>
              </a:rPr>
              <a:t>e</a:t>
            </a:r>
            <a:r>
              <a:rPr lang="sr-Latn-RS" sz="1600" b="1" dirty="0">
                <a:solidFill>
                  <a:srgbClr val="000066"/>
                </a:solidFill>
              </a:rPr>
              <a:t> - </a:t>
            </a:r>
            <a:r>
              <a:rPr lang="sr-Cyrl-RS" sz="1600" b="1" dirty="0">
                <a:solidFill>
                  <a:srgbClr val="000066"/>
                </a:solidFill>
              </a:rPr>
              <a:t>efektivno trajanje radnog dana, u časovima</a:t>
            </a:r>
            <a:r>
              <a:rPr lang="sr-Latn-RS" sz="1600" b="1" dirty="0">
                <a:solidFill>
                  <a:srgbClr val="000066"/>
                </a:solidFill>
              </a:rPr>
              <a:t>;</a:t>
            </a:r>
            <a:endParaRPr lang="en-US" sz="1600" b="1" dirty="0">
              <a:solidFill>
                <a:srgbClr val="000066"/>
              </a:solidFill>
            </a:endParaRPr>
          </a:p>
          <a:p>
            <a:pPr algn="l">
              <a:spcBef>
                <a:spcPts val="600"/>
              </a:spcBef>
            </a:pPr>
            <a:r>
              <a:rPr lang="en-GB" sz="1600" b="1" i="1" dirty="0">
                <a:solidFill>
                  <a:srgbClr val="000066"/>
                </a:solidFill>
              </a:rPr>
              <a:t>T</a:t>
            </a:r>
            <a:r>
              <a:rPr lang="ru-RU" sz="1600" b="1" baseline="-25000" dirty="0">
                <a:solidFill>
                  <a:srgbClr val="000066"/>
                </a:solidFill>
              </a:rPr>
              <a:t>0</a:t>
            </a:r>
            <a:r>
              <a:rPr lang="sr-Latn-RS" sz="1600" b="1" dirty="0">
                <a:solidFill>
                  <a:srgbClr val="000066"/>
                </a:solidFill>
              </a:rPr>
              <a:t> - </a:t>
            </a:r>
            <a:r>
              <a:rPr lang="sr-Cyrl-RS" sz="1600" b="1" dirty="0" err="1">
                <a:solidFill>
                  <a:srgbClr val="000066"/>
                </a:solidFill>
              </a:rPr>
              <a:t>referentno</a:t>
            </a:r>
            <a:r>
              <a:rPr lang="sr-Cyrl-RS" sz="1600" b="1" dirty="0">
                <a:solidFill>
                  <a:srgbClr val="000066"/>
                </a:solidFill>
              </a:rPr>
              <a:t> </a:t>
            </a:r>
            <a:r>
              <a:rPr lang="sr-Cyrl-RS" sz="1600" b="1" dirty="0" err="1">
                <a:solidFill>
                  <a:srgbClr val="000066"/>
                </a:solidFill>
              </a:rPr>
              <a:t>trajanje</a:t>
            </a:r>
            <a:r>
              <a:rPr lang="sr-Latn-RS" sz="1600" b="1" dirty="0">
                <a:solidFill>
                  <a:srgbClr val="000066"/>
                </a:solidFill>
              </a:rPr>
              <a:t> radnog dana</a:t>
            </a:r>
            <a:r>
              <a:rPr lang="ru-RU" sz="1600" b="1" dirty="0">
                <a:solidFill>
                  <a:srgbClr val="000066"/>
                </a:solidFill>
              </a:rPr>
              <a:t>, </a:t>
            </a:r>
            <a:r>
              <a:rPr lang="en-GB" sz="1600" b="1" i="1" dirty="0">
                <a:solidFill>
                  <a:srgbClr val="000066"/>
                </a:solidFill>
              </a:rPr>
              <a:t>T</a:t>
            </a:r>
            <a:r>
              <a:rPr lang="ru-RU" sz="1600" b="1" baseline="-25000" dirty="0">
                <a:solidFill>
                  <a:srgbClr val="000066"/>
                </a:solidFill>
              </a:rPr>
              <a:t>0</a:t>
            </a:r>
            <a:r>
              <a:rPr lang="en-GB" sz="1600" b="1" dirty="0">
                <a:solidFill>
                  <a:srgbClr val="000066"/>
                </a:solidFill>
              </a:rPr>
              <a:t> </a:t>
            </a:r>
            <a:r>
              <a:rPr lang="en-GB" sz="1600" b="1" dirty="0">
                <a:solidFill>
                  <a:srgbClr val="000066"/>
                </a:solidFill>
                <a:sym typeface="Symbol"/>
              </a:rPr>
              <a:t></a:t>
            </a:r>
            <a:r>
              <a:rPr lang="en-GB" sz="1600" b="1" dirty="0">
                <a:solidFill>
                  <a:srgbClr val="000066"/>
                </a:solidFill>
              </a:rPr>
              <a:t> </a:t>
            </a:r>
            <a:r>
              <a:rPr lang="ru-RU" sz="1600" b="1" dirty="0">
                <a:solidFill>
                  <a:srgbClr val="000066"/>
                </a:solidFill>
              </a:rPr>
              <a:t>8</a:t>
            </a:r>
            <a:r>
              <a:rPr lang="en-US" sz="1600" b="1" dirty="0">
                <a:solidFill>
                  <a:srgbClr val="000066"/>
                </a:solidFill>
              </a:rPr>
              <a:t> h</a:t>
            </a:r>
            <a:r>
              <a:rPr lang="sr-Latn-RS" sz="1600" b="1" dirty="0">
                <a:solidFill>
                  <a:srgbClr val="000066"/>
                </a:solidFill>
              </a:rPr>
              <a:t>;</a:t>
            </a:r>
            <a:endParaRPr lang="en-US" sz="1600" b="1" dirty="0">
              <a:solidFill>
                <a:srgbClr val="000066"/>
              </a:solidFill>
            </a:endParaRPr>
          </a:p>
        </p:txBody>
      </p:sp>
      <p:sp>
        <p:nvSpPr>
          <p:cNvPr id="21" name="Text Box 15"/>
          <p:cNvSpPr txBox="1">
            <a:spLocks noChangeArrowheads="1"/>
          </p:cNvSpPr>
          <p:nvPr/>
        </p:nvSpPr>
        <p:spPr bwMode="auto">
          <a:xfrm>
            <a:off x="251520" y="3139266"/>
            <a:ext cx="4464016" cy="369332"/>
          </a:xfrm>
          <a:prstGeom prst="rect">
            <a:avLst/>
          </a:prstGeom>
          <a:noFill/>
          <a:ln w="9525">
            <a:noFill/>
            <a:miter lim="800000"/>
            <a:headEnd/>
            <a:tailEnd/>
          </a:ln>
          <a:effectLst/>
        </p:spPr>
        <p:txBody>
          <a:bodyPr wrap="square">
            <a:spAutoFit/>
          </a:bodyPr>
          <a:lstStyle/>
          <a:p>
            <a:pPr marL="144000" indent="-144000" algn="l">
              <a:spcBef>
                <a:spcPts val="0"/>
              </a:spcBef>
              <a:buClr>
                <a:srgbClr val="990000"/>
              </a:buClr>
              <a:buFont typeface="Arial" panose="020B0604020202020204" pitchFamily="34" charset="0"/>
              <a:buChar char="•"/>
            </a:pPr>
            <a:r>
              <a:rPr lang="sr-Latn-RS" sz="1800" b="1" dirty="0">
                <a:solidFill>
                  <a:srgbClr val="000066"/>
                </a:solidFill>
                <a:latin typeface="Arial" pitchFamily="34" charset="0"/>
                <a:cs typeface="Arial" pitchFamily="34" charset="0"/>
              </a:rPr>
              <a:t>N</a:t>
            </a:r>
            <a:r>
              <a:rPr lang="vi-VN" sz="1800" b="1" dirty="0">
                <a:solidFill>
                  <a:srgbClr val="000066"/>
                </a:solidFill>
                <a:latin typeface="Arial" pitchFamily="34" charset="0"/>
                <a:cs typeface="Arial" pitchFamily="34" charset="0"/>
              </a:rPr>
              <a:t>ivo </a:t>
            </a:r>
            <a:r>
              <a:rPr lang="sr-Latn-RS" sz="1800" b="1" dirty="0">
                <a:solidFill>
                  <a:srgbClr val="000066"/>
                </a:solidFill>
                <a:latin typeface="Arial" pitchFamily="34" charset="0"/>
                <a:cs typeface="Arial" pitchFamily="34" charset="0"/>
              </a:rPr>
              <a:t>dnevne </a:t>
            </a:r>
            <a:r>
              <a:rPr lang="vi-VN" sz="1800" b="1" dirty="0">
                <a:solidFill>
                  <a:srgbClr val="000066"/>
                </a:solidFill>
                <a:latin typeface="Arial" pitchFamily="34" charset="0"/>
                <a:cs typeface="Arial" pitchFamily="34" charset="0"/>
              </a:rPr>
              <a:t>izloženosti buci</a:t>
            </a:r>
            <a:r>
              <a:rPr lang="sr-Latn-RS" sz="1800" b="1" dirty="0">
                <a:solidFill>
                  <a:srgbClr val="000066"/>
                </a:solidFill>
                <a:latin typeface="Arial" pitchFamily="34" charset="0"/>
                <a:cs typeface="Arial" pitchFamily="34" charset="0"/>
              </a:rPr>
              <a:t>:</a:t>
            </a:r>
            <a:endParaRPr lang="vi-VN" sz="1800" b="1" dirty="0">
              <a:solidFill>
                <a:srgbClr val="000066"/>
              </a:solidFill>
              <a:latin typeface="Arial" pitchFamily="34" charset="0"/>
              <a:cs typeface="Arial" pitchFamily="34" charset="0"/>
            </a:endParaRPr>
          </a:p>
        </p:txBody>
      </p:sp>
      <p:sp>
        <p:nvSpPr>
          <p:cNvPr id="25" name="Text Box 15"/>
          <p:cNvSpPr txBox="1">
            <a:spLocks noChangeArrowheads="1"/>
          </p:cNvSpPr>
          <p:nvPr/>
        </p:nvSpPr>
        <p:spPr bwMode="auto">
          <a:xfrm>
            <a:off x="251520" y="1772816"/>
            <a:ext cx="7674888" cy="369332"/>
          </a:xfrm>
          <a:prstGeom prst="rect">
            <a:avLst/>
          </a:prstGeom>
          <a:noFill/>
          <a:ln w="9525">
            <a:noFill/>
            <a:miter lim="800000"/>
            <a:headEnd/>
            <a:tailEnd/>
          </a:ln>
          <a:effectLst/>
        </p:spPr>
        <p:txBody>
          <a:bodyPr wrap="square">
            <a:spAutoFit/>
          </a:bodyPr>
          <a:lstStyle/>
          <a:p>
            <a:pPr marL="144000" indent="-144000" algn="just">
              <a:spcBef>
                <a:spcPts val="0"/>
              </a:spcBef>
              <a:buClr>
                <a:srgbClr val="990000"/>
              </a:buClr>
              <a:buFont typeface="Arial" panose="020B0604020202020204" pitchFamily="34" charset="0"/>
              <a:buChar char="•"/>
            </a:pPr>
            <a:r>
              <a:rPr lang="vi-VN" sz="1800" b="1" dirty="0">
                <a:solidFill>
                  <a:srgbClr val="000066"/>
                </a:solidFill>
                <a:latin typeface="Arial" pitchFamily="34" charset="0"/>
                <a:cs typeface="Arial" pitchFamily="34" charset="0"/>
              </a:rPr>
              <a:t>Vrednost </a:t>
            </a:r>
            <a:r>
              <a:rPr lang="vi-VN" sz="1800" b="1" i="1" dirty="0">
                <a:solidFill>
                  <a:srgbClr val="000066"/>
                </a:solidFill>
                <a:latin typeface="Arial" pitchFamily="34" charset="0"/>
                <a:cs typeface="Arial" pitchFamily="34" charset="0"/>
              </a:rPr>
              <a:t>L</a:t>
            </a:r>
            <a:r>
              <a:rPr lang="vi-VN" sz="1800" b="1" i="1" baseline="-25000" dirty="0">
                <a:solidFill>
                  <a:srgbClr val="000066"/>
                </a:solidFill>
                <a:latin typeface="Arial" pitchFamily="34" charset="0"/>
                <a:cs typeface="Arial" pitchFamily="34" charset="0"/>
              </a:rPr>
              <a:t>p,A,eq,Te</a:t>
            </a:r>
            <a:r>
              <a:rPr lang="sr-Latn-RS" sz="1800" b="1" i="1" baseline="-25000" dirty="0">
                <a:solidFill>
                  <a:srgbClr val="000066"/>
                </a:solidFill>
                <a:latin typeface="Arial" pitchFamily="34" charset="0"/>
                <a:cs typeface="Arial" pitchFamily="34" charset="0"/>
              </a:rPr>
              <a:t> </a:t>
            </a:r>
            <a:r>
              <a:rPr lang="vi-VN" sz="1800" b="1" dirty="0">
                <a:solidFill>
                  <a:srgbClr val="000066"/>
                </a:solidFill>
                <a:latin typeface="Arial" pitchFamily="34" charset="0"/>
                <a:cs typeface="Arial" pitchFamily="34" charset="0"/>
              </a:rPr>
              <a:t> za određeni posao </a:t>
            </a:r>
            <a:r>
              <a:rPr lang="sr-Latn-RS" sz="1800" b="1" dirty="0">
                <a:solidFill>
                  <a:srgbClr val="000066"/>
                </a:solidFill>
                <a:latin typeface="Arial" pitchFamily="34" charset="0"/>
                <a:cs typeface="Arial" pitchFamily="34" charset="0"/>
              </a:rPr>
              <a:t>n</a:t>
            </a:r>
            <a:r>
              <a:rPr lang="vi-VN" sz="1800" b="1" dirty="0">
                <a:solidFill>
                  <a:srgbClr val="000066"/>
                </a:solidFill>
                <a:latin typeface="Arial" pitchFamily="34" charset="0"/>
                <a:cs typeface="Arial" pitchFamily="34" charset="0"/>
              </a:rPr>
              <a:t>a osnovu </a:t>
            </a:r>
            <a:r>
              <a:rPr lang="vi-VN" sz="1800" b="1" i="1" dirty="0">
                <a:solidFill>
                  <a:srgbClr val="000066"/>
                </a:solidFill>
                <a:latin typeface="Arial" pitchFamily="34" charset="0"/>
                <a:cs typeface="Arial" pitchFamily="34" charset="0"/>
              </a:rPr>
              <a:t>N</a:t>
            </a:r>
            <a:r>
              <a:rPr lang="sr-Latn-RS" sz="1800" b="1" dirty="0">
                <a:solidFill>
                  <a:srgbClr val="000066"/>
                </a:solidFill>
                <a:latin typeface="Arial" pitchFamily="34" charset="0"/>
                <a:cs typeface="Arial" pitchFamily="34" charset="0"/>
              </a:rPr>
              <a:t> </a:t>
            </a:r>
            <a:r>
              <a:rPr lang="vi-VN" sz="1800" b="1" dirty="0">
                <a:solidFill>
                  <a:srgbClr val="000066"/>
                </a:solidFill>
                <a:latin typeface="Arial" pitchFamily="34" charset="0"/>
                <a:cs typeface="Arial" pitchFamily="34" charset="0"/>
              </a:rPr>
              <a:t>mernih uzoraka :</a:t>
            </a:r>
          </a:p>
        </p:txBody>
      </p:sp>
      <p:graphicFrame>
        <p:nvGraphicFramePr>
          <p:cNvPr id="26" name="Object 12"/>
          <p:cNvGraphicFramePr>
            <a:graphicFrameLocks noChangeAspect="1"/>
          </p:cNvGraphicFramePr>
          <p:nvPr>
            <p:extLst>
              <p:ext uri="{D42A27DB-BD31-4B8C-83A1-F6EECF244321}">
                <p14:modId xmlns:p14="http://schemas.microsoft.com/office/powerpoint/2010/main" val="2960991787"/>
              </p:ext>
            </p:extLst>
          </p:nvPr>
        </p:nvGraphicFramePr>
        <p:xfrm>
          <a:off x="2723356" y="2209255"/>
          <a:ext cx="3697287" cy="784225"/>
        </p:xfrm>
        <a:graphic>
          <a:graphicData uri="http://schemas.openxmlformats.org/presentationml/2006/ole">
            <mc:AlternateContent xmlns:mc="http://schemas.openxmlformats.org/markup-compatibility/2006">
              <mc:Choice xmlns:v="urn:schemas-microsoft-com:vml" Requires="v">
                <p:oleObj spid="_x0000_s5123" name="Equation" r:id="rId6" imgW="2171520" imgH="457200" progId="Equation.DSMT4">
                  <p:embed/>
                </p:oleObj>
              </mc:Choice>
              <mc:Fallback>
                <p:oleObj name="Equation" r:id="rId6" imgW="2171520" imgH="457200" progId="Equation.DSMT4">
                  <p:embed/>
                  <p:pic>
                    <p:nvPicPr>
                      <p:cNvPr id="0" name=""/>
                      <p:cNvPicPr>
                        <a:picLocks noChangeAspect="1" noChangeArrowheads="1"/>
                      </p:cNvPicPr>
                      <p:nvPr/>
                    </p:nvPicPr>
                    <p:blipFill>
                      <a:blip r:embed="rId7"/>
                      <a:srcRect/>
                      <a:stretch>
                        <a:fillRect/>
                      </a:stretch>
                    </p:blipFill>
                    <p:spPr bwMode="auto">
                      <a:xfrm>
                        <a:off x="2723356" y="2209255"/>
                        <a:ext cx="3697287" cy="784225"/>
                      </a:xfrm>
                      <a:prstGeom prst="rect">
                        <a:avLst/>
                      </a:prstGeom>
                      <a:noFill/>
                      <a:ln w="19050">
                        <a:solidFill>
                          <a:srgbClr val="990000"/>
                        </a:solidFill>
                      </a:ln>
                    </p:spPr>
                  </p:pic>
                </p:oleObj>
              </mc:Fallback>
            </mc:AlternateContent>
          </a:graphicData>
        </a:graphic>
      </p:graphicFrame>
      <p:sp>
        <p:nvSpPr>
          <p:cNvPr id="2" name="Rectangle 15">
            <a:extLst>
              <a:ext uri="{FF2B5EF4-FFF2-40B4-BE49-F238E27FC236}">
                <a16:creationId xmlns:a16="http://schemas.microsoft.com/office/drawing/2014/main" xmlns="" id="{CBF4518E-2DC7-1390-DF05-1B687BDE016D}"/>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545964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56854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2.4.3  Celodnevno merenje – Merenje </a:t>
            </a:r>
            <a:r>
              <a:rPr lang="sr-Latn-RS" sz="1800" b="1" i="1" dirty="0">
                <a:solidFill>
                  <a:srgbClr val="990000"/>
                </a:solidFill>
                <a:latin typeface="Arial" panose="020B0604020202020204" pitchFamily="34" charset="0"/>
                <a:cs typeface="Arial" panose="020B0604020202020204" pitchFamily="34" charset="0"/>
              </a:rPr>
              <a:t>L</a:t>
            </a:r>
            <a:r>
              <a:rPr lang="sr-Latn-RS" sz="1800" b="1" baseline="-25000" dirty="0">
                <a:solidFill>
                  <a:srgbClr val="990000"/>
                </a:solidFill>
                <a:latin typeface="Arial" panose="020B0604020202020204" pitchFamily="34" charset="0"/>
                <a:cs typeface="Arial" panose="020B0604020202020204" pitchFamily="34" charset="0"/>
              </a:rPr>
              <a:t>A,eq</a:t>
            </a:r>
            <a:r>
              <a:rPr lang="sr-Latn-RS" sz="1800" b="1" dirty="0">
                <a:solidFill>
                  <a:srgbClr val="990000"/>
                </a:solidFill>
                <a:latin typeface="Arial" panose="020B0604020202020204" pitchFamily="34" charset="0"/>
                <a:cs typeface="Arial" panose="020B0604020202020204" pitchFamily="34" charset="0"/>
              </a:rPr>
              <a:t>  </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Celodnevno merenje obuhvata sve doprinose buci.</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Dozimetri buke.</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Reprezentativni dani.</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Merenja tokom većeg dela dana ukoliko je to moguće.</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Početna tri celodnevna merenja.</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Ako se merenja razlikuju za 3 dB i više, izvršiti još dva merenja.</a:t>
            </a:r>
          </a:p>
          <a:p>
            <a:pPr algn="l">
              <a:spcBef>
                <a:spcPts val="1800"/>
              </a:spcBef>
              <a:buClr>
                <a:srgbClr val="990000"/>
              </a:buClr>
            </a:pPr>
            <a:r>
              <a:rPr lang="sr-Latn-RS" sz="1800" b="1" dirty="0">
                <a:solidFill>
                  <a:srgbClr val="990000"/>
                </a:solidFill>
                <a:latin typeface="Arial" panose="020B0604020202020204" pitchFamily="34" charset="0"/>
                <a:cs typeface="Arial" panose="020B0604020202020204" pitchFamily="34" charset="0"/>
              </a:rPr>
              <a:t>Proračun n</a:t>
            </a:r>
            <a:r>
              <a:rPr lang="it-IT" sz="1800" b="1" dirty="0">
                <a:solidFill>
                  <a:srgbClr val="990000"/>
                </a:solidFill>
                <a:latin typeface="Arial" panose="020B0604020202020204" pitchFamily="34" charset="0"/>
                <a:cs typeface="Arial" panose="020B0604020202020204" pitchFamily="34" charset="0"/>
              </a:rPr>
              <a:t>ivo</a:t>
            </a:r>
            <a:r>
              <a:rPr lang="sr-Latn-RS" sz="1800" b="1" dirty="0">
                <a:solidFill>
                  <a:srgbClr val="990000"/>
                </a:solidFill>
                <a:latin typeface="Arial" panose="020B0604020202020204" pitchFamily="34" charset="0"/>
                <a:cs typeface="Arial" panose="020B0604020202020204" pitchFamily="34" charset="0"/>
              </a:rPr>
              <a:t>a</a:t>
            </a:r>
            <a:r>
              <a:rPr lang="it-IT" sz="1800" b="1" dirty="0">
                <a:solidFill>
                  <a:srgbClr val="990000"/>
                </a:solidFill>
                <a:latin typeface="Arial" panose="020B0604020202020204" pitchFamily="34" charset="0"/>
                <a:cs typeface="Arial" panose="020B0604020202020204" pitchFamily="34" charset="0"/>
              </a:rPr>
              <a:t> dnevne izloženosti buci </a:t>
            </a:r>
            <a:r>
              <a:rPr lang="it-IT" sz="1800" b="1" i="1" dirty="0">
                <a:solidFill>
                  <a:srgbClr val="990000"/>
                </a:solidFill>
                <a:latin typeface="Arial" panose="020B0604020202020204" pitchFamily="34" charset="0"/>
                <a:cs typeface="Arial" panose="020B0604020202020204" pitchFamily="34" charset="0"/>
              </a:rPr>
              <a:t>L</a:t>
            </a:r>
            <a:r>
              <a:rPr lang="it-IT" sz="1800" b="1" baseline="-25000" dirty="0">
                <a:solidFill>
                  <a:srgbClr val="990000"/>
                </a:solidFill>
                <a:latin typeface="Arial" panose="020B0604020202020204" pitchFamily="34" charset="0"/>
                <a:cs typeface="Arial" panose="020B0604020202020204" pitchFamily="34" charset="0"/>
              </a:rPr>
              <a:t>A,EX,8h</a:t>
            </a:r>
            <a:r>
              <a:rPr lang="sr-Latn-RS" sz="1800" b="1" dirty="0">
                <a:solidFill>
                  <a:srgbClr val="990000"/>
                </a:solidFill>
                <a:latin typeface="Arial" panose="020B0604020202020204" pitchFamily="34" charset="0"/>
                <a:cs typeface="Arial" panose="020B0604020202020204" pitchFamily="34" charset="0"/>
              </a:rPr>
              <a:t> </a:t>
            </a:r>
            <a:endParaRPr lang="sr-Latn-RS" sz="1800" b="1" dirty="0">
              <a:solidFill>
                <a:srgbClr val="000066"/>
              </a:solidFill>
              <a:latin typeface="Arial" panose="020B0604020202020204" pitchFamily="34" charset="0"/>
              <a:cs typeface="Arial" panose="020B0604020202020204" pitchFamily="34" charset="0"/>
            </a:endParaRP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Ekvivalentni  nivo zvučnog pritiska tokom nominalnog dana predstavlja </a:t>
            </a:r>
            <a:r>
              <a:rPr lang="sr-Latn-RS" sz="1800" b="1" dirty="0" err="1">
                <a:solidFill>
                  <a:srgbClr val="000066"/>
                </a:solidFill>
                <a:latin typeface="Arial" panose="020B0604020202020204" pitchFamily="34" charset="0"/>
                <a:cs typeface="Arial" panose="020B0604020202020204" pitchFamily="34" charset="0"/>
              </a:rPr>
              <a:t>energijski</a:t>
            </a:r>
            <a:r>
              <a:rPr lang="sr-Latn-RS" sz="1800" b="1" dirty="0">
                <a:solidFill>
                  <a:srgbClr val="000066"/>
                </a:solidFill>
                <a:latin typeface="Arial" panose="020B0604020202020204" pitchFamily="34" charset="0"/>
                <a:cs typeface="Arial" panose="020B0604020202020204" pitchFamily="34" charset="0"/>
              </a:rPr>
              <a:t> srednju vrednost pojedinačnih merenja.</a:t>
            </a:r>
          </a:p>
        </p:txBody>
      </p:sp>
      <p:sp>
        <p:nvSpPr>
          <p:cNvPr id="11"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3C9267C2-6F1A-3981-C441-1CCA135ACB62}"/>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51726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93610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2.5 Merni instrumenti</a:t>
            </a:r>
          </a:p>
        </p:txBody>
      </p:sp>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5425" y="2710232"/>
            <a:ext cx="2169993" cy="154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96216" y="4426488"/>
            <a:ext cx="1835362" cy="179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726000" y="2710232"/>
            <a:ext cx="1692000" cy="14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5150" r="42596" b="23359"/>
          <a:stretch/>
        </p:blipFill>
        <p:spPr bwMode="auto">
          <a:xfrm>
            <a:off x="3717269" y="4266330"/>
            <a:ext cx="1692000" cy="211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8100" r="17149"/>
          <a:stretch/>
        </p:blipFill>
        <p:spPr bwMode="auto">
          <a:xfrm>
            <a:off x="6060250" y="2710232"/>
            <a:ext cx="2700000" cy="154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0516" y="4506667"/>
            <a:ext cx="1679468" cy="114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5936" y="1959224"/>
            <a:ext cx="2512227" cy="369332"/>
          </a:xfrm>
          <a:prstGeom prst="rect">
            <a:avLst/>
          </a:prstGeom>
          <a:noFill/>
        </p:spPr>
        <p:txBody>
          <a:bodyPr wrap="none" rtlCol="0">
            <a:spAutoFit/>
          </a:bodyPr>
          <a:lstStyle/>
          <a:p>
            <a:pPr marL="216000" indent="-216000">
              <a:buFont typeface="Arial" panose="020B0604020202020204" pitchFamily="34" charset="0"/>
              <a:buChar char="•"/>
            </a:pPr>
            <a:r>
              <a:rPr lang="sr-Latn-RS" sz="1800" b="1" dirty="0">
                <a:solidFill>
                  <a:srgbClr val="000066"/>
                </a:solidFill>
              </a:rPr>
              <a:t>Merila nivoa zvuka</a:t>
            </a:r>
            <a:endParaRPr lang="en-US" sz="1800" b="1" dirty="0">
              <a:solidFill>
                <a:srgbClr val="000066"/>
              </a:solidFill>
            </a:endParaRPr>
          </a:p>
        </p:txBody>
      </p:sp>
      <p:sp>
        <p:nvSpPr>
          <p:cNvPr id="20" name="TextBox 19"/>
          <p:cNvSpPr txBox="1"/>
          <p:nvPr/>
        </p:nvSpPr>
        <p:spPr>
          <a:xfrm>
            <a:off x="2980240" y="1688311"/>
            <a:ext cx="3183519" cy="923330"/>
          </a:xfrm>
          <a:prstGeom prst="rect">
            <a:avLst/>
          </a:prstGeom>
          <a:noFill/>
        </p:spPr>
        <p:txBody>
          <a:bodyPr wrap="square" rtlCol="0">
            <a:spAutoFit/>
          </a:bodyPr>
          <a:lstStyle/>
          <a:p>
            <a:pPr marL="216000" indent="-216000">
              <a:buFont typeface="Arial" panose="020B0604020202020204" pitchFamily="34" charset="0"/>
              <a:buChar char="•"/>
            </a:pPr>
            <a:r>
              <a:rPr lang="sr-Latn-RS" sz="1800" b="1" dirty="0">
                <a:solidFill>
                  <a:srgbClr val="000066"/>
                </a:solidFill>
              </a:rPr>
              <a:t>Personalna merila izloženosti buci </a:t>
            </a:r>
            <a:br>
              <a:rPr lang="sr-Latn-RS" sz="1800" b="1" dirty="0">
                <a:solidFill>
                  <a:srgbClr val="000066"/>
                </a:solidFill>
              </a:rPr>
            </a:br>
            <a:r>
              <a:rPr lang="sr-Latn-RS" sz="1800" b="1" dirty="0">
                <a:solidFill>
                  <a:srgbClr val="000066"/>
                </a:solidFill>
              </a:rPr>
              <a:t>(za celodnevna merenja)</a:t>
            </a:r>
          </a:p>
        </p:txBody>
      </p:sp>
      <p:sp>
        <p:nvSpPr>
          <p:cNvPr id="22" name="TextBox 21"/>
          <p:cNvSpPr txBox="1"/>
          <p:nvPr/>
        </p:nvSpPr>
        <p:spPr>
          <a:xfrm>
            <a:off x="6282807" y="1967112"/>
            <a:ext cx="2262159" cy="369332"/>
          </a:xfrm>
          <a:prstGeom prst="rect">
            <a:avLst/>
          </a:prstGeom>
          <a:noFill/>
        </p:spPr>
        <p:txBody>
          <a:bodyPr wrap="none" rtlCol="0">
            <a:spAutoFit/>
          </a:bodyPr>
          <a:lstStyle/>
          <a:p>
            <a:pPr marL="216000" indent="-216000">
              <a:buFont typeface="Arial" panose="020B0604020202020204" pitchFamily="34" charset="0"/>
              <a:buChar char="•"/>
            </a:pPr>
            <a:r>
              <a:rPr lang="sr-Latn-RS" sz="1800" b="1" dirty="0">
                <a:solidFill>
                  <a:srgbClr val="000066"/>
                </a:solidFill>
              </a:rPr>
              <a:t>Kalibratori zvuka</a:t>
            </a:r>
            <a:endParaRPr lang="en-US" sz="1800" b="1" dirty="0">
              <a:solidFill>
                <a:srgbClr val="000066"/>
              </a:solidFill>
            </a:endParaRPr>
          </a:p>
        </p:txBody>
      </p:sp>
      <p:sp>
        <p:nvSpPr>
          <p:cNvPr id="23"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3" name="Rectangle 15">
            <a:extLst>
              <a:ext uri="{FF2B5EF4-FFF2-40B4-BE49-F238E27FC236}">
                <a16:creationId xmlns:a16="http://schemas.microsoft.com/office/drawing/2014/main" xmlns="" id="{4386C976-C658-CB89-D513-82F4A9D5EE0D}"/>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45961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7878"/>
            <a:ext cx="8640000" cy="568545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2.6 Merna mesta – prenosna merila nivoa zvuka</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Mikrofon pozicioniran na lokaciji glave;</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Rastojanje 10 ÷ 40 cm od ulaza u spoljašnji ušni kanal;</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Na strani uva koje je najviše izloženo;</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Ako pozivcija glave nije definisana:</a:t>
            </a:r>
          </a:p>
          <a:p>
            <a:pPr marL="720000" lvl="1" indent="-216000" algn="l">
              <a:spcBef>
                <a:spcPts val="9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Radnik koji stoji: 155 cm ± 7,5 cm iznad podloge na kojoj radnik stoji;</a:t>
            </a:r>
          </a:p>
          <a:p>
            <a:pPr marL="720000" lvl="1" indent="-216000" algn="l">
              <a:spcBef>
                <a:spcPts val="900"/>
              </a:spcBef>
              <a:buClr>
                <a:srgbClr val="990000"/>
              </a:buClr>
              <a:buFont typeface="Courier New" pitchFamily="49" charset="0"/>
              <a:buChar char="o"/>
            </a:pPr>
            <a:r>
              <a:rPr lang="sr-Latn-RS" sz="1600" b="1" dirty="0">
                <a:solidFill>
                  <a:srgbClr val="000066"/>
                </a:solidFill>
                <a:latin typeface="Arial" panose="020B0604020202020204" pitchFamily="34" charset="0"/>
                <a:cs typeface="Arial" panose="020B0604020202020204" pitchFamily="34" charset="0"/>
              </a:rPr>
              <a:t>Radnik koji sedi: 80 cm ± 5 cm iznad sredine ravni sedišta..</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Preporučuje se merenje bez prisustva radnika, ako prisustvo nije neophodno.</a:t>
            </a:r>
          </a:p>
          <a:p>
            <a:pPr algn="l">
              <a:spcBef>
                <a:spcPts val="900"/>
              </a:spcBef>
              <a:buClr>
                <a:srgbClr val="990000"/>
              </a:buClr>
            </a:pPr>
            <a:r>
              <a:rPr lang="sr-Latn-RS" sz="1800" b="1" dirty="0">
                <a:solidFill>
                  <a:srgbClr val="990000"/>
                </a:solidFill>
                <a:latin typeface="Arial" panose="020B0604020202020204" pitchFamily="34" charset="0"/>
                <a:cs typeface="Arial" panose="020B0604020202020204" pitchFamily="34" charset="0"/>
              </a:rPr>
              <a:t>Merna mesta – dozimetri buke</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Mikrofon pozicioniran na vrh ramena;</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Rastojanje 10 cm od ulaza u spoljašnji ušni kanal;</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Na strani uva koje je najviše izloženo;</a:t>
            </a:r>
          </a:p>
          <a:p>
            <a:pPr marL="216000" indent="-216000" algn="l">
              <a:spcBef>
                <a:spcPts val="900"/>
              </a:spcBef>
              <a:buClr>
                <a:srgbClr val="990000"/>
              </a:buClr>
              <a:buFont typeface="Arial" panose="020B0604020202020204" pitchFamily="34" charset="0"/>
              <a:buChar char="•"/>
            </a:pPr>
            <a:r>
              <a:rPr lang="sr-Latn-RS" sz="1800" b="1" dirty="0">
                <a:solidFill>
                  <a:srgbClr val="000066"/>
                </a:solidFill>
                <a:latin typeface="Arial" panose="020B0604020202020204" pitchFamily="34" charset="0"/>
                <a:cs typeface="Arial" panose="020B0604020202020204" pitchFamily="34" charset="0"/>
              </a:rPr>
              <a:t>Približno 4 cm iznad ramena.</a:t>
            </a:r>
          </a:p>
        </p:txBody>
      </p:sp>
      <p:sp>
        <p:nvSpPr>
          <p:cNvPr id="1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pic>
        <p:nvPicPr>
          <p:cNvPr id="2" name="Picture 1">
            <a:extLst>
              <a:ext uri="{FF2B5EF4-FFF2-40B4-BE49-F238E27FC236}">
                <a16:creationId xmlns:a16="http://schemas.microsoft.com/office/drawing/2014/main" xmlns="" id="{9213CF7C-57AE-7E1E-B18B-4607237F333A}"/>
              </a:ext>
            </a:extLst>
          </p:cNvPr>
          <p:cNvPicPr>
            <a:picLocks noChangeAspect="1"/>
          </p:cNvPicPr>
          <p:nvPr/>
        </p:nvPicPr>
        <p:blipFill>
          <a:blip r:embed="rId3"/>
          <a:stretch>
            <a:fillRect/>
          </a:stretch>
        </p:blipFill>
        <p:spPr>
          <a:xfrm>
            <a:off x="6622627" y="777969"/>
            <a:ext cx="2319173" cy="2503842"/>
          </a:xfrm>
          <a:prstGeom prst="rect">
            <a:avLst/>
          </a:prstGeom>
        </p:spPr>
      </p:pic>
      <p:pic>
        <p:nvPicPr>
          <p:cNvPr id="3" name="Picture 2">
            <a:extLst>
              <a:ext uri="{FF2B5EF4-FFF2-40B4-BE49-F238E27FC236}">
                <a16:creationId xmlns:a16="http://schemas.microsoft.com/office/drawing/2014/main" xmlns="" id="{C7E8B954-DCEF-3B22-5C65-FB1B750CBE7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44619"/>
          <a:stretch/>
        </p:blipFill>
        <p:spPr bwMode="auto">
          <a:xfrm>
            <a:off x="6561985" y="4284664"/>
            <a:ext cx="2319174" cy="220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5">
            <a:extLst>
              <a:ext uri="{FF2B5EF4-FFF2-40B4-BE49-F238E27FC236}">
                <a16:creationId xmlns:a16="http://schemas.microsoft.com/office/drawing/2014/main" xmlns="" id="{12AD157E-78FE-CC99-0569-730E36DD1733}"/>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044697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93610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2.7 Softverski alati za proračun izloženosti buci</a:t>
            </a: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77184"/>
            <a:ext cx="4039495" cy="280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252" y="2277184"/>
            <a:ext cx="4635549" cy="280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
            <a:hlinkClick r:id="rId5" action="ppaction://hlinkfile"/>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04048" y="1736005"/>
            <a:ext cx="1042616" cy="41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51520" y="1763524"/>
            <a:ext cx="4788490" cy="369332"/>
          </a:xfrm>
          <a:prstGeom prst="rect">
            <a:avLst/>
          </a:prstGeom>
          <a:noFill/>
        </p:spPr>
        <p:txBody>
          <a:bodyPr wrap="none" rtlCol="0">
            <a:spAutoFit/>
          </a:bodyPr>
          <a:lstStyle/>
          <a:p>
            <a:pPr marL="216000" indent="-216000">
              <a:buFont typeface="Arial" panose="020B0604020202020204" pitchFamily="34" charset="0"/>
              <a:buChar char="•"/>
            </a:pPr>
            <a:r>
              <a:rPr lang="sr-Latn-RS" sz="1800" b="1" dirty="0">
                <a:solidFill>
                  <a:srgbClr val="000066"/>
                </a:solidFill>
              </a:rPr>
              <a:t>ISO 9612 kalkulator dnevne izoloženosti</a:t>
            </a:r>
          </a:p>
        </p:txBody>
      </p:sp>
      <p:sp>
        <p:nvSpPr>
          <p:cNvPr id="27"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BC66EF60-A9DA-0B1E-AD4C-BB87E4EAF1B4}"/>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216033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93610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2: Proračun izloženosti buci</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2.7 Softverski alati za proračun izloženosti buci</a:t>
            </a:r>
          </a:p>
        </p:txBody>
      </p:sp>
      <p:sp>
        <p:nvSpPr>
          <p:cNvPr id="22"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pic>
        <p:nvPicPr>
          <p:cNvPr id="4" name="Picture 3">
            <a:extLst>
              <a:ext uri="{FF2B5EF4-FFF2-40B4-BE49-F238E27FC236}">
                <a16:creationId xmlns:a16="http://schemas.microsoft.com/office/drawing/2014/main" xmlns="" id="{AEE22D84-F18E-A1EC-CACB-1B402193A4A0}"/>
              </a:ext>
            </a:extLst>
          </p:cNvPr>
          <p:cNvPicPr>
            <a:picLocks noChangeAspect="1"/>
          </p:cNvPicPr>
          <p:nvPr/>
        </p:nvPicPr>
        <p:blipFill>
          <a:blip r:embed="rId3"/>
          <a:stretch>
            <a:fillRect/>
          </a:stretch>
        </p:blipFill>
        <p:spPr>
          <a:xfrm>
            <a:off x="243269" y="1805592"/>
            <a:ext cx="8640000" cy="2883080"/>
          </a:xfrm>
          <a:prstGeom prst="rect">
            <a:avLst/>
          </a:prstGeom>
        </p:spPr>
      </p:pic>
      <p:sp>
        <p:nvSpPr>
          <p:cNvPr id="7" name="TextBox 6">
            <a:extLst>
              <a:ext uri="{FF2B5EF4-FFF2-40B4-BE49-F238E27FC236}">
                <a16:creationId xmlns:a16="http://schemas.microsoft.com/office/drawing/2014/main" xmlns="" id="{14036FEE-D501-2BFE-83EB-007F966E684F}"/>
              </a:ext>
            </a:extLst>
          </p:cNvPr>
          <p:cNvSpPr txBox="1"/>
          <p:nvPr/>
        </p:nvSpPr>
        <p:spPr>
          <a:xfrm>
            <a:off x="1403648" y="5046270"/>
            <a:ext cx="6480720" cy="461665"/>
          </a:xfrm>
          <a:prstGeom prst="rect">
            <a:avLst/>
          </a:prstGeom>
          <a:noFill/>
        </p:spPr>
        <p:txBody>
          <a:bodyPr wrap="square">
            <a:spAutoFit/>
          </a:bodyPr>
          <a:lstStyle/>
          <a:p>
            <a:r>
              <a:rPr lang="sr-Latn-RS" dirty="0">
                <a:hlinkClick r:id="rId4"/>
              </a:rPr>
              <a:t>https://www.hse.gov.uk/noise/calculator.htm </a:t>
            </a:r>
            <a:endParaRPr lang="sr-Latn-RS" dirty="0"/>
          </a:p>
        </p:txBody>
      </p:sp>
      <p:sp>
        <p:nvSpPr>
          <p:cNvPr id="2" name="Rectangle 15">
            <a:extLst>
              <a:ext uri="{FF2B5EF4-FFF2-40B4-BE49-F238E27FC236}">
                <a16:creationId xmlns:a16="http://schemas.microsoft.com/office/drawing/2014/main" xmlns="" id="{0E59FC6D-589B-7015-55E2-416D59D8F6CD}"/>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231600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Flag Serbia Animated Flag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669" y="2074423"/>
            <a:ext cx="767999" cy="576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3"/>
            <a:ext cx="8640000" cy="93610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3: Procena rizika</a:t>
            </a:r>
          </a:p>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Granične i akcione vrednosti</a:t>
            </a:r>
          </a:p>
        </p:txBody>
      </p:sp>
      <p:sp>
        <p:nvSpPr>
          <p:cNvPr id="2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graphicFrame>
        <p:nvGraphicFramePr>
          <p:cNvPr id="17" name="Table 16"/>
          <p:cNvGraphicFramePr>
            <a:graphicFrameLocks noGrp="1"/>
          </p:cNvGraphicFramePr>
          <p:nvPr>
            <p:extLst>
              <p:ext uri="{D42A27DB-BD31-4B8C-83A1-F6EECF244321}">
                <p14:modId xmlns:p14="http://schemas.microsoft.com/office/powerpoint/2010/main" val="2071298527"/>
              </p:ext>
            </p:extLst>
          </p:nvPr>
        </p:nvGraphicFramePr>
        <p:xfrm>
          <a:off x="342000" y="1814096"/>
          <a:ext cx="8460000" cy="2118960"/>
        </p:xfrm>
        <a:graphic>
          <a:graphicData uri="http://schemas.openxmlformats.org/drawingml/2006/table">
            <a:tbl>
              <a:tblPr firstRow="1" bandRow="1">
                <a:tableStyleId>{5940675A-B579-460E-94D1-54222C63F5DA}</a:tableStyleId>
              </a:tblPr>
              <a:tblGrid>
                <a:gridCol w="3240000">
                  <a:extLst>
                    <a:ext uri="{9D8B030D-6E8A-4147-A177-3AD203B41FA5}">
                      <a16:colId xmlns:a16="http://schemas.microsoft.com/office/drawing/2014/main" xmlns="" val="20000"/>
                    </a:ext>
                  </a:extLst>
                </a:gridCol>
                <a:gridCol w="1980000">
                  <a:extLst>
                    <a:ext uri="{9D8B030D-6E8A-4147-A177-3AD203B41FA5}">
                      <a16:colId xmlns:a16="http://schemas.microsoft.com/office/drawing/2014/main" xmlns="" val="20001"/>
                    </a:ext>
                  </a:extLst>
                </a:gridCol>
                <a:gridCol w="3240000">
                  <a:extLst>
                    <a:ext uri="{9D8B030D-6E8A-4147-A177-3AD203B41FA5}">
                      <a16:colId xmlns:a16="http://schemas.microsoft.com/office/drawing/2014/main" xmlns="" val="20002"/>
                    </a:ext>
                  </a:extLst>
                </a:gridCol>
              </a:tblGrid>
              <a:tr h="692542">
                <a:tc>
                  <a:txBody>
                    <a:bodyPr/>
                    <a:lstStyle/>
                    <a:p>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Pravilnik</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o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preventivnim</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merama</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za</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bezbedan</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i</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zdrav</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rad</a:t>
                      </a:r>
                      <a:endParaRPr lang="sr-Latn-R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endParaRPr>
                    </a:p>
                    <a:p>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pri</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en-US" sz="1600" b="0" dirty="0" err="1">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izlaganju</a:t>
                      </a:r>
                      <a:r>
                        <a:rPr lang="en-U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 </a:t>
                      </a:r>
                      <a:r>
                        <a:rPr lang="sr-Latn-RS" sz="1600" b="0" dirty="0">
                          <a:solidFill>
                            <a:srgbClr val="00006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buci</a:t>
                      </a:r>
                      <a:endParaRPr lang="en-US" sz="1600" b="0" dirty="0">
                        <a:solidFill>
                          <a:srgbClr val="000066"/>
                        </a:solidFill>
                        <a:latin typeface="Arial" panose="020B0604020202020204" pitchFamily="34" charset="0"/>
                        <a:cs typeface="Arial" panose="020B0604020202020204" pitchFamily="34" charset="0"/>
                      </a:endParaRPr>
                    </a:p>
                  </a:txBody>
                  <a:tcPr>
                    <a:lnL w="12700" cmpd="sng">
                      <a:noFill/>
                    </a:lnL>
                    <a:lnT w="12700" cmpd="sng">
                      <a:noFill/>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Century Gothic" pitchFamily="34" charset="0"/>
                        </a:rPr>
                        <a:t>Nivo izloženosti buci</a:t>
                      </a:r>
                      <a:endParaRPr lang="en-US" sz="1800" b="1" dirty="0">
                        <a:solidFill>
                          <a:schemeClr val="tx1"/>
                        </a:solidFill>
                        <a:latin typeface="Century Gothic" pitchFamily="34" charset="0"/>
                      </a:endParaRPr>
                    </a:p>
                  </a:txBody>
                  <a:tcPr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Century Gothic" pitchFamily="34" charset="0"/>
                        </a:rPr>
                        <a:t>Vršna</a:t>
                      </a:r>
                      <a:r>
                        <a:rPr lang="sr-Latn-RS" sz="1800" b="1" baseline="0" dirty="0">
                          <a:solidFill>
                            <a:schemeClr val="tx1"/>
                          </a:solidFill>
                          <a:latin typeface="Century Gothic" pitchFamily="34" charset="0"/>
                        </a:rPr>
                        <a:t> vrednost zvučnog pritiska - za impulsnu buku</a:t>
                      </a:r>
                      <a:endParaRPr lang="en-US" sz="1800" b="1" dirty="0">
                        <a:solidFill>
                          <a:schemeClr val="tx1"/>
                        </a:solidFill>
                        <a:latin typeface="Century Gothic" pitchFamily="34" charset="0"/>
                      </a:endParaRPr>
                    </a:p>
                  </a:txBody>
                  <a:tcPr anchor="ctr">
                    <a:solidFill>
                      <a:schemeClr val="bg1">
                        <a:lumMod val="85000"/>
                      </a:schemeClr>
                    </a:solidFill>
                  </a:tcPr>
                </a:tc>
                <a:extLst>
                  <a:ext uri="{0D108BD9-81ED-4DB2-BD59-A6C34878D82A}">
                    <a16:rowId xmlns:a16="http://schemas.microsoft.com/office/drawing/2014/main" xmlns="" val="10000"/>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Arial" panose="020B0604020202020204" pitchFamily="34" charset="0"/>
                          <a:cs typeface="Arial" panose="020B0604020202020204" pitchFamily="34" charset="0"/>
                        </a:rPr>
                        <a:t>Donja</a:t>
                      </a:r>
                      <a:r>
                        <a:rPr lang="sr-Latn-RS" sz="1800" b="1" baseline="0" dirty="0">
                          <a:solidFill>
                            <a:schemeClr val="tx1"/>
                          </a:solidFill>
                          <a:latin typeface="Arial" panose="020B0604020202020204" pitchFamily="34" charset="0"/>
                          <a:cs typeface="Arial" panose="020B0604020202020204" pitchFamily="34" charset="0"/>
                        </a:rPr>
                        <a:t> a</a:t>
                      </a:r>
                      <a:r>
                        <a:rPr lang="x-none" sz="1800" b="1" dirty="0">
                          <a:solidFill>
                            <a:schemeClr val="tx1"/>
                          </a:solidFill>
                          <a:latin typeface="Arial" panose="020B0604020202020204" pitchFamily="34" charset="0"/>
                          <a:cs typeface="Arial" panose="020B0604020202020204" pitchFamily="34" charset="0"/>
                        </a:rPr>
                        <a:t>kciona vrednost</a:t>
                      </a:r>
                      <a:endParaRPr lang="en-US" sz="1800" b="1" dirty="0">
                        <a:solidFill>
                          <a:schemeClr val="tx1"/>
                        </a:solidFill>
                        <a:latin typeface="Arial" panose="020B0604020202020204" pitchFamily="34" charset="0"/>
                        <a:cs typeface="Arial" panose="020B0604020202020204" pitchFamily="34" charset="0"/>
                      </a:endParaRPr>
                    </a:p>
                  </a:txBody>
                  <a:tcPr anchor="ctr">
                    <a:solidFill>
                      <a:srgbClr val="C3FFC3"/>
                    </a:solidFill>
                  </a:tcPr>
                </a:tc>
                <a:tc>
                  <a:txBody>
                    <a:bodyPr/>
                    <a:lstStyle/>
                    <a:p>
                      <a:pPr marL="0" marR="0" indent="0" algn="ctr" defTabSz="4572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80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C3FFC3"/>
                    </a:solidFill>
                  </a:tcPr>
                </a:tc>
                <a:tc>
                  <a:txBody>
                    <a:bodyPr/>
                    <a:lstStyle/>
                    <a:p>
                      <a:pPr marL="0" marR="0" indent="0" algn="ctr" defTabSz="9144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112 Pa (135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C3FFC3"/>
                    </a:solidFill>
                  </a:tcPr>
                </a:tc>
                <a:extLst>
                  <a:ext uri="{0D108BD9-81ED-4DB2-BD59-A6C34878D82A}">
                    <a16:rowId xmlns:a16="http://schemas.microsoft.com/office/drawing/2014/main" xmlns="" val="10001"/>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Arial" panose="020B0604020202020204" pitchFamily="34" charset="0"/>
                          <a:cs typeface="Arial" panose="020B0604020202020204" pitchFamily="34" charset="0"/>
                        </a:rPr>
                        <a:t>Gornja</a:t>
                      </a:r>
                      <a:r>
                        <a:rPr lang="sr-Latn-RS" sz="1800" b="1" baseline="0" dirty="0">
                          <a:solidFill>
                            <a:schemeClr val="tx1"/>
                          </a:solidFill>
                          <a:latin typeface="Arial" panose="020B0604020202020204" pitchFamily="34" charset="0"/>
                          <a:cs typeface="Arial" panose="020B0604020202020204" pitchFamily="34" charset="0"/>
                        </a:rPr>
                        <a:t> akciona vrednost</a:t>
                      </a:r>
                      <a:endParaRPr lang="en-US" sz="1800" b="1" dirty="0">
                        <a:solidFill>
                          <a:schemeClr val="tx1"/>
                        </a:solidFill>
                        <a:latin typeface="Arial" panose="020B0604020202020204" pitchFamily="34" charset="0"/>
                        <a:cs typeface="Arial" panose="020B0604020202020204" pitchFamily="34" charset="0"/>
                      </a:endParaRPr>
                    </a:p>
                  </a:txBody>
                  <a:tcPr anchor="ctr">
                    <a:solidFill>
                      <a:srgbClr val="FFFFCC"/>
                    </a:solidFill>
                  </a:tcPr>
                </a:tc>
                <a:tc>
                  <a:txBody>
                    <a:bodyPr/>
                    <a:lstStyle/>
                    <a:p>
                      <a:pPr marL="0" marR="0" indent="0" algn="ctr" defTabSz="4572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83 dB</a:t>
                      </a:r>
                    </a:p>
                  </a:txBody>
                  <a:tcPr anchor="ctr">
                    <a:solidFill>
                      <a:srgbClr val="FFFFCC"/>
                    </a:solidFill>
                  </a:tcPr>
                </a:tc>
                <a:tc>
                  <a:txBody>
                    <a:bodyPr/>
                    <a:lstStyle/>
                    <a:p>
                      <a:pPr marL="0" marR="0" indent="0" algn="ctr" defTabSz="9144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126 Pa (136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FFFFCC"/>
                    </a:solidFill>
                  </a:tcPr>
                </a:tc>
                <a:extLst>
                  <a:ext uri="{0D108BD9-81ED-4DB2-BD59-A6C34878D82A}">
                    <a16:rowId xmlns:a16="http://schemas.microsoft.com/office/drawing/2014/main" xmlns="" val="10003"/>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1" dirty="0">
                          <a:solidFill>
                            <a:schemeClr val="tx1"/>
                          </a:solidFill>
                          <a:latin typeface="Arial" panose="020B0604020202020204" pitchFamily="34" charset="0"/>
                          <a:cs typeface="Arial" panose="020B0604020202020204" pitchFamily="34" charset="0"/>
                        </a:rPr>
                        <a:t>Granična vrednost</a:t>
                      </a:r>
                      <a:endParaRPr lang="en-US" sz="1800" b="1" dirty="0">
                        <a:solidFill>
                          <a:schemeClr val="tx1"/>
                        </a:solidFill>
                        <a:latin typeface="Arial" panose="020B0604020202020204" pitchFamily="34" charset="0"/>
                        <a:cs typeface="Arial" panose="020B0604020202020204" pitchFamily="34" charset="0"/>
                      </a:endParaRPr>
                    </a:p>
                  </a:txBody>
                  <a:tcPr anchor="ctr">
                    <a:solidFill>
                      <a:srgbClr val="FFB7B7"/>
                    </a:solidFill>
                  </a:tcPr>
                </a:tc>
                <a:tc>
                  <a:txBody>
                    <a:bodyPr/>
                    <a:lstStyle/>
                    <a:p>
                      <a:pPr marL="0" marR="0" indent="0" algn="ctr" defTabSz="4572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85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FFB7B7"/>
                    </a:solidFill>
                  </a:tcPr>
                </a:tc>
                <a:tc>
                  <a:txBody>
                    <a:bodyPr/>
                    <a:lstStyle/>
                    <a:p>
                      <a:pPr marL="0" marR="0" indent="0" algn="ctr" defTabSz="9144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140 Pa (137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FFB7B7"/>
                    </a:solidFill>
                  </a:tcPr>
                </a:tc>
                <a:extLst>
                  <a:ext uri="{0D108BD9-81ED-4DB2-BD59-A6C34878D82A}">
                    <a16:rowId xmlns:a16="http://schemas.microsoft.com/office/drawing/2014/main" xmlns="" val="10002"/>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19286221"/>
              </p:ext>
            </p:extLst>
          </p:nvPr>
        </p:nvGraphicFramePr>
        <p:xfrm>
          <a:off x="342000" y="4248770"/>
          <a:ext cx="8460000" cy="1988542"/>
        </p:xfrm>
        <a:graphic>
          <a:graphicData uri="http://schemas.openxmlformats.org/drawingml/2006/table">
            <a:tbl>
              <a:tblPr firstRow="1" bandRow="1">
                <a:tableStyleId>{5940675A-B579-460E-94D1-54222C63F5DA}</a:tableStyleId>
              </a:tblPr>
              <a:tblGrid>
                <a:gridCol w="3240000">
                  <a:extLst>
                    <a:ext uri="{9D8B030D-6E8A-4147-A177-3AD203B41FA5}">
                      <a16:colId xmlns:a16="http://schemas.microsoft.com/office/drawing/2014/main" xmlns="" val="20000"/>
                    </a:ext>
                  </a:extLst>
                </a:gridCol>
                <a:gridCol w="1980000">
                  <a:extLst>
                    <a:ext uri="{9D8B030D-6E8A-4147-A177-3AD203B41FA5}">
                      <a16:colId xmlns:a16="http://schemas.microsoft.com/office/drawing/2014/main" xmlns="" val="20001"/>
                    </a:ext>
                  </a:extLst>
                </a:gridCol>
                <a:gridCol w="3240000">
                  <a:extLst>
                    <a:ext uri="{9D8B030D-6E8A-4147-A177-3AD203B41FA5}">
                      <a16:colId xmlns:a16="http://schemas.microsoft.com/office/drawing/2014/main" xmlns="" val="20002"/>
                    </a:ext>
                  </a:extLst>
                </a:gridCol>
              </a:tblGrid>
              <a:tr h="692542">
                <a:tc>
                  <a:txBody>
                    <a:bodyPr/>
                    <a:lstStyle/>
                    <a:p>
                      <a:r>
                        <a:rPr lang="en-US" sz="1600" b="0" dirty="0" err="1">
                          <a:solidFill>
                            <a:srgbClr val="00006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Direktiva</a:t>
                      </a:r>
                      <a:r>
                        <a:rPr lang="en-US" sz="1600" b="0" dirty="0">
                          <a:solidFill>
                            <a:srgbClr val="00006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 200</a:t>
                      </a:r>
                      <a:r>
                        <a:rPr lang="sr-Latn-RS" sz="1600" b="0" dirty="0">
                          <a:solidFill>
                            <a:srgbClr val="00006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3</a:t>
                      </a:r>
                      <a:r>
                        <a:rPr lang="en-US" sz="1600" b="0" dirty="0">
                          <a:solidFill>
                            <a:srgbClr val="00006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a:t>
                      </a:r>
                      <a:r>
                        <a:rPr lang="sr-Latn-RS" sz="1600" b="0" dirty="0">
                          <a:solidFill>
                            <a:srgbClr val="00006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10</a:t>
                      </a:r>
                      <a:r>
                        <a:rPr lang="en-US" sz="1600" b="0" dirty="0">
                          <a:solidFill>
                            <a:srgbClr val="00006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/EC</a:t>
                      </a:r>
                      <a:endParaRPr lang="en-US" sz="1600" b="0" dirty="0">
                        <a:solidFill>
                          <a:srgbClr val="000066"/>
                        </a:solidFill>
                        <a:latin typeface="Arial" panose="020B0604020202020204" pitchFamily="34" charset="0"/>
                        <a:cs typeface="Arial" panose="020B0604020202020204" pitchFamily="34" charset="0"/>
                      </a:endParaRPr>
                    </a:p>
                  </a:txBody>
                  <a:tcPr anchor="ctr">
                    <a:lnL w="12700" cmpd="sng">
                      <a:noFill/>
                    </a:lnL>
                    <a:lnT w="12700" cmpd="sng">
                      <a:noFill/>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Century Gothic" pitchFamily="34" charset="0"/>
                        </a:rPr>
                        <a:t>Nivo izloženosti buci</a:t>
                      </a:r>
                      <a:endParaRPr lang="en-US" sz="1800" b="1" dirty="0">
                        <a:solidFill>
                          <a:schemeClr val="tx1"/>
                        </a:solidFill>
                        <a:latin typeface="Century Gothic" pitchFamily="34" charset="0"/>
                      </a:endParaRPr>
                    </a:p>
                  </a:txBody>
                  <a:tcPr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Century Gothic" pitchFamily="34" charset="0"/>
                        </a:rPr>
                        <a:t>Vršna</a:t>
                      </a:r>
                      <a:r>
                        <a:rPr lang="sr-Latn-RS" sz="1800" b="1" baseline="0" dirty="0">
                          <a:solidFill>
                            <a:schemeClr val="tx1"/>
                          </a:solidFill>
                          <a:latin typeface="Century Gothic" pitchFamily="34" charset="0"/>
                        </a:rPr>
                        <a:t> vrednost zvučnog pritiska (za impulsnu buku)</a:t>
                      </a:r>
                      <a:endParaRPr lang="en-US" sz="1800" b="1" dirty="0">
                        <a:solidFill>
                          <a:schemeClr val="tx1"/>
                        </a:solidFill>
                        <a:latin typeface="Century Gothic" pitchFamily="34" charset="0"/>
                      </a:endParaRPr>
                    </a:p>
                  </a:txBody>
                  <a:tcPr anchor="ctr">
                    <a:solidFill>
                      <a:schemeClr val="bg1">
                        <a:lumMod val="85000"/>
                      </a:schemeClr>
                    </a:solidFill>
                  </a:tcPr>
                </a:tc>
                <a:extLst>
                  <a:ext uri="{0D108BD9-81ED-4DB2-BD59-A6C34878D82A}">
                    <a16:rowId xmlns:a16="http://schemas.microsoft.com/office/drawing/2014/main" xmlns="" val="10000"/>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Arial" panose="020B0604020202020204" pitchFamily="34" charset="0"/>
                          <a:cs typeface="Arial" panose="020B0604020202020204" pitchFamily="34" charset="0"/>
                        </a:rPr>
                        <a:t>Donja</a:t>
                      </a:r>
                      <a:r>
                        <a:rPr lang="sr-Latn-RS" sz="1800" b="1" baseline="0" dirty="0">
                          <a:solidFill>
                            <a:schemeClr val="tx1"/>
                          </a:solidFill>
                          <a:latin typeface="Arial" panose="020B0604020202020204" pitchFamily="34" charset="0"/>
                          <a:cs typeface="Arial" panose="020B0604020202020204" pitchFamily="34" charset="0"/>
                        </a:rPr>
                        <a:t> a</a:t>
                      </a:r>
                      <a:r>
                        <a:rPr lang="x-none" sz="1800" b="1" dirty="0">
                          <a:solidFill>
                            <a:schemeClr val="tx1"/>
                          </a:solidFill>
                          <a:latin typeface="Arial" panose="020B0604020202020204" pitchFamily="34" charset="0"/>
                          <a:cs typeface="Arial" panose="020B0604020202020204" pitchFamily="34" charset="0"/>
                        </a:rPr>
                        <a:t>kciona vrednost</a:t>
                      </a:r>
                      <a:endParaRPr lang="en-US" sz="1800" b="1" dirty="0">
                        <a:solidFill>
                          <a:schemeClr val="tx1"/>
                        </a:solidFill>
                        <a:latin typeface="Arial" panose="020B0604020202020204" pitchFamily="34" charset="0"/>
                        <a:cs typeface="Arial" panose="020B0604020202020204" pitchFamily="34" charset="0"/>
                      </a:endParaRPr>
                    </a:p>
                  </a:txBody>
                  <a:tcPr anchor="ctr">
                    <a:solidFill>
                      <a:srgbClr val="C3FFC3"/>
                    </a:solidFill>
                  </a:tcPr>
                </a:tc>
                <a:tc>
                  <a:txBody>
                    <a:bodyPr/>
                    <a:lstStyle/>
                    <a:p>
                      <a:pPr marL="0" marR="0" indent="0" algn="ctr" defTabSz="4572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80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C3FFC3"/>
                    </a:solidFill>
                  </a:tcPr>
                </a:tc>
                <a:tc>
                  <a:txBody>
                    <a:bodyPr/>
                    <a:lstStyle/>
                    <a:p>
                      <a:pPr marL="0" marR="0" indent="0" algn="ctr" defTabSz="9144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112 Pa (135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C3FFC3"/>
                    </a:solidFill>
                  </a:tcPr>
                </a:tc>
                <a:extLst>
                  <a:ext uri="{0D108BD9-81ED-4DB2-BD59-A6C34878D82A}">
                    <a16:rowId xmlns:a16="http://schemas.microsoft.com/office/drawing/2014/main" xmlns="" val="10001"/>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800" b="1" dirty="0">
                          <a:solidFill>
                            <a:schemeClr val="tx1"/>
                          </a:solidFill>
                          <a:latin typeface="Arial" panose="020B0604020202020204" pitchFamily="34" charset="0"/>
                          <a:cs typeface="Arial" panose="020B0604020202020204" pitchFamily="34" charset="0"/>
                        </a:rPr>
                        <a:t>Gornja</a:t>
                      </a:r>
                      <a:r>
                        <a:rPr lang="sr-Latn-RS" sz="1800" b="1" baseline="0" dirty="0">
                          <a:solidFill>
                            <a:schemeClr val="tx1"/>
                          </a:solidFill>
                          <a:latin typeface="Arial" panose="020B0604020202020204" pitchFamily="34" charset="0"/>
                          <a:cs typeface="Arial" panose="020B0604020202020204" pitchFamily="34" charset="0"/>
                        </a:rPr>
                        <a:t> akciona vrednost</a:t>
                      </a:r>
                      <a:endParaRPr lang="en-US" sz="1800" b="1" dirty="0">
                        <a:solidFill>
                          <a:schemeClr val="tx1"/>
                        </a:solidFill>
                        <a:latin typeface="Arial" panose="020B0604020202020204" pitchFamily="34" charset="0"/>
                        <a:cs typeface="Arial" panose="020B0604020202020204" pitchFamily="34" charset="0"/>
                      </a:endParaRPr>
                    </a:p>
                  </a:txBody>
                  <a:tcPr anchor="ctr">
                    <a:solidFill>
                      <a:srgbClr val="FFFFCC"/>
                    </a:solidFill>
                  </a:tcPr>
                </a:tc>
                <a:tc>
                  <a:txBody>
                    <a:bodyPr/>
                    <a:lstStyle/>
                    <a:p>
                      <a:pPr marL="0" marR="0" indent="0" algn="ctr" defTabSz="4572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85 dB</a:t>
                      </a:r>
                    </a:p>
                  </a:txBody>
                  <a:tcPr anchor="ctr">
                    <a:solidFill>
                      <a:srgbClr val="FFFFCC"/>
                    </a:solidFill>
                  </a:tcPr>
                </a:tc>
                <a:tc>
                  <a:txBody>
                    <a:bodyPr/>
                    <a:lstStyle/>
                    <a:p>
                      <a:pPr marL="0" marR="0" indent="0" algn="ctr" defTabSz="9144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140  Pa (137dB)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FFFFCC"/>
                    </a:solidFill>
                  </a:tcPr>
                </a:tc>
                <a:extLst>
                  <a:ext uri="{0D108BD9-81ED-4DB2-BD59-A6C34878D82A}">
                    <a16:rowId xmlns:a16="http://schemas.microsoft.com/office/drawing/2014/main" xmlns="" val="10003"/>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x-none" sz="1800" b="1" dirty="0">
                          <a:solidFill>
                            <a:schemeClr val="tx1"/>
                          </a:solidFill>
                          <a:latin typeface="Arial" panose="020B0604020202020204" pitchFamily="34" charset="0"/>
                          <a:cs typeface="Arial" panose="020B0604020202020204" pitchFamily="34" charset="0"/>
                        </a:rPr>
                        <a:t>Granična vrednost</a:t>
                      </a:r>
                      <a:endParaRPr lang="en-US" sz="1800" b="1" dirty="0">
                        <a:solidFill>
                          <a:schemeClr val="tx1"/>
                        </a:solidFill>
                        <a:latin typeface="Arial" panose="020B0604020202020204" pitchFamily="34" charset="0"/>
                        <a:cs typeface="Arial" panose="020B0604020202020204" pitchFamily="34" charset="0"/>
                      </a:endParaRPr>
                    </a:p>
                  </a:txBody>
                  <a:tcPr anchor="ctr">
                    <a:solidFill>
                      <a:srgbClr val="FFB7B7"/>
                    </a:solidFill>
                  </a:tcPr>
                </a:tc>
                <a:tc>
                  <a:txBody>
                    <a:bodyPr/>
                    <a:lstStyle/>
                    <a:p>
                      <a:pPr marL="0" marR="0" indent="0" algn="ctr" defTabSz="4572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87 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FFB7B7"/>
                    </a:solidFill>
                  </a:tcPr>
                </a:tc>
                <a:tc>
                  <a:txBody>
                    <a:bodyPr/>
                    <a:lstStyle/>
                    <a:p>
                      <a:pPr marL="0" marR="0" indent="0" algn="ctr" defTabSz="914400" rtl="0" eaLnBrk="1" fontAlgn="auto" latinLnBrk="0" hangingPunct="1">
                        <a:lnSpc>
                          <a:spcPct val="100000"/>
                        </a:lnSpc>
                        <a:spcBef>
                          <a:spcPts val="600"/>
                        </a:spcBef>
                        <a:spcAft>
                          <a:spcPts val="300"/>
                        </a:spcAft>
                        <a:buClrTx/>
                        <a:buSzTx/>
                        <a:buFontTx/>
                        <a:buNone/>
                        <a:tabLst/>
                        <a:defRPr/>
                      </a:pPr>
                      <a:r>
                        <a:rPr lang="sr-Latn-RS" sz="1800" b="0" dirty="0">
                          <a:solidFill>
                            <a:schemeClr val="tx1"/>
                          </a:solidFill>
                          <a:latin typeface="Arial" panose="020B0604020202020204" pitchFamily="34" charset="0"/>
                          <a:cs typeface="Arial" panose="020B0604020202020204" pitchFamily="34" charset="0"/>
                        </a:rPr>
                        <a:t>200 Pa (140dB)</a:t>
                      </a:r>
                      <a:endParaRPr lang="en-US" sz="1800" b="0" dirty="0">
                        <a:solidFill>
                          <a:schemeClr val="tx1"/>
                        </a:solidFill>
                        <a:latin typeface="Arial" panose="020B0604020202020204" pitchFamily="34" charset="0"/>
                        <a:cs typeface="Arial" panose="020B0604020202020204" pitchFamily="34" charset="0"/>
                      </a:endParaRPr>
                    </a:p>
                  </a:txBody>
                  <a:tcPr anchor="ctr">
                    <a:solidFill>
                      <a:srgbClr val="FFB7B7"/>
                    </a:solidFill>
                  </a:tcPr>
                </a:tc>
                <a:extLst>
                  <a:ext uri="{0D108BD9-81ED-4DB2-BD59-A6C34878D82A}">
                    <a16:rowId xmlns:a16="http://schemas.microsoft.com/office/drawing/2014/main" xmlns="" val="10002"/>
                  </a:ext>
                </a:extLst>
              </a:tr>
            </a:tbl>
          </a:graphicData>
        </a:graphic>
      </p:graphicFrame>
      <p:pic>
        <p:nvPicPr>
          <p:cNvPr id="12" name="Picture 2" descr="Flag European-Union Animated Flag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4904" y="4317727"/>
            <a:ext cx="772473" cy="5793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5">
            <a:extLst>
              <a:ext uri="{FF2B5EF4-FFF2-40B4-BE49-F238E27FC236}">
                <a16:creationId xmlns:a16="http://schemas.microsoft.com/office/drawing/2014/main" xmlns="" id="{426728C6-D3FE-5394-AD3A-9A7C501C3406}"/>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71487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8640000" cy="50369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600"/>
              </a:spcBef>
            </a:pPr>
            <a:r>
              <a:rPr lang="sr-Latn-RS" sz="1800" b="1" dirty="0">
                <a:solidFill>
                  <a:srgbClr val="990000"/>
                </a:solidFill>
                <a:latin typeface="Arial" panose="020B0604020202020204" pitchFamily="34" charset="0"/>
                <a:cs typeface="Arial" panose="020B0604020202020204" pitchFamily="34" charset="0"/>
              </a:rPr>
              <a:t>KORAK 3: Procena rizika</a:t>
            </a:r>
          </a:p>
        </p:txBody>
      </p:sp>
      <p:sp>
        <p:nvSpPr>
          <p:cNvPr id="2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0" name="Subtitle 2">
            <a:extLst>
              <a:ext uri="{FF2B5EF4-FFF2-40B4-BE49-F238E27FC236}">
                <a16:creationId xmlns:a16="http://schemas.microsoft.com/office/drawing/2014/main" xmlns="" id="{57B1DED0-2E8B-4AA6-9486-D55E7AD9391D}"/>
              </a:ext>
            </a:extLst>
          </p:cNvPr>
          <p:cNvSpPr txBox="1">
            <a:spLocks/>
          </p:cNvSpPr>
          <p:nvPr/>
        </p:nvSpPr>
        <p:spPr>
          <a:xfrm>
            <a:off x="252000" y="1124744"/>
            <a:ext cx="8640000" cy="6740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spcBef>
                <a:spcPts val="0"/>
              </a:spcBef>
            </a:pPr>
            <a:r>
              <a:rPr lang="sr-Latn-RS" sz="1800" b="1" dirty="0">
                <a:solidFill>
                  <a:srgbClr val="990000"/>
                </a:solidFill>
                <a:latin typeface="Arial" panose="020B0604020202020204" pitchFamily="34" charset="0"/>
                <a:cs typeface="Arial" panose="020B0604020202020204" pitchFamily="34" charset="0"/>
              </a:rPr>
              <a:t>Ocena izloženosti buci i procena rizika po zdravlje izazvanog bukom na radnom mestu</a:t>
            </a:r>
          </a:p>
        </p:txBody>
      </p:sp>
      <p:graphicFrame>
        <p:nvGraphicFramePr>
          <p:cNvPr id="2" name="Table 1">
            <a:extLst>
              <a:ext uri="{FF2B5EF4-FFF2-40B4-BE49-F238E27FC236}">
                <a16:creationId xmlns:a16="http://schemas.microsoft.com/office/drawing/2014/main" xmlns="" id="{D9716AA6-356C-4A51-8DC0-FEA2D16A6C12}"/>
              </a:ext>
            </a:extLst>
          </p:cNvPr>
          <p:cNvGraphicFramePr>
            <a:graphicFrameLocks noGrp="1"/>
          </p:cNvGraphicFramePr>
          <p:nvPr>
            <p:extLst>
              <p:ext uri="{D42A27DB-BD31-4B8C-83A1-F6EECF244321}">
                <p14:modId xmlns:p14="http://schemas.microsoft.com/office/powerpoint/2010/main" val="69456837"/>
              </p:ext>
            </p:extLst>
          </p:nvPr>
        </p:nvGraphicFramePr>
        <p:xfrm>
          <a:off x="252000" y="1844824"/>
          <a:ext cx="8639999" cy="4981829"/>
        </p:xfrm>
        <a:graphic>
          <a:graphicData uri="http://schemas.openxmlformats.org/drawingml/2006/table">
            <a:tbl>
              <a:tblPr firstRow="1" bandRow="1">
                <a:tableStyleId>{5940675A-B579-460E-94D1-54222C63F5DA}</a:tableStyleId>
              </a:tblPr>
              <a:tblGrid>
                <a:gridCol w="517200">
                  <a:extLst>
                    <a:ext uri="{9D8B030D-6E8A-4147-A177-3AD203B41FA5}">
                      <a16:colId xmlns:a16="http://schemas.microsoft.com/office/drawing/2014/main" xmlns="" val="3836717163"/>
                    </a:ext>
                  </a:extLst>
                </a:gridCol>
                <a:gridCol w="1896695">
                  <a:extLst>
                    <a:ext uri="{9D8B030D-6E8A-4147-A177-3AD203B41FA5}">
                      <a16:colId xmlns:a16="http://schemas.microsoft.com/office/drawing/2014/main" xmlns="" val="1954149071"/>
                    </a:ext>
                  </a:extLst>
                </a:gridCol>
                <a:gridCol w="2041904">
                  <a:extLst>
                    <a:ext uri="{9D8B030D-6E8A-4147-A177-3AD203B41FA5}">
                      <a16:colId xmlns:a16="http://schemas.microsoft.com/office/drawing/2014/main" xmlns="" val="3272103068"/>
                    </a:ext>
                  </a:extLst>
                </a:gridCol>
                <a:gridCol w="4184200">
                  <a:extLst>
                    <a:ext uri="{9D8B030D-6E8A-4147-A177-3AD203B41FA5}">
                      <a16:colId xmlns:a16="http://schemas.microsoft.com/office/drawing/2014/main" xmlns="" val="2889025857"/>
                    </a:ext>
                  </a:extLst>
                </a:gridCol>
              </a:tblGrid>
              <a:tr h="298869">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 </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KRITERIJUMI</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lnL w="12700" cap="flat" cmpd="sng" algn="ctr">
                      <a:solidFill>
                        <a:schemeClr val="tx1"/>
                      </a:solidFill>
                      <a:prstDash val="solid"/>
                      <a:round/>
                      <a:headEnd type="none" w="med" len="med"/>
                      <a:tailEnd type="none" w="med" len="med"/>
                    </a:lnL>
                    <a:solidFill>
                      <a:schemeClr val="accent3">
                        <a:lumMod val="95000"/>
                      </a:schemeClr>
                    </a:solidFill>
                  </a:tcPr>
                </a:tc>
                <a:tc hMerge="1">
                  <a:txBody>
                    <a:bodyPr/>
                    <a:lstStyle/>
                    <a:p>
                      <a:endParaRPr lang="sr-Latn-RS"/>
                    </a:p>
                  </a:txBody>
                  <a:tcPr/>
                </a:tc>
                <a:tc rowSpan="2">
                  <a:txBody>
                    <a:bodyPr/>
                    <a:lstStyle/>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OCENA IZLOŽENOSTI BUCI</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PROCENA RIZIKA</a:t>
                      </a:r>
                    </a:p>
                    <a:p>
                      <a:pPr marL="144000" indent="-144000" algn="ctr">
                        <a:lnSpc>
                          <a:spcPct val="100000"/>
                        </a:lnSpc>
                        <a:spcAft>
                          <a:spcPts val="6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MERE ZA BEZBEDAN I ZDRAV RAD</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chemeClr val="accent3">
                        <a:lumMod val="95000"/>
                      </a:schemeClr>
                    </a:solidFill>
                  </a:tcPr>
                </a:tc>
                <a:extLst>
                  <a:ext uri="{0D108BD9-81ED-4DB2-BD59-A6C34878D82A}">
                    <a16:rowId xmlns:a16="http://schemas.microsoft.com/office/drawing/2014/main" xmlns="" val="3169765913"/>
                  </a:ext>
                </a:extLst>
              </a:tr>
              <a:tr h="524182">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 </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NIVO IZLOŽENOSTI BUCI</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lnL w="12700" cap="flat" cmpd="sng" algn="ctr">
                      <a:solidFill>
                        <a:schemeClr val="tx1"/>
                      </a:solidFill>
                      <a:prstDash val="solid"/>
                      <a:round/>
                      <a:headEnd type="none" w="med" len="med"/>
                      <a:tailEnd type="none" w="med" len="med"/>
                    </a:lnL>
                    <a:solidFill>
                      <a:schemeClr val="accent3">
                        <a:lumMod val="95000"/>
                      </a:schemeClr>
                    </a:solidFill>
                  </a:tcPr>
                </a:tc>
                <a:tc>
                  <a:txBody>
                    <a:bodyPr/>
                    <a:lstStyle/>
                    <a:p>
                      <a:pPr algn="ctr">
                        <a:lnSpc>
                          <a:spcPct val="100000"/>
                        </a:lnSpc>
                        <a:spcAft>
                          <a:spcPts val="0"/>
                        </a:spcAft>
                      </a:pPr>
                      <a:r>
                        <a:rPr lang="sr-Latn-RS" sz="1400" b="1" dirty="0">
                          <a:solidFill>
                            <a:schemeClr val="tx1"/>
                          </a:solidFill>
                          <a:effectLst/>
                          <a:latin typeface="Arial" panose="020B0604020202020204" pitchFamily="34" charset="0"/>
                          <a:cs typeface="Arial" panose="020B0604020202020204" pitchFamily="34" charset="0"/>
                        </a:rPr>
                        <a:t>VRŠNI NIVO BUKE</a:t>
                      </a:r>
                    </a:p>
                    <a:p>
                      <a:pPr algn="ctr">
                        <a:lnSpc>
                          <a:spcPct val="100000"/>
                        </a:lnSpc>
                        <a:spcAft>
                          <a:spcPts val="0"/>
                        </a:spcAft>
                      </a:pPr>
                      <a:r>
                        <a:rPr lang="sr-Latn-RS" sz="1400" b="1" dirty="0">
                          <a:solidFill>
                            <a:schemeClr val="tx1"/>
                          </a:solidFill>
                          <a:effectLst/>
                          <a:latin typeface="Arial" panose="020B0604020202020204" pitchFamily="34" charset="0"/>
                          <a:cs typeface="Arial" panose="020B0604020202020204" pitchFamily="34" charset="0"/>
                        </a:rPr>
                        <a:t>(za impulsnu buku)</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chemeClr val="accent3">
                        <a:lumMod val="95000"/>
                      </a:schemeClr>
                    </a:solidFill>
                  </a:tcPr>
                </a:tc>
                <a:tc vMerge="1">
                  <a:txBody>
                    <a:bodyPr/>
                    <a:lstStyle/>
                    <a:p>
                      <a:endParaRPr lang="sr-Latn-RS"/>
                    </a:p>
                  </a:txBody>
                  <a:tcPr/>
                </a:tc>
                <a:extLst>
                  <a:ext uri="{0D108BD9-81ED-4DB2-BD59-A6C34878D82A}">
                    <a16:rowId xmlns:a16="http://schemas.microsoft.com/office/drawing/2014/main" xmlns="" val="4046269137"/>
                  </a:ext>
                </a:extLst>
              </a:tr>
              <a:tr h="1274370">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1.</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C3FFC3"/>
                    </a:solidFill>
                  </a:tcPr>
                </a:tc>
                <a:tc>
                  <a:txBody>
                    <a:bodyPr/>
                    <a:lstStyle/>
                    <a:p>
                      <a:pPr algn="ctr">
                        <a:lnSpc>
                          <a:spcPct val="100000"/>
                        </a:lnSpc>
                        <a:spcAft>
                          <a:spcPts val="600"/>
                        </a:spcAft>
                      </a:pP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A,EX,8H</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lang="sr-Latn-RS" sz="1400" b="1" dirty="0">
                          <a:solidFill>
                            <a:schemeClr val="tx1"/>
                          </a:solidFill>
                          <a:effectLst/>
                          <a:latin typeface="Arial" panose="020B0604020202020204" pitchFamily="34" charset="0"/>
                          <a:cs typeface="Arial" panose="020B0604020202020204" pitchFamily="34" charset="0"/>
                        </a:rPr>
                        <a:t> 8</a:t>
                      </a:r>
                      <a:r>
                        <a:rPr lang="en-US" sz="1400" b="1" dirty="0">
                          <a:solidFill>
                            <a:schemeClr val="tx1"/>
                          </a:solidFill>
                          <a:effectLst/>
                          <a:latin typeface="Arial" panose="020B0604020202020204" pitchFamily="34" charset="0"/>
                          <a:cs typeface="Arial" panose="020B0604020202020204" pitchFamily="34" charset="0"/>
                        </a:rPr>
                        <a:t>0</a:t>
                      </a:r>
                      <a:r>
                        <a:rPr lang="sr-Latn-RS" sz="1400" b="1" dirty="0">
                          <a:solidFill>
                            <a:schemeClr val="tx1"/>
                          </a:solidFill>
                          <a:effectLst/>
                          <a:latin typeface="Arial" panose="020B0604020202020204" pitchFamily="34" charset="0"/>
                          <a:cs typeface="Arial" panose="020B0604020202020204" pitchFamily="34" charset="0"/>
                        </a:rPr>
                        <a:t>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C3FFC3"/>
                    </a:solidFill>
                  </a:tcPr>
                </a:tc>
                <a:tc>
                  <a:txBody>
                    <a:bodyPr/>
                    <a:lstStyle/>
                    <a:p>
                      <a:pPr algn="ctr">
                        <a:lnSpc>
                          <a:spcPct val="100000"/>
                        </a:lnSpc>
                        <a:spcAft>
                          <a:spcPts val="600"/>
                        </a:spcAft>
                      </a:pP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Cpeak</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lang="sr-Latn-RS" sz="1400" b="1" dirty="0">
                          <a:solidFill>
                            <a:schemeClr val="tx1"/>
                          </a:solidFill>
                          <a:effectLst/>
                          <a:latin typeface="Arial" panose="020B0604020202020204" pitchFamily="34" charset="0"/>
                          <a:cs typeface="Arial" panose="020B0604020202020204" pitchFamily="34" charset="0"/>
                        </a:rPr>
                        <a:t> 13</a:t>
                      </a:r>
                      <a:r>
                        <a:rPr lang="en-US" sz="1400" b="1" dirty="0">
                          <a:solidFill>
                            <a:schemeClr val="tx1"/>
                          </a:solidFill>
                          <a:effectLst/>
                          <a:latin typeface="Arial" panose="020B0604020202020204" pitchFamily="34" charset="0"/>
                          <a:cs typeface="Arial" panose="020B0604020202020204" pitchFamily="34" charset="0"/>
                        </a:rPr>
                        <a:t>5</a:t>
                      </a:r>
                      <a:r>
                        <a:rPr lang="sr-Latn-RS" sz="1400" b="1" dirty="0">
                          <a:solidFill>
                            <a:schemeClr val="tx1"/>
                          </a:solidFill>
                          <a:effectLst/>
                          <a:latin typeface="Arial" panose="020B0604020202020204" pitchFamily="34" charset="0"/>
                          <a:cs typeface="Arial" panose="020B0604020202020204" pitchFamily="34" charset="0"/>
                        </a:rPr>
                        <a:t>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C3FFC3"/>
                    </a:solidFill>
                  </a:tcPr>
                </a:tc>
                <a:tc>
                  <a:txBody>
                    <a:bodyPr/>
                    <a:lstStyle/>
                    <a:p>
                      <a:pPr marL="144000" indent="-144000" algn="ctr">
                        <a:lnSpc>
                          <a:spcPct val="100000"/>
                        </a:lnSpc>
                        <a:spcBef>
                          <a:spcPts val="300"/>
                        </a:spcBef>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Ne prekoračuje donje akcione vrednosti;</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Vrlo mali rizik;</a:t>
                      </a:r>
                    </a:p>
                    <a:p>
                      <a:pPr marL="144000" indent="-144000" algn="ctr">
                        <a:lnSpc>
                          <a:spcPct val="100000"/>
                        </a:lnSpc>
                        <a:spcAft>
                          <a:spcPts val="300"/>
                        </a:spcAft>
                        <a:buFont typeface="Arial" panose="020B0604020202020204" pitchFamily="34" charset="0"/>
                        <a:buChar char="•"/>
                      </a:pPr>
                      <a:r>
                        <a:rPr lang="sr-Latn-CS" sz="1400" b="1" kern="100" dirty="0">
                          <a:solidFill>
                            <a:schemeClr val="tx1"/>
                          </a:solidFill>
                          <a:effectLst/>
                          <a:latin typeface="Arial" panose="020B0604020202020204" pitchFamily="34" charset="0"/>
                          <a:cs typeface="Arial" panose="020B0604020202020204" pitchFamily="34" charset="0"/>
                        </a:rPr>
                        <a:t>Nije potrebno preduzimanje dodatnih </a:t>
                      </a:r>
                      <a:r>
                        <a:rPr lang="sr-Latn-CS" sz="1400" b="1" kern="100" dirty="0" err="1">
                          <a:solidFill>
                            <a:schemeClr val="tx1"/>
                          </a:solidFill>
                          <a:effectLst/>
                          <a:latin typeface="Arial" panose="020B0604020202020204" pitchFamily="34" charset="0"/>
                          <a:cs typeface="Arial" panose="020B0604020202020204" pitchFamily="34" charset="0"/>
                        </a:rPr>
                        <a:t>mera</a:t>
                      </a:r>
                      <a:r>
                        <a:rPr lang="sr-Latn-CS" sz="1400" b="1" kern="100" dirty="0">
                          <a:solidFill>
                            <a:schemeClr val="tx1"/>
                          </a:solidFill>
                          <a:effectLst/>
                          <a:latin typeface="Arial" panose="020B0604020202020204" pitchFamily="34" charset="0"/>
                          <a:cs typeface="Arial" panose="020B0604020202020204" pitchFamily="34" charset="0"/>
                        </a:rPr>
                        <a:t> radi obezbeđivanja uslova za </a:t>
                      </a:r>
                      <a:r>
                        <a:rPr lang="sr-Latn-CS" sz="1400" b="1" kern="100" dirty="0" err="1">
                          <a:solidFill>
                            <a:schemeClr val="tx1"/>
                          </a:solidFill>
                          <a:effectLst/>
                          <a:latin typeface="Arial" panose="020B0604020202020204" pitchFamily="34" charset="0"/>
                          <a:cs typeface="Arial" panose="020B0604020202020204" pitchFamily="34" charset="0"/>
                        </a:rPr>
                        <a:t>bezbedan</a:t>
                      </a:r>
                      <a:r>
                        <a:rPr lang="sr-Latn-CS" sz="1400" b="1" kern="100" dirty="0">
                          <a:solidFill>
                            <a:schemeClr val="tx1"/>
                          </a:solidFill>
                          <a:effectLst/>
                          <a:latin typeface="Arial" panose="020B0604020202020204" pitchFamily="34" charset="0"/>
                          <a:cs typeface="Arial" panose="020B0604020202020204" pitchFamily="34" charset="0"/>
                        </a:rPr>
                        <a:t> i zdrav rad sa aspekta zaštite sluha radnika;</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C3FFC3"/>
                    </a:solidFill>
                  </a:tcPr>
                </a:tc>
                <a:extLst>
                  <a:ext uri="{0D108BD9-81ED-4DB2-BD59-A6C34878D82A}">
                    <a16:rowId xmlns:a16="http://schemas.microsoft.com/office/drawing/2014/main" xmlns="" val="991341865"/>
                  </a:ext>
                </a:extLst>
              </a:tr>
              <a:tr h="829885">
                <a:tc>
                  <a:txBody>
                    <a:bodyPr/>
                    <a:lstStyle/>
                    <a:p>
                      <a:pPr algn="ctr">
                        <a:lnSpc>
                          <a:spcPct val="100000"/>
                        </a:lnSpc>
                        <a:spcAft>
                          <a:spcPts val="600"/>
                        </a:spcAft>
                      </a:pPr>
                      <a:r>
                        <a:rPr lang="en-US" sz="1400" b="1" dirty="0">
                          <a:solidFill>
                            <a:schemeClr val="tx1"/>
                          </a:solidFill>
                          <a:effectLst/>
                          <a:latin typeface="Arial" panose="020B0604020202020204" pitchFamily="34" charset="0"/>
                          <a:cs typeface="Arial" panose="020B0604020202020204" pitchFamily="34" charset="0"/>
                        </a:rPr>
                        <a:t>2.</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FFFCC"/>
                    </a:solidFill>
                  </a:tcPr>
                </a:tc>
                <a:tc>
                  <a:txBody>
                    <a:bodyPr/>
                    <a:lstStyle/>
                    <a:p>
                      <a:pPr algn="ctr">
                        <a:lnSpc>
                          <a:spcPct val="100000"/>
                        </a:lnSpc>
                        <a:spcAft>
                          <a:spcPts val="600"/>
                        </a:spcAft>
                      </a:pPr>
                      <a:r>
                        <a:rPr lang="en-US" sz="1400" b="1" dirty="0">
                          <a:solidFill>
                            <a:schemeClr val="tx1"/>
                          </a:solidFill>
                          <a:effectLst/>
                          <a:latin typeface="Arial" panose="020B0604020202020204" pitchFamily="34" charset="0"/>
                          <a:cs typeface="Arial" panose="020B0604020202020204" pitchFamily="34" charset="0"/>
                        </a:rPr>
                        <a:t>80 &lt; </a:t>
                      </a: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A,EX,8h</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lang="sr-Latn-RS" sz="1400" b="1" dirty="0">
                          <a:solidFill>
                            <a:schemeClr val="tx1"/>
                          </a:solidFill>
                          <a:effectLst/>
                          <a:latin typeface="Arial" panose="020B0604020202020204" pitchFamily="34" charset="0"/>
                          <a:cs typeface="Arial" panose="020B0604020202020204" pitchFamily="34" charset="0"/>
                        </a:rPr>
                        <a:t> 8</a:t>
                      </a:r>
                      <a:r>
                        <a:rPr lang="en-US" sz="1400" b="1" dirty="0">
                          <a:solidFill>
                            <a:schemeClr val="tx1"/>
                          </a:solidFill>
                          <a:effectLst/>
                          <a:latin typeface="Arial" panose="020B0604020202020204" pitchFamily="34" charset="0"/>
                          <a:cs typeface="Arial" panose="020B0604020202020204" pitchFamily="34" charset="0"/>
                        </a:rPr>
                        <a:t>3</a:t>
                      </a:r>
                      <a:r>
                        <a:rPr lang="sr-Latn-RS" sz="1400" b="1" dirty="0">
                          <a:solidFill>
                            <a:schemeClr val="tx1"/>
                          </a:solidFill>
                          <a:effectLst/>
                          <a:latin typeface="Arial" panose="020B0604020202020204" pitchFamily="34" charset="0"/>
                          <a:cs typeface="Arial" panose="020B0604020202020204" pitchFamily="34" charset="0"/>
                        </a:rPr>
                        <a:t>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FFFCC"/>
                    </a:solidFill>
                  </a:tcPr>
                </a:tc>
                <a:tc>
                  <a:txBody>
                    <a:bodyPr/>
                    <a:lstStyle/>
                    <a:p>
                      <a:pPr algn="ctr">
                        <a:lnSpc>
                          <a:spcPct val="100000"/>
                        </a:lnSpc>
                        <a:spcAft>
                          <a:spcPts val="600"/>
                        </a:spcAft>
                      </a:pPr>
                      <a:r>
                        <a:rPr lang="en-US" sz="1400" b="1" dirty="0">
                          <a:solidFill>
                            <a:schemeClr val="tx1"/>
                          </a:solidFill>
                          <a:effectLst/>
                          <a:latin typeface="Arial" panose="020B0604020202020204" pitchFamily="34" charset="0"/>
                          <a:cs typeface="Arial" panose="020B0604020202020204" pitchFamily="34" charset="0"/>
                        </a:rPr>
                        <a:t>135 &lt; </a:t>
                      </a: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Cpeak</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lang="sr-Latn-RS" sz="1400" b="1" dirty="0">
                          <a:solidFill>
                            <a:schemeClr val="tx1"/>
                          </a:solidFill>
                          <a:effectLst/>
                          <a:latin typeface="Arial" panose="020B0604020202020204" pitchFamily="34" charset="0"/>
                          <a:cs typeface="Arial" panose="020B0604020202020204" pitchFamily="34" charset="0"/>
                        </a:rPr>
                        <a:t> </a:t>
                      </a:r>
                      <a:r>
                        <a:rPr lang="en-US" sz="1400" b="1" dirty="0">
                          <a:solidFill>
                            <a:schemeClr val="tx1"/>
                          </a:solidFill>
                          <a:effectLst/>
                          <a:latin typeface="Arial" panose="020B0604020202020204" pitchFamily="34" charset="0"/>
                          <a:cs typeface="Arial" panose="020B0604020202020204" pitchFamily="34" charset="0"/>
                        </a:rPr>
                        <a:t> 1</a:t>
                      </a:r>
                      <a:r>
                        <a:rPr lang="sr-Latn-RS" sz="1400" b="1" dirty="0">
                          <a:solidFill>
                            <a:schemeClr val="tx1"/>
                          </a:solidFill>
                          <a:effectLst/>
                          <a:latin typeface="Arial" panose="020B0604020202020204" pitchFamily="34" charset="0"/>
                          <a:cs typeface="Arial" panose="020B0604020202020204" pitchFamily="34" charset="0"/>
                        </a:rPr>
                        <a:t>3</a:t>
                      </a:r>
                      <a:r>
                        <a:rPr lang="en-US" sz="1400" b="1" dirty="0">
                          <a:solidFill>
                            <a:schemeClr val="tx1"/>
                          </a:solidFill>
                          <a:effectLst/>
                          <a:latin typeface="Arial" panose="020B0604020202020204" pitchFamily="34" charset="0"/>
                          <a:cs typeface="Arial" panose="020B0604020202020204" pitchFamily="34" charset="0"/>
                        </a:rPr>
                        <a:t>6</a:t>
                      </a:r>
                      <a:r>
                        <a:rPr lang="sr-Latn-RS" sz="1400" b="1" dirty="0">
                          <a:solidFill>
                            <a:schemeClr val="tx1"/>
                          </a:solidFill>
                          <a:effectLst/>
                          <a:latin typeface="Arial" panose="020B0604020202020204" pitchFamily="34" charset="0"/>
                          <a:cs typeface="Arial" panose="020B0604020202020204" pitchFamily="34" charset="0"/>
                        </a:rPr>
                        <a:t>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FFFCC"/>
                    </a:solidFill>
                  </a:tcPr>
                </a:tc>
                <a:tc>
                  <a:txBody>
                    <a:bodyPr/>
                    <a:lstStyle/>
                    <a:p>
                      <a:pPr marL="144000" indent="-144000" algn="ctr">
                        <a:lnSpc>
                          <a:spcPct val="100000"/>
                        </a:lnSpc>
                        <a:spcBef>
                          <a:spcPts val="300"/>
                        </a:spcBef>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Prekoračuje donje akcione vrednosti;</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Mali rizik;</a:t>
                      </a:r>
                    </a:p>
                    <a:p>
                      <a:pPr marL="144000" indent="-144000" algn="ctr">
                        <a:lnSpc>
                          <a:spcPct val="100000"/>
                        </a:lnSpc>
                        <a:spcAft>
                          <a:spcPts val="300"/>
                        </a:spcAft>
                        <a:buFont typeface="Arial" panose="020B0604020202020204" pitchFamily="34" charset="0"/>
                        <a:buChar char="•"/>
                      </a:pPr>
                      <a:r>
                        <a:rPr lang="en-US" sz="1400" b="1" dirty="0">
                          <a:solidFill>
                            <a:schemeClr val="tx1"/>
                          </a:solidFill>
                          <a:effectLst/>
                          <a:latin typeface="Arial" panose="020B0604020202020204" pitchFamily="34" charset="0"/>
                          <a:cs typeface="Arial" panose="020B0604020202020204" pitchFamily="34" charset="0"/>
                        </a:rPr>
                        <a:t>Li</a:t>
                      </a:r>
                      <a:r>
                        <a:rPr lang="sr-Latn-RS" sz="1400" b="1" dirty="0" err="1">
                          <a:solidFill>
                            <a:schemeClr val="tx1"/>
                          </a:solidFill>
                          <a:effectLst/>
                          <a:latin typeface="Arial" panose="020B0604020202020204" pitchFamily="34" charset="0"/>
                          <a:cs typeface="Arial" panose="020B0604020202020204" pitchFamily="34" charset="0"/>
                        </a:rPr>
                        <a:t>čna</a:t>
                      </a:r>
                      <a:r>
                        <a:rPr lang="sr-Latn-RS" sz="1400" b="1" dirty="0">
                          <a:solidFill>
                            <a:schemeClr val="tx1"/>
                          </a:solidFill>
                          <a:effectLst/>
                          <a:latin typeface="Arial" panose="020B0604020202020204" pitchFamily="34" charset="0"/>
                          <a:cs typeface="Arial" panose="020B0604020202020204" pitchFamily="34" charset="0"/>
                        </a:rPr>
                        <a:t> zaštitna oprema na raspolaganju;</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FFFCC"/>
                    </a:solidFill>
                  </a:tcPr>
                </a:tc>
                <a:extLst>
                  <a:ext uri="{0D108BD9-81ED-4DB2-BD59-A6C34878D82A}">
                    <a16:rowId xmlns:a16="http://schemas.microsoft.com/office/drawing/2014/main" xmlns="" val="3393029904"/>
                  </a:ext>
                </a:extLst>
              </a:tr>
              <a:tr h="829885">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3.</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FCDA3"/>
                    </a:solidFill>
                  </a:tcPr>
                </a:tc>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83 &lt; </a:t>
                      </a: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A,EX,8h</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&lt;</a:t>
                      </a:r>
                      <a:r>
                        <a:rPr lang="sr-Latn-RS" sz="1400" b="1" dirty="0">
                          <a:solidFill>
                            <a:schemeClr val="tx1"/>
                          </a:solidFill>
                          <a:effectLst/>
                          <a:latin typeface="Arial" panose="020B0604020202020204" pitchFamily="34" charset="0"/>
                          <a:cs typeface="Arial" panose="020B0604020202020204" pitchFamily="34" charset="0"/>
                        </a:rPr>
                        <a:t> 85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FCDA3"/>
                    </a:solidFill>
                  </a:tcPr>
                </a:tc>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136 &lt; </a:t>
                      </a: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Cpeak</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&lt;</a:t>
                      </a:r>
                      <a:r>
                        <a:rPr lang="sr-Latn-RS" sz="1400" b="1" dirty="0">
                          <a:solidFill>
                            <a:schemeClr val="tx1"/>
                          </a:solidFill>
                          <a:effectLst/>
                          <a:latin typeface="Arial" panose="020B0604020202020204" pitchFamily="34" charset="0"/>
                          <a:cs typeface="Arial" panose="020B0604020202020204" pitchFamily="34" charset="0"/>
                        </a:rPr>
                        <a:t> 137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FCDA3"/>
                    </a:solidFill>
                  </a:tcPr>
                </a:tc>
                <a:tc>
                  <a:txBody>
                    <a:bodyPr/>
                    <a:lstStyle/>
                    <a:p>
                      <a:pPr marL="144000" indent="-144000" algn="ctr">
                        <a:lnSpc>
                          <a:spcPct val="100000"/>
                        </a:lnSpc>
                        <a:spcBef>
                          <a:spcPts val="300"/>
                        </a:spcBef>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Prekoračuje gornje akcione vrednosti;</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Srednji rizik;</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Obavezno korišćenje l</a:t>
                      </a:r>
                      <a:r>
                        <a:rPr lang="en-US" sz="1400" b="1" dirty="0" err="1">
                          <a:solidFill>
                            <a:schemeClr val="tx1"/>
                          </a:solidFill>
                          <a:effectLst/>
                          <a:latin typeface="Arial" panose="020B0604020202020204" pitchFamily="34" charset="0"/>
                          <a:cs typeface="Arial" panose="020B0604020202020204" pitchFamily="34" charset="0"/>
                        </a:rPr>
                        <a:t>i</a:t>
                      </a:r>
                      <a:r>
                        <a:rPr lang="sr-Latn-RS" sz="1400" b="1" dirty="0" err="1">
                          <a:solidFill>
                            <a:schemeClr val="tx1"/>
                          </a:solidFill>
                          <a:effectLst/>
                          <a:latin typeface="Arial" panose="020B0604020202020204" pitchFamily="34" charset="0"/>
                          <a:cs typeface="Arial" panose="020B0604020202020204" pitchFamily="34" charset="0"/>
                        </a:rPr>
                        <a:t>čne</a:t>
                      </a:r>
                      <a:r>
                        <a:rPr lang="sr-Latn-RS" sz="1400" b="1" dirty="0">
                          <a:solidFill>
                            <a:schemeClr val="tx1"/>
                          </a:solidFill>
                          <a:effectLst/>
                          <a:latin typeface="Arial" panose="020B0604020202020204" pitchFamily="34" charset="0"/>
                          <a:cs typeface="Arial" panose="020B0604020202020204" pitchFamily="34" charset="0"/>
                        </a:rPr>
                        <a:t> zaštitne opreme;</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FCDA3"/>
                    </a:solidFill>
                  </a:tcPr>
                </a:tc>
                <a:extLst>
                  <a:ext uri="{0D108BD9-81ED-4DB2-BD59-A6C34878D82A}">
                    <a16:rowId xmlns:a16="http://schemas.microsoft.com/office/drawing/2014/main" xmlns="" val="1040095377"/>
                  </a:ext>
                </a:extLst>
              </a:tr>
              <a:tr h="1052127">
                <a:tc>
                  <a:txBody>
                    <a:bodyPr/>
                    <a:lstStyle/>
                    <a:p>
                      <a:pPr algn="ctr">
                        <a:lnSpc>
                          <a:spcPct val="100000"/>
                        </a:lnSpc>
                        <a:spcAft>
                          <a:spcPts val="600"/>
                        </a:spcAft>
                      </a:pPr>
                      <a:r>
                        <a:rPr lang="sr-Latn-RS" sz="1400" b="1" dirty="0">
                          <a:solidFill>
                            <a:schemeClr val="tx1"/>
                          </a:solidFill>
                          <a:effectLst/>
                          <a:latin typeface="Arial" panose="020B0604020202020204" pitchFamily="34" charset="0"/>
                          <a:cs typeface="Arial" panose="020B0604020202020204" pitchFamily="34" charset="0"/>
                        </a:rPr>
                        <a:t>4.</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EA8A8"/>
                    </a:solidFill>
                  </a:tcPr>
                </a:tc>
                <a:tc>
                  <a:txBody>
                    <a:bodyPr/>
                    <a:lstStyle/>
                    <a:p>
                      <a:pPr algn="ctr">
                        <a:lnSpc>
                          <a:spcPct val="100000"/>
                        </a:lnSpc>
                        <a:spcAft>
                          <a:spcPts val="600"/>
                        </a:spcAft>
                      </a:pP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A,EX,8h</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lang="sr-Latn-RS" sz="1400" b="1" dirty="0">
                          <a:solidFill>
                            <a:schemeClr val="tx1"/>
                          </a:solidFill>
                          <a:effectLst/>
                          <a:latin typeface="Arial" panose="020B0604020202020204" pitchFamily="34" charset="0"/>
                          <a:cs typeface="Arial" panose="020B0604020202020204" pitchFamily="34" charset="0"/>
                        </a:rPr>
                        <a:t> 85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EA8A8"/>
                    </a:solidFill>
                  </a:tcPr>
                </a:tc>
                <a:tc>
                  <a:txBody>
                    <a:bodyPr/>
                    <a:lstStyle/>
                    <a:p>
                      <a:pPr algn="ctr">
                        <a:lnSpc>
                          <a:spcPct val="100000"/>
                        </a:lnSpc>
                        <a:spcAft>
                          <a:spcPts val="600"/>
                        </a:spcAft>
                      </a:pPr>
                      <a:r>
                        <a:rPr lang="sr-Latn-RS" sz="1400" b="1" i="1" dirty="0">
                          <a:solidFill>
                            <a:schemeClr val="tx1"/>
                          </a:solidFill>
                          <a:effectLst/>
                          <a:latin typeface="Arial" panose="020B0604020202020204" pitchFamily="34" charset="0"/>
                          <a:cs typeface="Arial" panose="020B0604020202020204" pitchFamily="34" charset="0"/>
                        </a:rPr>
                        <a:t>L</a:t>
                      </a:r>
                      <a:r>
                        <a:rPr lang="sr-Latn-RS" sz="1400" b="1" baseline="-25000" dirty="0">
                          <a:solidFill>
                            <a:schemeClr val="tx1"/>
                          </a:solidFill>
                          <a:effectLst/>
                          <a:latin typeface="Arial" panose="020B0604020202020204" pitchFamily="34" charset="0"/>
                          <a:cs typeface="Arial" panose="020B0604020202020204" pitchFamily="34" charset="0"/>
                        </a:rPr>
                        <a:t>Cpeak</a:t>
                      </a:r>
                      <a:r>
                        <a:rPr lang="sr-Latn-RS" sz="1400" b="1" dirty="0">
                          <a:solidFill>
                            <a:schemeClr val="tx1"/>
                          </a:solidFill>
                          <a:effectLst/>
                          <a:latin typeface="Arial" panose="020B0604020202020204" pitchFamily="34" charset="0"/>
                          <a:cs typeface="Arial" panose="020B0604020202020204" pitchFamily="34" charset="0"/>
                        </a:rPr>
                        <a:t> </a:t>
                      </a:r>
                      <a:r>
                        <a:rPr lang="sr-Latn-RS" sz="1400" b="1" dirty="0">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lang="sr-Latn-RS" sz="1400" b="1" dirty="0">
                          <a:solidFill>
                            <a:schemeClr val="tx1"/>
                          </a:solidFill>
                          <a:effectLst/>
                          <a:latin typeface="Arial" panose="020B0604020202020204" pitchFamily="34" charset="0"/>
                          <a:cs typeface="Arial" panose="020B0604020202020204" pitchFamily="34" charset="0"/>
                        </a:rPr>
                        <a:t> 137 dB</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EA8A8"/>
                    </a:solidFill>
                  </a:tcPr>
                </a:tc>
                <a:tc>
                  <a:txBody>
                    <a:bodyPr/>
                    <a:lstStyle/>
                    <a:p>
                      <a:pPr marL="144000" indent="-144000" algn="ctr">
                        <a:lnSpc>
                          <a:spcPct val="100000"/>
                        </a:lnSpc>
                        <a:spcBef>
                          <a:spcPts val="300"/>
                        </a:spcBef>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Prekoračuje gornje akcione vrednosti;</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Veliki rizik;</a:t>
                      </a:r>
                    </a:p>
                    <a:p>
                      <a:pPr marL="144000" indent="-144000" algn="ctr">
                        <a:lnSpc>
                          <a:spcPct val="100000"/>
                        </a:lnSpc>
                        <a:spcAft>
                          <a:spcPts val="300"/>
                        </a:spcAft>
                        <a:buFont typeface="Arial" panose="020B0604020202020204" pitchFamily="34" charset="0"/>
                        <a:buChar char="•"/>
                      </a:pPr>
                      <a:r>
                        <a:rPr lang="sr-Latn-RS" sz="1400" b="1" dirty="0">
                          <a:solidFill>
                            <a:schemeClr val="tx1"/>
                          </a:solidFill>
                          <a:effectLst/>
                          <a:latin typeface="Arial" panose="020B0604020202020204" pitchFamily="34" charset="0"/>
                          <a:cs typeface="Arial" panose="020B0604020202020204" pitchFamily="34" charset="0"/>
                        </a:rPr>
                        <a:t>Ocenu izloženosti buci i procenu rizika vršiti uzimajući u obzir slabljenje buke ličnom zaštitnom opremom;</a:t>
                      </a:r>
                      <a:endParaRPr lang="sr-Latn-R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1639" marR="81639" marT="40819" marB="40819" anchor="ctr">
                    <a:solidFill>
                      <a:srgbClr val="FEA8A8"/>
                    </a:solidFill>
                  </a:tcPr>
                </a:tc>
                <a:extLst>
                  <a:ext uri="{0D108BD9-81ED-4DB2-BD59-A6C34878D82A}">
                    <a16:rowId xmlns:a16="http://schemas.microsoft.com/office/drawing/2014/main" xmlns="" val="3025219207"/>
                  </a:ext>
                </a:extLst>
              </a:tr>
            </a:tbl>
          </a:graphicData>
        </a:graphic>
      </p:graphicFrame>
    </p:spTree>
    <p:extLst>
      <p:ext uri="{BB962C8B-B14F-4D97-AF65-F5344CB8AC3E}">
        <p14:creationId xmlns:p14="http://schemas.microsoft.com/office/powerpoint/2010/main" val="2218964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9" name="Subtitle 2"/>
          <p:cNvSpPr txBox="1">
            <a:spLocks/>
          </p:cNvSpPr>
          <p:nvPr/>
        </p:nvSpPr>
        <p:spPr>
          <a:xfrm>
            <a:off x="162000" y="764704"/>
            <a:ext cx="8820000" cy="441101"/>
          </a:xfrm>
          <a:prstGeom prst="rect">
            <a:avLst/>
          </a:prstGeom>
        </p:spPr>
        <p:txBody>
          <a:bodyPr vert="horz" lIns="91440" tIns="45720" rIns="91440" bIns="45720" rtlCol="0">
            <a:noAutofit/>
          </a:bodyPr>
          <a:lstStyle>
            <a:defPPr>
              <a:defRPr lang="en-US"/>
            </a:defPPr>
            <a:lvl1pPr marL="0" indent="0" defTabSz="457200" eaLnBrk="1" latinLnBrk="0" hangingPunct="1">
              <a:lnSpc>
                <a:spcPct val="120000"/>
              </a:lnSpc>
              <a:spcBef>
                <a:spcPts val="0"/>
              </a:spcBef>
              <a:buFont typeface="Arial"/>
              <a:buNone/>
              <a:defRPr sz="1800" b="1">
                <a:solidFill>
                  <a:srgbClr val="990000"/>
                </a:solidFill>
                <a:latin typeface="Arial" panose="020B0604020202020204" pitchFamily="34" charset="0"/>
                <a:cs typeface="Arial" panose="020B0604020202020204" pitchFamily="34" charset="0"/>
              </a:defRPr>
            </a:lvl1pPr>
            <a:lvl2pPr indent="0" defTabSz="457200" eaLnBrk="1" latinLnBrk="0" hangingPunct="1">
              <a:spcBef>
                <a:spcPct val="20000"/>
              </a:spcBef>
              <a:buFont typeface="Arial"/>
              <a:buNone/>
              <a:defRPr sz="2800">
                <a:solidFill>
                  <a:schemeClr val="tx1">
                    <a:tint val="75000"/>
                  </a:schemeClr>
                </a:solidFill>
                <a:latin typeface="+mn-lt"/>
              </a:defRPr>
            </a:lvl2pPr>
            <a:lvl3pPr indent="0" defTabSz="457200" eaLnBrk="1" latinLnBrk="0" hangingPunct="1">
              <a:spcBef>
                <a:spcPct val="20000"/>
              </a:spcBef>
              <a:buFont typeface="Arial"/>
              <a:buNone/>
              <a:defRPr>
                <a:solidFill>
                  <a:schemeClr val="tx1">
                    <a:tint val="75000"/>
                  </a:schemeClr>
                </a:solidFill>
                <a:latin typeface="+mn-lt"/>
              </a:defRPr>
            </a:lvl3pPr>
            <a:lvl4pPr indent="0" defTabSz="457200" eaLnBrk="1" latinLnBrk="0" hangingPunct="1">
              <a:spcBef>
                <a:spcPct val="20000"/>
              </a:spcBef>
              <a:buFont typeface="Arial"/>
              <a:buNone/>
              <a:defRPr sz="2000">
                <a:solidFill>
                  <a:schemeClr val="tx1">
                    <a:tint val="75000"/>
                  </a:schemeClr>
                </a:solidFill>
                <a:latin typeface="+mn-lt"/>
              </a:defRPr>
            </a:lvl4pPr>
            <a:lvl5pPr indent="0" defTabSz="457200" eaLnBrk="1" latinLnBrk="0" hangingPunct="1">
              <a:spcBef>
                <a:spcPct val="20000"/>
              </a:spcBef>
              <a:buFont typeface="Arial"/>
              <a:buNone/>
              <a:defRPr sz="2000">
                <a:solidFill>
                  <a:schemeClr val="tx1">
                    <a:tint val="75000"/>
                  </a:schemeClr>
                </a:solidFill>
                <a:latin typeface="+mn-lt"/>
              </a:defRPr>
            </a:lvl5pPr>
            <a:lvl6pPr indent="0" algn="ctr" defTabSz="457200">
              <a:spcBef>
                <a:spcPct val="20000"/>
              </a:spcBef>
              <a:buFont typeface="Arial"/>
              <a:buNone/>
              <a:defRPr sz="2000">
                <a:solidFill>
                  <a:schemeClr val="tx1">
                    <a:tint val="75000"/>
                  </a:schemeClr>
                </a:solidFill>
                <a:latin typeface="+mn-lt"/>
              </a:defRPr>
            </a:lvl6pPr>
            <a:lvl7pPr indent="0" algn="ctr" defTabSz="457200">
              <a:spcBef>
                <a:spcPct val="20000"/>
              </a:spcBef>
              <a:buFont typeface="Arial"/>
              <a:buNone/>
              <a:defRPr sz="2000">
                <a:solidFill>
                  <a:schemeClr val="tx1">
                    <a:tint val="75000"/>
                  </a:schemeClr>
                </a:solidFill>
                <a:latin typeface="+mn-lt"/>
              </a:defRPr>
            </a:lvl7pPr>
            <a:lvl8pPr indent="0" algn="ctr" defTabSz="457200">
              <a:spcBef>
                <a:spcPct val="20000"/>
              </a:spcBef>
              <a:buFont typeface="Arial"/>
              <a:buNone/>
              <a:defRPr sz="2000">
                <a:solidFill>
                  <a:schemeClr val="tx1">
                    <a:tint val="75000"/>
                  </a:schemeClr>
                </a:solidFill>
                <a:latin typeface="+mn-lt"/>
              </a:defRPr>
            </a:lvl8pPr>
            <a:lvl9pPr indent="0" algn="ctr" defTabSz="457200">
              <a:spcBef>
                <a:spcPct val="20000"/>
              </a:spcBef>
              <a:buFont typeface="Arial"/>
              <a:buNone/>
              <a:defRPr sz="2000">
                <a:solidFill>
                  <a:schemeClr val="tx1">
                    <a:tint val="75000"/>
                  </a:schemeClr>
                </a:solidFill>
                <a:latin typeface="+mn-lt"/>
              </a:defRPr>
            </a:lvl9pPr>
          </a:lstStyle>
          <a:p>
            <a:r>
              <a:rPr lang="sr-Latn-RS" dirty="0">
                <a:solidFill>
                  <a:srgbClr val="800000"/>
                </a:solidFill>
              </a:rPr>
              <a:t>M</a:t>
            </a:r>
            <a:r>
              <a:rPr lang="en-US" dirty="0" err="1">
                <a:solidFill>
                  <a:srgbClr val="800000"/>
                </a:solidFill>
              </a:rPr>
              <a:t>aksimalno</a:t>
            </a:r>
            <a:r>
              <a:rPr lang="en-US" dirty="0">
                <a:solidFill>
                  <a:srgbClr val="800000"/>
                </a:solidFill>
              </a:rPr>
              <a:t> </a:t>
            </a:r>
            <a:r>
              <a:rPr lang="en-US" dirty="0" err="1">
                <a:solidFill>
                  <a:srgbClr val="800000"/>
                </a:solidFill>
              </a:rPr>
              <a:t>dozvoljeni</a:t>
            </a:r>
            <a:r>
              <a:rPr lang="en-US" dirty="0">
                <a:solidFill>
                  <a:srgbClr val="800000"/>
                </a:solidFill>
              </a:rPr>
              <a:t> </a:t>
            </a:r>
            <a:r>
              <a:rPr lang="en-US" dirty="0" err="1">
                <a:solidFill>
                  <a:srgbClr val="800000"/>
                </a:solidFill>
              </a:rPr>
              <a:t>nivoi</a:t>
            </a:r>
            <a:r>
              <a:rPr lang="en-US" dirty="0">
                <a:solidFill>
                  <a:srgbClr val="800000"/>
                </a:solidFill>
              </a:rPr>
              <a:t> </a:t>
            </a:r>
            <a:r>
              <a:rPr lang="en-US" dirty="0" err="1">
                <a:solidFill>
                  <a:srgbClr val="800000"/>
                </a:solidFill>
              </a:rPr>
              <a:t>buke</a:t>
            </a:r>
            <a:r>
              <a:rPr lang="en-US" dirty="0">
                <a:solidFill>
                  <a:srgbClr val="800000"/>
                </a:solidFill>
              </a:rPr>
              <a:t> </a:t>
            </a:r>
            <a:r>
              <a:rPr lang="en-US" dirty="0" err="1">
                <a:solidFill>
                  <a:srgbClr val="800000"/>
                </a:solidFill>
              </a:rPr>
              <a:t>za</a:t>
            </a:r>
            <a:r>
              <a:rPr lang="en-US" dirty="0">
                <a:solidFill>
                  <a:srgbClr val="800000"/>
                </a:solidFill>
              </a:rPr>
              <a:t> </a:t>
            </a:r>
            <a:r>
              <a:rPr lang="en-US" dirty="0" err="1">
                <a:solidFill>
                  <a:srgbClr val="800000"/>
                </a:solidFill>
              </a:rPr>
              <a:t>neometan</a:t>
            </a:r>
            <a:r>
              <a:rPr lang="en-US" dirty="0">
                <a:solidFill>
                  <a:srgbClr val="800000"/>
                </a:solidFill>
              </a:rPr>
              <a:t> rad</a:t>
            </a:r>
            <a:r>
              <a:rPr lang="sr-Latn-RS" dirty="0">
                <a:solidFill>
                  <a:srgbClr val="800000"/>
                </a:solidFill>
              </a:rPr>
              <a:t> kod pojedinih vrsta poslova</a:t>
            </a:r>
            <a:r>
              <a:rPr lang="en-US" dirty="0">
                <a:solidFill>
                  <a:srgbClr val="800000"/>
                </a:solidFill>
              </a:rPr>
              <a:t> </a:t>
            </a:r>
          </a:p>
        </p:txBody>
      </p:sp>
      <p:graphicFrame>
        <p:nvGraphicFramePr>
          <p:cNvPr id="10" name="Table 9"/>
          <p:cNvGraphicFramePr>
            <a:graphicFrameLocks noGrp="1"/>
          </p:cNvGraphicFramePr>
          <p:nvPr>
            <p:extLst>
              <p:ext uri="{D42A27DB-BD31-4B8C-83A1-F6EECF244321}">
                <p14:modId xmlns:p14="http://schemas.microsoft.com/office/powerpoint/2010/main" val="1571650261"/>
              </p:ext>
            </p:extLst>
          </p:nvPr>
        </p:nvGraphicFramePr>
        <p:xfrm>
          <a:off x="215516" y="1236176"/>
          <a:ext cx="8712969" cy="5217160"/>
        </p:xfrm>
        <a:graphic>
          <a:graphicData uri="http://schemas.openxmlformats.org/drawingml/2006/table">
            <a:tbl>
              <a:tblPr firstRow="1" bandRow="1">
                <a:tableStyleId>{5C22544A-7EE6-4342-B048-85BDC9FD1C3A}</a:tableStyleId>
              </a:tblPr>
              <a:tblGrid>
                <a:gridCol w="451110">
                  <a:extLst>
                    <a:ext uri="{9D8B030D-6E8A-4147-A177-3AD203B41FA5}">
                      <a16:colId xmlns:a16="http://schemas.microsoft.com/office/drawing/2014/main" xmlns="" val="20000"/>
                    </a:ext>
                  </a:extLst>
                </a:gridCol>
                <a:gridCol w="5811121">
                  <a:extLst>
                    <a:ext uri="{9D8B030D-6E8A-4147-A177-3AD203B41FA5}">
                      <a16:colId xmlns:a16="http://schemas.microsoft.com/office/drawing/2014/main" xmlns="" val="20001"/>
                    </a:ext>
                  </a:extLst>
                </a:gridCol>
                <a:gridCol w="1225369">
                  <a:extLst>
                    <a:ext uri="{9D8B030D-6E8A-4147-A177-3AD203B41FA5}">
                      <a16:colId xmlns:a16="http://schemas.microsoft.com/office/drawing/2014/main" xmlns="" val="20002"/>
                    </a:ext>
                  </a:extLst>
                </a:gridCol>
                <a:gridCol w="1225369">
                  <a:extLst>
                    <a:ext uri="{9D8B030D-6E8A-4147-A177-3AD203B41FA5}">
                      <a16:colId xmlns:a16="http://schemas.microsoft.com/office/drawing/2014/main" xmlns="" val="20003"/>
                    </a:ext>
                  </a:extLst>
                </a:gridCol>
              </a:tblGrid>
              <a:tr h="370840">
                <a:tc rowSpan="2">
                  <a:txBody>
                    <a:bodyPr/>
                    <a:lstStyle/>
                    <a:p>
                      <a:pPr algn="ctr"/>
                      <a:r>
                        <a:rPr lang="sr-Latn-RS" sz="1200" dirty="0">
                          <a:latin typeface="Arial" panose="020B0604020202020204" pitchFamily="34" charset="0"/>
                          <a:cs typeface="Arial" panose="020B0604020202020204" pitchFamily="34" charset="0"/>
                        </a:rPr>
                        <a:t>r.b.</a:t>
                      </a:r>
                      <a:endParaRPr lang="en-US" sz="1200" dirty="0">
                        <a:latin typeface="Arial" panose="020B0604020202020204" pitchFamily="34" charset="0"/>
                        <a:cs typeface="Arial" panose="020B0604020202020204" pitchFamily="34" charset="0"/>
                      </a:endParaRPr>
                    </a:p>
                  </a:txBody>
                  <a:tcPr anchor="ctr">
                    <a:solidFill>
                      <a:srgbClr val="0070C0"/>
                    </a:solidFill>
                  </a:tcPr>
                </a:tc>
                <a:tc rowSpan="2">
                  <a:txBody>
                    <a:bodyPr/>
                    <a:lstStyle/>
                    <a:p>
                      <a:pPr algn="ctr"/>
                      <a:r>
                        <a:rPr lang="sr-Latn-RS" sz="1200" dirty="0">
                          <a:latin typeface="Arial" panose="020B0604020202020204" pitchFamily="34" charset="0"/>
                          <a:cs typeface="Arial" panose="020B0604020202020204" pitchFamily="34" charset="0"/>
                        </a:rPr>
                        <a:t>Opis posla</a:t>
                      </a:r>
                      <a:endParaRPr lang="en-US" sz="1200" dirty="0">
                        <a:latin typeface="Arial" panose="020B0604020202020204" pitchFamily="34" charset="0"/>
                        <a:cs typeface="Arial" panose="020B0604020202020204" pitchFamily="34" charset="0"/>
                      </a:endParaRPr>
                    </a:p>
                  </a:txBody>
                  <a:tcPr anchor="ctr">
                    <a:solidFill>
                      <a:srgbClr val="0070C0"/>
                    </a:solidFill>
                  </a:tcPr>
                </a:tc>
                <a:tc gridSpan="2">
                  <a:txBody>
                    <a:bodyPr/>
                    <a:lstStyle/>
                    <a:p>
                      <a:pPr algn="ctr"/>
                      <a:r>
                        <a:rPr lang="en-US" sz="1200" dirty="0" err="1">
                          <a:latin typeface="Arial" panose="020B0604020202020204" pitchFamily="34" charset="0"/>
                          <a:cs typeface="Arial" panose="020B0604020202020204" pitchFamily="34" charset="0"/>
                        </a:rPr>
                        <a:t>Maks</a:t>
                      </a:r>
                      <a:r>
                        <a:rPr lang="sr-Latn-RS" sz="1200" dirty="0">
                          <a:latin typeface="Arial" panose="020B0604020202020204" pitchFamily="34" charset="0"/>
                          <a:cs typeface="Arial" panose="020B0604020202020204" pitchFamily="34" charset="0"/>
                        </a:rPr>
                        <a:t>imalno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dozvoljeni</a:t>
                      </a:r>
                      <a:endParaRPr lang="en-US" sz="1200" dirty="0">
                        <a:latin typeface="Arial" panose="020B0604020202020204" pitchFamily="34" charset="0"/>
                        <a:cs typeface="Arial" panose="020B0604020202020204" pitchFamily="34" charset="0"/>
                      </a:endParaRPr>
                    </a:p>
                    <a:p>
                      <a:pPr algn="ctr"/>
                      <a:r>
                        <a:rPr lang="sr-Latn-RS" sz="1200" dirty="0">
                          <a:latin typeface="Arial" panose="020B0604020202020204" pitchFamily="34" charset="0"/>
                          <a:cs typeface="Arial" panose="020B0604020202020204" pitchFamily="34" charset="0"/>
                        </a:rPr>
                        <a:t>e</a:t>
                      </a:r>
                      <a:r>
                        <a:rPr lang="en-US" sz="1200" dirty="0" err="1">
                          <a:latin typeface="Arial" panose="020B0604020202020204" pitchFamily="34" charset="0"/>
                          <a:cs typeface="Arial" panose="020B0604020202020204" pitchFamily="34" charset="0"/>
                        </a:rPr>
                        <a:t>kv</a:t>
                      </a:r>
                      <a:r>
                        <a:rPr lang="sr-Latn-RS" sz="1200" dirty="0">
                          <a:latin typeface="Arial" panose="020B0604020202020204" pitchFamily="34" charset="0"/>
                          <a:cs typeface="Arial" panose="020B0604020202020204" pitchFamily="34" charset="0"/>
                        </a:rPr>
                        <a:t>ivalentni</a:t>
                      </a:r>
                      <a:r>
                        <a:rPr lang="sr-Latn-R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nivoi</a:t>
                      </a:r>
                      <a:r>
                        <a:rPr lang="en-US" sz="1200" dirty="0">
                          <a:latin typeface="Arial" panose="020B0604020202020204" pitchFamily="34" charset="0"/>
                          <a:cs typeface="Arial" panose="020B0604020202020204" pitchFamily="34" charset="0"/>
                        </a:rPr>
                        <a:t> </a:t>
                      </a:r>
                      <a:r>
                        <a:rPr lang="sr-Latn-RS" sz="1200" dirty="0">
                          <a:latin typeface="Arial" panose="020B0604020202020204" pitchFamily="34" charset="0"/>
                          <a:cs typeface="Arial" panose="020B0604020202020204" pitchFamily="34" charset="0"/>
                        </a:rPr>
                        <a:t>zvučnog pritiska,</a:t>
                      </a:r>
                      <a:r>
                        <a:rPr lang="sr-Latn-RS" sz="1200" baseline="0" dirty="0">
                          <a:latin typeface="Arial" panose="020B0604020202020204" pitchFamily="34" charset="0"/>
                          <a:cs typeface="Arial" panose="020B0604020202020204" pitchFamily="34" charset="0"/>
                        </a:rPr>
                        <a:t> </a:t>
                      </a:r>
                      <a:r>
                        <a:rPr lang="sr-Latn-RS" sz="1200" i="1" baseline="0" dirty="0">
                          <a:latin typeface="Arial" panose="020B0604020202020204" pitchFamily="34" charset="0"/>
                          <a:cs typeface="Arial" panose="020B0604020202020204" pitchFamily="34" charset="0"/>
                        </a:rPr>
                        <a:t>L</a:t>
                      </a:r>
                      <a:r>
                        <a:rPr lang="sr-Latn-RS" sz="1200" baseline="-25000" dirty="0">
                          <a:latin typeface="Arial" panose="020B0604020202020204" pitchFamily="34" charset="0"/>
                          <a:cs typeface="Arial" panose="020B0604020202020204" pitchFamily="34" charset="0"/>
                        </a:rPr>
                        <a:t>A,eq,15min</a:t>
                      </a:r>
                      <a:r>
                        <a:rPr lang="sr-Latn-RS" sz="1200" baseline="0" dirty="0">
                          <a:latin typeface="Arial" panose="020B0604020202020204" pitchFamily="34" charset="0"/>
                          <a:cs typeface="Arial" panose="020B0604020202020204" pitchFamily="34" charset="0"/>
                        </a:rPr>
                        <a:t> </a:t>
                      </a:r>
                      <a:r>
                        <a:rPr lang="sr-Latn-RS" sz="1200" baseline="0" dirty="0">
                          <a:latin typeface="Arial" panose="020B0604020202020204" pitchFamily="34" charset="0"/>
                          <a:cs typeface="Arial" panose="020B0604020202020204" pitchFamily="34" charset="0"/>
                          <a:sym typeface="Symbol"/>
                        </a:rPr>
                        <a:t></a:t>
                      </a:r>
                      <a:r>
                        <a:rPr lang="en-US" sz="1200" dirty="0">
                          <a:latin typeface="Arial" panose="020B0604020202020204" pitchFamily="34" charset="0"/>
                          <a:cs typeface="Arial" panose="020B0604020202020204" pitchFamily="34" charset="0"/>
                        </a:rPr>
                        <a:t>dB]</a:t>
                      </a:r>
                      <a:endParaRPr lang="en-US" sz="1200" strike="sngStrike" dirty="0">
                        <a:solidFill>
                          <a:srgbClr val="FF0000"/>
                        </a:solidFill>
                        <a:latin typeface="Arial" panose="020B0604020202020204" pitchFamily="34" charset="0"/>
                        <a:cs typeface="Arial" panose="020B0604020202020204" pitchFamily="34" charset="0"/>
                      </a:endParaRPr>
                    </a:p>
                  </a:txBody>
                  <a:tcPr>
                    <a:solidFill>
                      <a:srgbClr val="0070C0"/>
                    </a:solidFill>
                  </a:tcPr>
                </a:tc>
                <a:tc hMerge="1">
                  <a:txBody>
                    <a:bodyPr/>
                    <a:lstStyle/>
                    <a:p>
                      <a:endParaRPr lang="en-US"/>
                    </a:p>
                  </a:txBody>
                  <a:tcPr/>
                </a:tc>
                <a:extLst>
                  <a:ext uri="{0D108BD9-81ED-4DB2-BD59-A6C34878D82A}">
                    <a16:rowId xmlns:a16="http://schemas.microsoft.com/office/drawing/2014/main" xmlns="" val="10000"/>
                  </a:ext>
                </a:extLst>
              </a:tr>
              <a:tr h="370840">
                <a:tc vMerge="1">
                  <a:txBody>
                    <a:bodyPr/>
                    <a:lstStyle/>
                    <a:p>
                      <a:endParaRPr lang="en-US"/>
                    </a:p>
                  </a:txBody>
                  <a:tcPr/>
                </a:tc>
                <a:tc vMerge="1">
                  <a:txBody>
                    <a:bodyPr/>
                    <a:lstStyle/>
                    <a:p>
                      <a:endParaRPr lang="en-US"/>
                    </a:p>
                  </a:txBody>
                  <a:tcPr/>
                </a:tc>
                <a:tc>
                  <a:txBody>
                    <a:bodyPr/>
                    <a:lstStyle/>
                    <a:p>
                      <a:pPr algn="ctr"/>
                      <a:r>
                        <a:rPr lang="sr-Latn-RS" sz="1200" dirty="0">
                          <a:latin typeface="Arial" panose="020B0604020202020204" pitchFamily="34" charset="0"/>
                          <a:cs typeface="Arial" panose="020B0604020202020204" pitchFamily="34" charset="0"/>
                        </a:rPr>
                        <a:t>Proizvodni</a:t>
                      </a:r>
                      <a:r>
                        <a:rPr lang="sr-Latn-RS" sz="1200" baseline="0" dirty="0">
                          <a:latin typeface="Arial" panose="020B0604020202020204" pitchFamily="34" charset="0"/>
                          <a:cs typeface="Arial" panose="020B0604020202020204" pitchFamily="34" charset="0"/>
                        </a:rPr>
                        <a:t> </a:t>
                      </a:r>
                      <a:br>
                        <a:rPr lang="sr-Latn-RS" sz="1200" baseline="0" dirty="0">
                          <a:latin typeface="Arial" panose="020B0604020202020204" pitchFamily="34" charset="0"/>
                          <a:cs typeface="Arial" panose="020B0604020202020204" pitchFamily="34" charset="0"/>
                        </a:rPr>
                      </a:br>
                      <a:r>
                        <a:rPr lang="sr-Latn-RS" sz="1200" dirty="0">
                          <a:latin typeface="Arial" panose="020B0604020202020204" pitchFamily="34" charset="0"/>
                          <a:cs typeface="Arial" panose="020B0604020202020204" pitchFamily="34" charset="0"/>
                        </a:rPr>
                        <a:t>izvori</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Neproizvodni izvori</a:t>
                      </a:r>
                      <a:endParaRPr lang="en-US" sz="1200" dirty="0">
                        <a:latin typeface="Arial" panose="020B0604020202020204" pitchFamily="34" charset="0"/>
                        <a:cs typeface="Arial" panose="020B0604020202020204" pitchFamily="34" charset="0"/>
                      </a:endParaRPr>
                    </a:p>
                  </a:txBody>
                  <a:tcPr>
                    <a:solidFill>
                      <a:srgbClr val="B9E1FF"/>
                    </a:solidFill>
                  </a:tcPr>
                </a:tc>
                <a:extLst>
                  <a:ext uri="{0D108BD9-81ED-4DB2-BD59-A6C34878D82A}">
                    <a16:rowId xmlns:a16="http://schemas.microsoft.com/office/drawing/2014/main" xmlns="" val="10001"/>
                  </a:ext>
                </a:extLst>
              </a:tr>
              <a:tr h="370840">
                <a:tc>
                  <a:txBody>
                    <a:bodyPr/>
                    <a:lstStyle/>
                    <a:p>
                      <a:pPr algn="ctr"/>
                      <a:r>
                        <a:rPr lang="sr-Latn-RS" sz="1200" dirty="0">
                          <a:latin typeface="Arial" panose="020B0604020202020204" pitchFamily="34" charset="0"/>
                          <a:cs typeface="Arial" panose="020B0604020202020204" pitchFamily="34" charset="0"/>
                        </a:rPr>
                        <a:t>1</a:t>
                      </a:r>
                      <a:endParaRPr lang="en-US" sz="1200" dirty="0">
                        <a:latin typeface="Arial" panose="020B0604020202020204" pitchFamily="34" charset="0"/>
                        <a:cs typeface="Arial" panose="020B0604020202020204" pitchFamily="34" charset="0"/>
                      </a:endParaRPr>
                    </a:p>
                  </a:txBody>
                  <a:tcPr/>
                </a:tc>
                <a:tc>
                  <a:txBody>
                    <a:bodyPr/>
                    <a:lstStyle/>
                    <a:p>
                      <a:r>
                        <a:rPr lang="vi-VN" sz="1200" dirty="0">
                          <a:latin typeface="Arial" panose="020B0604020202020204" pitchFamily="34" charset="0"/>
                          <a:cs typeface="Arial" panose="020B0604020202020204" pitchFamily="34" charset="0"/>
                        </a:rPr>
                        <a:t>Najzahte</a:t>
                      </a:r>
                      <a:r>
                        <a:rPr lang="sr-Latn-RS" sz="1200" dirty="0">
                          <a:latin typeface="Arial" panose="020B0604020202020204" pitchFamily="34" charset="0"/>
                          <a:cs typeface="Arial" panose="020B0604020202020204" pitchFamily="34" charset="0"/>
                        </a:rPr>
                        <a:t>v</a:t>
                      </a:r>
                      <a:r>
                        <a:rPr lang="vi-VN" sz="1200" dirty="0">
                          <a:latin typeface="Arial" panose="020B0604020202020204" pitchFamily="34" charset="0"/>
                          <a:cs typeface="Arial" panose="020B0604020202020204" pitchFamily="34" charset="0"/>
                        </a:rPr>
                        <a:t>niji umni rad, vrlo velika usredsređenost, rad vezan za veliku odgovornost, najsloženiji poslovi upravljanja i rukovođenja</a:t>
                      </a:r>
                    </a:p>
                  </a:txBody>
                  <a:tcPr/>
                </a:tc>
                <a:tc>
                  <a:txBody>
                    <a:bodyPr/>
                    <a:lstStyle/>
                    <a:p>
                      <a:pPr algn="ctr"/>
                      <a:r>
                        <a:rPr lang="sr-Latn-RS" sz="1200" dirty="0">
                          <a:latin typeface="Arial" panose="020B0604020202020204" pitchFamily="34" charset="0"/>
                          <a:cs typeface="Arial" panose="020B0604020202020204" pitchFamily="34" charset="0"/>
                        </a:rPr>
                        <a:t>45</a:t>
                      </a:r>
                      <a:endParaRPr lang="en-US" sz="1200" dirty="0">
                        <a:latin typeface="Arial" panose="020B0604020202020204" pitchFamily="34" charset="0"/>
                        <a:cs typeface="Arial" panose="020B0604020202020204" pitchFamily="34" charset="0"/>
                      </a:endParaRPr>
                    </a:p>
                  </a:txBody>
                  <a:tcPr/>
                </a:tc>
                <a:tc>
                  <a:txBody>
                    <a:bodyPr/>
                    <a:lstStyle/>
                    <a:p>
                      <a:pPr algn="ctr"/>
                      <a:r>
                        <a:rPr lang="sr-Latn-RS" sz="1200" dirty="0">
                          <a:latin typeface="Arial" panose="020B0604020202020204" pitchFamily="34" charset="0"/>
                          <a:cs typeface="Arial" panose="020B0604020202020204" pitchFamily="34" charset="0"/>
                        </a:rPr>
                        <a:t>40</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a:txBody>
                    <a:bodyPr/>
                    <a:lstStyle/>
                    <a:p>
                      <a:pPr algn="ctr"/>
                      <a:r>
                        <a:rPr lang="sr-Latn-RS" sz="1200" dirty="0">
                          <a:latin typeface="Arial" panose="020B0604020202020204" pitchFamily="34" charset="0"/>
                          <a:cs typeface="Arial" panose="020B0604020202020204" pitchFamily="34" charset="0"/>
                        </a:rPr>
                        <a:t>2</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r>
                        <a:rPr lang="vi-VN" sz="1200" dirty="0">
                          <a:latin typeface="Arial" panose="020B0604020202020204" pitchFamily="34" charset="0"/>
                          <a:cs typeface="Arial" panose="020B0604020202020204" pitchFamily="34" charset="0"/>
                        </a:rPr>
                        <a:t>Pretežno umni rad koji zahteva usredsređenost, kreativno razmišljanje, dugoročne odluke, istraživanje, projektovanje, komuniciranje sa grupom ljudi</a:t>
                      </a: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50</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40</a:t>
                      </a:r>
                      <a:endParaRPr lang="en-US" sz="1200" dirty="0">
                        <a:latin typeface="Arial" panose="020B0604020202020204" pitchFamily="34" charset="0"/>
                        <a:cs typeface="Arial" panose="020B0604020202020204" pitchFamily="34" charset="0"/>
                      </a:endParaRPr>
                    </a:p>
                  </a:txBody>
                  <a:tcPr>
                    <a:solidFill>
                      <a:srgbClr val="B9E1FF"/>
                    </a:solidFill>
                  </a:tcPr>
                </a:tc>
                <a:extLst>
                  <a:ext uri="{0D108BD9-81ED-4DB2-BD59-A6C34878D82A}">
                    <a16:rowId xmlns:a16="http://schemas.microsoft.com/office/drawing/2014/main" xmlns="" val="10003"/>
                  </a:ext>
                </a:extLst>
              </a:tr>
              <a:tr h="370840">
                <a:tc>
                  <a:txBody>
                    <a:bodyPr/>
                    <a:lstStyle/>
                    <a:p>
                      <a:pPr algn="ctr"/>
                      <a:r>
                        <a:rPr lang="sr-Latn-RS" sz="12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Zahtevniji kancelarijski poslovi, </a:t>
                      </a:r>
                      <a:r>
                        <a:rPr lang="sr-Latn-RS" sz="1200">
                          <a:latin typeface="Arial" panose="020B0604020202020204" pitchFamily="34" charset="0"/>
                          <a:cs typeface="Arial" panose="020B0604020202020204" pitchFamily="34" charset="0"/>
                        </a:rPr>
                        <a:t>lekarske</a:t>
                      </a:r>
                      <a:r>
                        <a:rPr lang="sr-Latn-RS" sz="1200" baseline="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ordinacije,</a:t>
                      </a:r>
                      <a:r>
                        <a:rPr lang="sr-Latn-RS" sz="12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dvorane za sastanke, </a:t>
                      </a:r>
                      <a:r>
                        <a:rPr lang="sr-Latn-RS" sz="1200">
                          <a:latin typeface="Arial" panose="020B0604020202020204" pitchFamily="34" charset="0"/>
                          <a:cs typeface="Arial" panose="020B0604020202020204" pitchFamily="34" charset="0"/>
                        </a:rPr>
                        <a:t>nastava</a:t>
                      </a:r>
                      <a:r>
                        <a:rPr lang="sr-Latn-RS" sz="1200" baseline="0">
                          <a:latin typeface="Arial" panose="020B0604020202020204" pitchFamily="34" charset="0"/>
                          <a:cs typeface="Arial" panose="020B0604020202020204" pitchFamily="34" charset="0"/>
                        </a:rPr>
                        <a:t> u školama</a:t>
                      </a:r>
                      <a:r>
                        <a:rPr lang="en-US" sz="1200">
                          <a:latin typeface="Arial" panose="020B0604020202020204" pitchFamily="34" charset="0"/>
                          <a:cs typeface="Arial" panose="020B0604020202020204" pitchFamily="34" charset="0"/>
                        </a:rPr>
                        <a:t>, neposredn</a:t>
                      </a:r>
                      <a:r>
                        <a:rPr lang="sr-Latn-RS" sz="1200">
                          <a:latin typeface="Arial" panose="020B0604020202020204" pitchFamily="34" charset="0"/>
                          <a:cs typeface="Arial" panose="020B0604020202020204" pitchFamily="34" charset="0"/>
                        </a:rPr>
                        <a:t>a</a:t>
                      </a:r>
                      <a:r>
                        <a:rPr lang="en-US" sz="1200">
                          <a:latin typeface="Arial" panose="020B0604020202020204" pitchFamily="34" charset="0"/>
                          <a:cs typeface="Arial" panose="020B0604020202020204" pitchFamily="34" charset="0"/>
                        </a:rPr>
                        <a:t> govorn</a:t>
                      </a:r>
                      <a:r>
                        <a:rPr lang="sr-Latn-RS" sz="1200">
                          <a:latin typeface="Arial" panose="020B0604020202020204" pitchFamily="34" charset="0"/>
                          <a:cs typeface="Arial" panose="020B0604020202020204" pitchFamily="34" charset="0"/>
                        </a:rPr>
                        <a:t>a</a:t>
                      </a:r>
                      <a:r>
                        <a:rPr lang="sr-Latn-RS" sz="1200" baseline="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i/ili </a:t>
                      </a:r>
                      <a:r>
                        <a:rPr lang="sr-Latn-RS" sz="12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telefonsk</a:t>
                      </a:r>
                      <a:r>
                        <a:rPr lang="sr-Latn-RS" sz="1200">
                          <a:latin typeface="Arial" panose="020B0604020202020204" pitchFamily="34" charset="0"/>
                          <a:cs typeface="Arial" panose="020B0604020202020204" pitchFamily="34" charset="0"/>
                        </a:rPr>
                        <a:t>a</a:t>
                      </a:r>
                      <a:r>
                        <a:rPr lang="en-US" sz="1200">
                          <a:latin typeface="Arial" panose="020B0604020202020204" pitchFamily="34" charset="0"/>
                          <a:cs typeface="Arial" panose="020B0604020202020204" pitchFamily="34" charset="0"/>
                        </a:rPr>
                        <a:t> komunikacij</a:t>
                      </a:r>
                      <a:r>
                        <a:rPr lang="sr-Latn-RS" sz="1200">
                          <a:latin typeface="Arial" panose="020B0604020202020204" pitchFamily="34" charset="0"/>
                          <a:cs typeface="Arial" panose="020B0604020202020204" pitchFamily="34" charset="0"/>
                        </a:rPr>
                        <a:t>a</a:t>
                      </a:r>
                      <a:endParaRPr lang="en-US" sz="1200">
                        <a:latin typeface="Arial" panose="020B0604020202020204" pitchFamily="34" charset="0"/>
                        <a:cs typeface="Arial" panose="020B0604020202020204" pitchFamily="34" charset="0"/>
                      </a:endParaRPr>
                    </a:p>
                  </a:txBody>
                  <a:tcPr/>
                </a:tc>
                <a:tc>
                  <a:txBody>
                    <a:bodyPr/>
                    <a:lstStyle/>
                    <a:p>
                      <a:pPr algn="ctr"/>
                      <a:r>
                        <a:rPr lang="sr-Latn-RS" sz="1200">
                          <a:latin typeface="Arial" panose="020B0604020202020204" pitchFamily="34" charset="0"/>
                          <a:cs typeface="Arial" panose="020B0604020202020204" pitchFamily="34" charset="0"/>
                        </a:rPr>
                        <a:t>55</a:t>
                      </a:r>
                      <a:endParaRPr lang="en-US" sz="1200">
                        <a:latin typeface="Arial" panose="020B0604020202020204" pitchFamily="34" charset="0"/>
                        <a:cs typeface="Arial" panose="020B0604020202020204" pitchFamily="34" charset="0"/>
                      </a:endParaRPr>
                    </a:p>
                  </a:txBody>
                  <a:tcPr/>
                </a:tc>
                <a:tc>
                  <a:txBody>
                    <a:bodyPr/>
                    <a:lstStyle/>
                    <a:p>
                      <a:pPr algn="ctr"/>
                      <a:r>
                        <a:rPr lang="sr-Latn-RS" sz="1200" dirty="0">
                          <a:latin typeface="Arial" panose="020B0604020202020204" pitchFamily="34" charset="0"/>
                          <a:cs typeface="Arial" panose="020B0604020202020204" pitchFamily="34" charset="0"/>
                        </a:rPr>
                        <a:t>45</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370840">
                <a:tc>
                  <a:txBody>
                    <a:bodyPr/>
                    <a:lstStyle/>
                    <a:p>
                      <a:pPr algn="ctr"/>
                      <a:r>
                        <a:rPr lang="sr-Latn-RS" sz="12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r>
                        <a:rPr lang="vi-VN" sz="1200" dirty="0">
                          <a:latin typeface="Arial" panose="020B0604020202020204" pitchFamily="34" charset="0"/>
                          <a:cs typeface="Arial" panose="020B0604020202020204" pitchFamily="34" charset="0"/>
                        </a:rPr>
                        <a:t>Manje zahtevni kancelarijski poslovi, pretežno rutinski umni rad koji zahteva usredsređenost ili neposredna govorna i/ili telefonska komunikacija, telefonske centrale</a:t>
                      </a: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60</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50</a:t>
                      </a:r>
                      <a:endParaRPr lang="en-US" sz="1200" dirty="0">
                        <a:latin typeface="Arial" panose="020B0604020202020204" pitchFamily="34" charset="0"/>
                        <a:cs typeface="Arial" panose="020B0604020202020204" pitchFamily="34" charset="0"/>
                      </a:endParaRPr>
                    </a:p>
                  </a:txBody>
                  <a:tcPr>
                    <a:solidFill>
                      <a:srgbClr val="B9E1FF"/>
                    </a:solidFill>
                  </a:tcPr>
                </a:tc>
                <a:extLst>
                  <a:ext uri="{0D108BD9-81ED-4DB2-BD59-A6C34878D82A}">
                    <a16:rowId xmlns:a16="http://schemas.microsoft.com/office/drawing/2014/main" xmlns="" val="10005"/>
                  </a:ext>
                </a:extLst>
              </a:tr>
              <a:tr h="370840">
                <a:tc>
                  <a:txBody>
                    <a:bodyPr/>
                    <a:lstStyle/>
                    <a:p>
                      <a:pPr algn="ctr"/>
                      <a:r>
                        <a:rPr lang="sr-Latn-RS" sz="1200" dirty="0">
                          <a:latin typeface="Arial" panose="020B0604020202020204" pitchFamily="34" charset="0"/>
                          <a:cs typeface="Arial" panose="020B0604020202020204" pitchFamily="34" charset="0"/>
                        </a:rPr>
                        <a:t>5</a:t>
                      </a:r>
                      <a:endParaRPr lang="en-US" sz="1200" dirty="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Manje zahtevni i uglavnom mehanizovani kancelarijski poslovi, prodaja, vrlo zahtevno upravljanje sistemima, fizički rad koji zahteva nadzor čulom sluha, rad koji se obavlja na osnovu zvučnih signala</a:t>
                      </a:r>
                    </a:p>
                  </a:txBody>
                  <a:tcPr/>
                </a:tc>
                <a:tc>
                  <a:txBody>
                    <a:bodyPr/>
                    <a:lstStyle/>
                    <a:p>
                      <a:pPr algn="ctr"/>
                      <a:r>
                        <a:rPr lang="sr-Latn-RS" sz="1200">
                          <a:latin typeface="Arial" panose="020B0604020202020204" pitchFamily="34" charset="0"/>
                          <a:cs typeface="Arial" panose="020B0604020202020204" pitchFamily="34" charset="0"/>
                        </a:rPr>
                        <a:t>65</a:t>
                      </a:r>
                      <a:endParaRPr lang="en-US" sz="1200">
                        <a:latin typeface="Arial" panose="020B0604020202020204" pitchFamily="34" charset="0"/>
                        <a:cs typeface="Arial" panose="020B0604020202020204" pitchFamily="34" charset="0"/>
                      </a:endParaRPr>
                    </a:p>
                  </a:txBody>
                  <a:tcPr/>
                </a:tc>
                <a:tc>
                  <a:txBody>
                    <a:bodyPr/>
                    <a:lstStyle/>
                    <a:p>
                      <a:pPr algn="ctr"/>
                      <a:r>
                        <a:rPr lang="sr-Latn-RS" sz="1200" dirty="0">
                          <a:latin typeface="Arial" panose="020B0604020202020204" pitchFamily="34" charset="0"/>
                          <a:cs typeface="Arial" panose="020B0604020202020204" pitchFamily="34" charset="0"/>
                        </a:rPr>
                        <a:t>55</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6"/>
                  </a:ext>
                </a:extLst>
              </a:tr>
              <a:tr h="370840">
                <a:tc>
                  <a:txBody>
                    <a:bodyPr/>
                    <a:lstStyle/>
                    <a:p>
                      <a:pPr algn="ctr"/>
                      <a:r>
                        <a:rPr lang="sr-Latn-RS" sz="1200" dirty="0">
                          <a:latin typeface="Arial" panose="020B0604020202020204" pitchFamily="34" charset="0"/>
                          <a:cs typeface="Arial" panose="020B0604020202020204" pitchFamily="34" charset="0"/>
                        </a:rPr>
                        <a:t>6</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pPr algn="just"/>
                      <a:r>
                        <a:rPr lang="vi-VN" sz="1200" dirty="0">
                          <a:latin typeface="Arial" panose="020B0604020202020204" pitchFamily="34" charset="0"/>
                          <a:cs typeface="Arial" panose="020B0604020202020204" pitchFamily="34" charset="0"/>
                        </a:rPr>
                        <a:t>Pretežno mehanizovani kancelarijski poslovi, zahtevno upravljanje sistemima, upravljačke kabine, fizički rad koji zahteva stalnu  usredsređenost, rad koji zahteva nadzor čulom sluha, rad koji se obavlja na osnovu zvučnih signala</a:t>
                      </a: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70</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60</a:t>
                      </a:r>
                      <a:endParaRPr lang="en-US" sz="1200" dirty="0">
                        <a:latin typeface="Arial" panose="020B0604020202020204" pitchFamily="34" charset="0"/>
                        <a:cs typeface="Arial" panose="020B0604020202020204" pitchFamily="34" charset="0"/>
                      </a:endParaRPr>
                    </a:p>
                  </a:txBody>
                  <a:tcPr>
                    <a:solidFill>
                      <a:srgbClr val="B9E1FF"/>
                    </a:solidFill>
                  </a:tcPr>
                </a:tc>
                <a:extLst>
                  <a:ext uri="{0D108BD9-81ED-4DB2-BD59-A6C34878D82A}">
                    <a16:rowId xmlns:a16="http://schemas.microsoft.com/office/drawing/2014/main" xmlns="" val="10007"/>
                  </a:ext>
                </a:extLst>
              </a:tr>
              <a:tr h="370840">
                <a:tc>
                  <a:txBody>
                    <a:bodyPr/>
                    <a:lstStyle/>
                    <a:p>
                      <a:pPr algn="ctr"/>
                      <a:r>
                        <a:rPr lang="sr-Latn-RS" sz="1200" dirty="0">
                          <a:latin typeface="Arial" panose="020B0604020202020204" pitchFamily="34" charset="0"/>
                          <a:cs typeface="Arial" panose="020B0604020202020204" pitchFamily="34" charset="0"/>
                        </a:rPr>
                        <a:t>7</a:t>
                      </a:r>
                      <a:endParaRPr lang="en-US" sz="1200" dirty="0">
                        <a:latin typeface="Arial" panose="020B0604020202020204" pitchFamily="34" charset="0"/>
                        <a:cs typeface="Arial" panose="020B0604020202020204" pitchFamily="34" charset="0"/>
                      </a:endParaRPr>
                    </a:p>
                  </a:txBody>
                  <a:tcPr/>
                </a:tc>
                <a:tc>
                  <a:txBody>
                    <a:bodyPr/>
                    <a:lstStyle/>
                    <a:p>
                      <a:r>
                        <a:rPr lang="vi-VN" sz="1200">
                          <a:latin typeface="Arial" panose="020B0604020202020204" pitchFamily="34" charset="0"/>
                          <a:cs typeface="Arial" panose="020B0604020202020204" pitchFamily="34" charset="0"/>
                        </a:rPr>
                        <a:t>Manje zahevni fizički poslovi koji zahtijevaju usredsređenost i oprez, manje zahtevno upravljanje sistemima</a:t>
                      </a:r>
                    </a:p>
                  </a:txBody>
                  <a:tcPr/>
                </a:tc>
                <a:tc>
                  <a:txBody>
                    <a:bodyPr/>
                    <a:lstStyle/>
                    <a:p>
                      <a:pPr algn="ctr"/>
                      <a:r>
                        <a:rPr lang="sr-Latn-RS" sz="1200">
                          <a:latin typeface="Arial" panose="020B0604020202020204" pitchFamily="34" charset="0"/>
                          <a:cs typeface="Arial" panose="020B0604020202020204" pitchFamily="34" charset="0"/>
                        </a:rPr>
                        <a:t>75</a:t>
                      </a:r>
                      <a:endParaRPr lang="en-US" sz="1200">
                        <a:latin typeface="Arial" panose="020B0604020202020204" pitchFamily="34" charset="0"/>
                        <a:cs typeface="Arial" panose="020B0604020202020204" pitchFamily="34" charset="0"/>
                      </a:endParaRPr>
                    </a:p>
                  </a:txBody>
                  <a:tcPr/>
                </a:tc>
                <a:tc>
                  <a:txBody>
                    <a:bodyPr/>
                    <a:lstStyle/>
                    <a:p>
                      <a:pPr algn="ctr"/>
                      <a:r>
                        <a:rPr lang="sr-Latn-RS" sz="1200" dirty="0">
                          <a:latin typeface="Arial" panose="020B0604020202020204" pitchFamily="34" charset="0"/>
                          <a:cs typeface="Arial" panose="020B0604020202020204" pitchFamily="34" charset="0"/>
                        </a:rPr>
                        <a:t>65</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8"/>
                  </a:ext>
                </a:extLst>
              </a:tr>
              <a:tr h="370840">
                <a:tc>
                  <a:txBody>
                    <a:bodyPr/>
                    <a:lstStyle/>
                    <a:p>
                      <a:pPr algn="ctr"/>
                      <a:r>
                        <a:rPr lang="sr-Latn-RS" sz="1200" dirty="0">
                          <a:latin typeface="Arial" panose="020B0604020202020204" pitchFamily="34" charset="0"/>
                          <a:cs typeface="Arial" panose="020B0604020202020204" pitchFamily="34" charset="0"/>
                        </a:rPr>
                        <a:t>8</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r>
                        <a:rPr lang="en-US" sz="1200" dirty="0" err="1">
                          <a:latin typeface="Arial" panose="020B0604020202020204" pitchFamily="34" charset="0"/>
                          <a:cs typeface="Arial" panose="020B0604020202020204" pitchFamily="34" charset="0"/>
                        </a:rPr>
                        <a:t>Poslovi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pri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kojima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zaposlene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vreme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trudnoće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izložene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buci</a:t>
                      </a:r>
                      <a:r>
                        <a:rPr lang="en-US" sz="1200" dirty="0">
                          <a:latin typeface="Arial" panose="020B0604020202020204" pitchFamily="34" charset="0"/>
                          <a:cs typeface="Arial" panose="020B0604020202020204" pitchFamily="34" charset="0"/>
                        </a:rPr>
                        <a:t> </a:t>
                      </a: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75</a:t>
                      </a:r>
                      <a:endParaRPr lang="en-US" sz="1200" dirty="0">
                        <a:latin typeface="Arial" panose="020B0604020202020204" pitchFamily="34" charset="0"/>
                        <a:cs typeface="Arial" panose="020B0604020202020204" pitchFamily="34" charset="0"/>
                      </a:endParaRPr>
                    </a:p>
                  </a:txBody>
                  <a:tcPr>
                    <a:solidFill>
                      <a:srgbClr val="B9E1FF"/>
                    </a:solidFill>
                  </a:tcPr>
                </a:tc>
                <a:tc>
                  <a:txBody>
                    <a:bodyPr/>
                    <a:lstStyle/>
                    <a:p>
                      <a:pPr algn="ctr"/>
                      <a:r>
                        <a:rPr lang="sr-Latn-RS" sz="1200" dirty="0">
                          <a:latin typeface="Arial" panose="020B0604020202020204" pitchFamily="34" charset="0"/>
                          <a:cs typeface="Arial" panose="020B0604020202020204" pitchFamily="34" charset="0"/>
                        </a:rPr>
                        <a:t>50</a:t>
                      </a:r>
                      <a:endParaRPr lang="en-US" sz="1200" dirty="0">
                        <a:latin typeface="Arial" panose="020B0604020202020204" pitchFamily="34" charset="0"/>
                        <a:cs typeface="Arial" panose="020B0604020202020204" pitchFamily="34" charset="0"/>
                      </a:endParaRPr>
                    </a:p>
                  </a:txBody>
                  <a:tcPr>
                    <a:solidFill>
                      <a:srgbClr val="B9E1FF"/>
                    </a:solidFill>
                  </a:tcPr>
                </a:tc>
                <a:extLst>
                  <a:ext uri="{0D108BD9-81ED-4DB2-BD59-A6C34878D82A}">
                    <a16:rowId xmlns:a16="http://schemas.microsoft.com/office/drawing/2014/main" xmlns="" val="10009"/>
                  </a:ext>
                </a:extLst>
              </a:tr>
            </a:tbl>
          </a:graphicData>
        </a:graphic>
      </p:graphicFrame>
      <p:sp>
        <p:nvSpPr>
          <p:cNvPr id="3" name="Rectangle 15">
            <a:extLst>
              <a:ext uri="{FF2B5EF4-FFF2-40B4-BE49-F238E27FC236}">
                <a16:creationId xmlns:a16="http://schemas.microsoft.com/office/drawing/2014/main" xmlns="" id="{9FF60F4A-D7E0-035F-3493-A809DC4CBC87}"/>
              </a:ext>
            </a:extLst>
          </p:cNvPr>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Rectangle 15">
            <a:extLst>
              <a:ext uri="{FF2B5EF4-FFF2-40B4-BE49-F238E27FC236}">
                <a16:creationId xmlns:a16="http://schemas.microsoft.com/office/drawing/2014/main" xmlns="" id="{B98BB96C-839B-600A-BE93-8F37F9317A2E}"/>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92457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op Training Classes Stickers for Android &amp; iO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365104"/>
            <a:ext cx="2507233" cy="18744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xmlns="" id="{F2495B4E-7120-4F73-ABC4-E7A36910C832}"/>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xmlns="" id="{3098EA44-7E33-47C4-AA21-891B4F05211E}"/>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3" name="Rectangle 9">
            <a:extLst>
              <a:ext uri="{FF2B5EF4-FFF2-40B4-BE49-F238E27FC236}">
                <a16:creationId xmlns:a16="http://schemas.microsoft.com/office/drawing/2014/main" xmlns="" id="{FCC1D4C3-2ED3-4548-981E-91DF9AF5A797}"/>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13">
            <a:extLst>
              <a:ext uri="{FF2B5EF4-FFF2-40B4-BE49-F238E27FC236}">
                <a16:creationId xmlns:a16="http://schemas.microsoft.com/office/drawing/2014/main" xmlns="" id="{83735EFF-EB34-4684-A76C-E8D60A9ADEB5}"/>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15">
            <a:extLst>
              <a:ext uri="{FF2B5EF4-FFF2-40B4-BE49-F238E27FC236}">
                <a16:creationId xmlns:a16="http://schemas.microsoft.com/office/drawing/2014/main" xmlns="" id="{1FF803BB-5DC5-4A14-A383-BDF53624CA1A}"/>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A3 – Identifikacija i primena mera za eliminisanje i smanjenje rizika</a:t>
            </a:r>
          </a:p>
        </p:txBody>
      </p:sp>
      <p:sp>
        <p:nvSpPr>
          <p:cNvPr id="18" name="Subtitle 2">
            <a:extLst>
              <a:ext uri="{FF2B5EF4-FFF2-40B4-BE49-F238E27FC236}">
                <a16:creationId xmlns:a16="http://schemas.microsoft.com/office/drawing/2014/main" xmlns="" id="{26A66C90-A86B-43D2-909F-BD4FCCE8FD4A}"/>
              </a:ext>
            </a:extLst>
          </p:cNvPr>
          <p:cNvSpPr>
            <a:spLocks noGrp="1"/>
          </p:cNvSpPr>
          <p:nvPr>
            <p:ph type="subTitle" idx="1"/>
          </p:nvPr>
        </p:nvSpPr>
        <p:spPr>
          <a:xfrm>
            <a:off x="385673" y="933818"/>
            <a:ext cx="8372654" cy="478958"/>
          </a:xfrm>
        </p:spPr>
        <p:txBody>
          <a:bodyPr>
            <a:noAutofit/>
          </a:bodyPr>
          <a:lstStyle/>
          <a:p>
            <a:pPr>
              <a:spcBef>
                <a:spcPts val="0"/>
              </a:spcBef>
              <a:spcAft>
                <a:spcPts val="0"/>
              </a:spcAft>
            </a:pPr>
            <a:r>
              <a:rPr lang="sr-Latn-CS" sz="2400" b="1" dirty="0">
                <a:solidFill>
                  <a:srgbClr val="800000"/>
                </a:solidFill>
                <a:latin typeface="Arial" panose="020B0604020202020204" pitchFamily="34" charset="0"/>
                <a:cs typeface="Arial" panose="020B0604020202020204" pitchFamily="34" charset="0"/>
              </a:rPr>
              <a:t>Mere za eliminisanje i smanjenje rizika</a:t>
            </a:r>
          </a:p>
        </p:txBody>
      </p:sp>
      <p:grpSp>
        <p:nvGrpSpPr>
          <p:cNvPr id="20" name="Group 19">
            <a:extLst>
              <a:ext uri="{FF2B5EF4-FFF2-40B4-BE49-F238E27FC236}">
                <a16:creationId xmlns:a16="http://schemas.microsoft.com/office/drawing/2014/main" xmlns="" id="{0C3C3106-2CD4-4CB0-89F0-55D189573377}"/>
              </a:ext>
            </a:extLst>
          </p:cNvPr>
          <p:cNvGrpSpPr/>
          <p:nvPr/>
        </p:nvGrpSpPr>
        <p:grpSpPr>
          <a:xfrm>
            <a:off x="936408" y="1532965"/>
            <a:ext cx="7308000" cy="4848363"/>
            <a:chOff x="936408" y="1532965"/>
            <a:chExt cx="7308000" cy="4848363"/>
          </a:xfrm>
        </p:grpSpPr>
        <p:sp>
          <p:nvSpPr>
            <p:cNvPr id="6" name="Freeform: Shape 5">
              <a:extLst>
                <a:ext uri="{FF2B5EF4-FFF2-40B4-BE49-F238E27FC236}">
                  <a16:creationId xmlns:a16="http://schemas.microsoft.com/office/drawing/2014/main" xmlns="" id="{ABE41265-5EE3-49ED-8BA3-E04FAA4EF859}"/>
                </a:ext>
              </a:extLst>
            </p:cNvPr>
            <p:cNvSpPr/>
            <p:nvPr/>
          </p:nvSpPr>
          <p:spPr>
            <a:xfrm>
              <a:off x="936408" y="1532965"/>
              <a:ext cx="7308000" cy="967742"/>
            </a:xfrm>
            <a:custGeom>
              <a:avLst/>
              <a:gdLst>
                <a:gd name="connsiteX0" fmla="*/ 0 w 7308000"/>
                <a:gd name="connsiteY0" fmla="*/ 967740 h 967740"/>
                <a:gd name="connsiteX1" fmla="*/ 730799 w 7308000"/>
                <a:gd name="connsiteY1" fmla="*/ 0 h 967740"/>
                <a:gd name="connsiteX2" fmla="*/ 6577201 w 7308000"/>
                <a:gd name="connsiteY2" fmla="*/ 0 h 967740"/>
                <a:gd name="connsiteX3" fmla="*/ 7308000 w 7308000"/>
                <a:gd name="connsiteY3" fmla="*/ 967740 h 967740"/>
                <a:gd name="connsiteX4" fmla="*/ 0 w 7308000"/>
                <a:gd name="connsiteY4" fmla="*/ 967740 h 96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000" h="967740">
                  <a:moveTo>
                    <a:pt x="7308000" y="1"/>
                  </a:moveTo>
                  <a:lnTo>
                    <a:pt x="6577201" y="967739"/>
                  </a:lnTo>
                  <a:lnTo>
                    <a:pt x="730799" y="967739"/>
                  </a:lnTo>
                  <a:lnTo>
                    <a:pt x="0" y="1"/>
                  </a:lnTo>
                  <a:lnTo>
                    <a:pt x="7308000" y="1"/>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7949" tIns="19051" rIns="1297951" bIns="19051" numCol="1" spcCol="1270" anchor="ctr" anchorCtr="0">
              <a:noAutofit/>
            </a:bodyPr>
            <a:lstStyle/>
            <a:p>
              <a:pPr marL="0" lvl="0" indent="0" algn="ctr" defTabSz="666750">
                <a:lnSpc>
                  <a:spcPct val="90000"/>
                </a:lnSpc>
                <a:spcBef>
                  <a:spcPct val="0"/>
                </a:spcBef>
                <a:spcAft>
                  <a:spcPct val="35000"/>
                </a:spcAft>
                <a:buNone/>
              </a:pPr>
              <a:r>
                <a:rPr lang="sr-Latn-RS" sz="2200" b="1" kern="1200" dirty="0">
                  <a:latin typeface="Arial" panose="020B0604020202020204" pitchFamily="34" charset="0"/>
                  <a:cs typeface="Arial" panose="020B0604020202020204" pitchFamily="34" charset="0"/>
                </a:rPr>
                <a:t>ELIMINISANJE RIZIKA</a:t>
              </a:r>
              <a:endParaRPr lang="en-US" sz="2200" b="1" kern="1200" dirty="0">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xmlns="" id="{382172E6-7A3A-49BE-B10C-0333E6A6A993}"/>
                </a:ext>
              </a:extLst>
            </p:cNvPr>
            <p:cNvSpPr/>
            <p:nvPr/>
          </p:nvSpPr>
          <p:spPr>
            <a:xfrm>
              <a:off x="1667207" y="2500705"/>
              <a:ext cx="5846400" cy="967742"/>
            </a:xfrm>
            <a:custGeom>
              <a:avLst/>
              <a:gdLst>
                <a:gd name="connsiteX0" fmla="*/ 0 w 5846400"/>
                <a:gd name="connsiteY0" fmla="*/ 967740 h 967740"/>
                <a:gd name="connsiteX1" fmla="*/ 730799 w 5846400"/>
                <a:gd name="connsiteY1" fmla="*/ 0 h 967740"/>
                <a:gd name="connsiteX2" fmla="*/ 5115601 w 5846400"/>
                <a:gd name="connsiteY2" fmla="*/ 0 h 967740"/>
                <a:gd name="connsiteX3" fmla="*/ 5846400 w 5846400"/>
                <a:gd name="connsiteY3" fmla="*/ 967740 h 967740"/>
                <a:gd name="connsiteX4" fmla="*/ 0 w 5846400"/>
                <a:gd name="connsiteY4" fmla="*/ 967740 h 96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400" h="967740">
                  <a:moveTo>
                    <a:pt x="5846400" y="1"/>
                  </a:moveTo>
                  <a:lnTo>
                    <a:pt x="5115601" y="967739"/>
                  </a:lnTo>
                  <a:lnTo>
                    <a:pt x="730799" y="967739"/>
                  </a:lnTo>
                  <a:lnTo>
                    <a:pt x="0" y="1"/>
                  </a:lnTo>
                  <a:lnTo>
                    <a:pt x="5846400" y="1"/>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2170" tIns="19051" rIns="1042170" bIns="19051" numCol="1" spcCol="1270" anchor="ctr" anchorCtr="0">
              <a:noAutofit/>
            </a:bodyPr>
            <a:lstStyle/>
            <a:p>
              <a:pPr marL="0" lvl="0" indent="0" algn="ctr" defTabSz="666750">
                <a:lnSpc>
                  <a:spcPct val="90000"/>
                </a:lnSpc>
                <a:spcBef>
                  <a:spcPct val="0"/>
                </a:spcBef>
                <a:spcAft>
                  <a:spcPct val="35000"/>
                </a:spcAft>
                <a:buNone/>
              </a:pPr>
              <a:r>
                <a:rPr lang="sr-Latn-RS" sz="2000" b="1" kern="1200" dirty="0">
                  <a:latin typeface="Arial" panose="020B0604020202020204" pitchFamily="34" charset="0"/>
                  <a:cs typeface="Arial" panose="020B0604020202020204" pitchFamily="34" charset="0"/>
                </a:rPr>
                <a:t>ZAMENA</a:t>
              </a:r>
              <a:endParaRPr lang="en-US" sz="2000" b="1" kern="1200" dirty="0">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xmlns="" id="{697758EB-C372-4EDC-9B9D-B34241F84782}"/>
                </a:ext>
              </a:extLst>
            </p:cNvPr>
            <p:cNvSpPr/>
            <p:nvPr/>
          </p:nvSpPr>
          <p:spPr>
            <a:xfrm>
              <a:off x="2398008" y="3468446"/>
              <a:ext cx="4384800" cy="967741"/>
            </a:xfrm>
            <a:custGeom>
              <a:avLst/>
              <a:gdLst>
                <a:gd name="connsiteX0" fmla="*/ 0 w 4384800"/>
                <a:gd name="connsiteY0" fmla="*/ 967740 h 967740"/>
                <a:gd name="connsiteX1" fmla="*/ 730799 w 4384800"/>
                <a:gd name="connsiteY1" fmla="*/ 0 h 967740"/>
                <a:gd name="connsiteX2" fmla="*/ 3654001 w 4384800"/>
                <a:gd name="connsiteY2" fmla="*/ 0 h 967740"/>
                <a:gd name="connsiteX3" fmla="*/ 4384800 w 4384800"/>
                <a:gd name="connsiteY3" fmla="*/ 967740 h 967740"/>
                <a:gd name="connsiteX4" fmla="*/ 0 w 4384800"/>
                <a:gd name="connsiteY4" fmla="*/ 967740 h 96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800" h="967740">
                  <a:moveTo>
                    <a:pt x="4384800" y="1"/>
                  </a:moveTo>
                  <a:lnTo>
                    <a:pt x="3654001" y="967739"/>
                  </a:lnTo>
                  <a:lnTo>
                    <a:pt x="730799" y="967739"/>
                  </a:lnTo>
                  <a:lnTo>
                    <a:pt x="0" y="1"/>
                  </a:lnTo>
                  <a:lnTo>
                    <a:pt x="4384800" y="1"/>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6389" tIns="19050" rIns="786391" bIns="19051" numCol="1" spcCol="1270" anchor="ctr" anchorCtr="0">
              <a:noAutofit/>
            </a:bodyPr>
            <a:lstStyle/>
            <a:p>
              <a:pPr marL="0" lvl="0" indent="0" algn="ctr" defTabSz="666750">
                <a:lnSpc>
                  <a:spcPct val="90000"/>
                </a:lnSpc>
                <a:spcBef>
                  <a:spcPct val="0"/>
                </a:spcBef>
                <a:spcAft>
                  <a:spcPct val="35000"/>
                </a:spcAft>
                <a:buNone/>
              </a:pPr>
              <a:r>
                <a:rPr lang="sr-Latn-RS" sz="1800" b="1" kern="1200" dirty="0">
                  <a:solidFill>
                    <a:srgbClr val="002060"/>
                  </a:solidFill>
                  <a:latin typeface="Arial" panose="020B0604020202020204" pitchFamily="34" charset="0"/>
                  <a:cs typeface="Arial" panose="020B0604020202020204" pitchFamily="34" charset="0"/>
                </a:rPr>
                <a:t>INŽENJERSKE MERE</a:t>
              </a:r>
              <a:endParaRPr lang="en-US" sz="1800" b="1" kern="1200" dirty="0">
                <a:solidFill>
                  <a:srgbClr val="002060"/>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xmlns="" id="{F5E65657-C348-44CE-AB63-1C8035878667}"/>
                </a:ext>
              </a:extLst>
            </p:cNvPr>
            <p:cNvSpPr/>
            <p:nvPr/>
          </p:nvSpPr>
          <p:spPr>
            <a:xfrm>
              <a:off x="3128807" y="4436186"/>
              <a:ext cx="2923201" cy="967741"/>
            </a:xfrm>
            <a:custGeom>
              <a:avLst/>
              <a:gdLst>
                <a:gd name="connsiteX0" fmla="*/ 0 w 2923200"/>
                <a:gd name="connsiteY0" fmla="*/ 967740 h 967740"/>
                <a:gd name="connsiteX1" fmla="*/ 730799 w 2923200"/>
                <a:gd name="connsiteY1" fmla="*/ 0 h 967740"/>
                <a:gd name="connsiteX2" fmla="*/ 2192401 w 2923200"/>
                <a:gd name="connsiteY2" fmla="*/ 0 h 967740"/>
                <a:gd name="connsiteX3" fmla="*/ 2923200 w 2923200"/>
                <a:gd name="connsiteY3" fmla="*/ 967740 h 967740"/>
                <a:gd name="connsiteX4" fmla="*/ 0 w 2923200"/>
                <a:gd name="connsiteY4" fmla="*/ 967740 h 96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967740">
                  <a:moveTo>
                    <a:pt x="2923200" y="1"/>
                  </a:moveTo>
                  <a:lnTo>
                    <a:pt x="2192401" y="967739"/>
                  </a:lnTo>
                  <a:lnTo>
                    <a:pt x="730799" y="967739"/>
                  </a:lnTo>
                  <a:lnTo>
                    <a:pt x="0" y="1"/>
                  </a:lnTo>
                  <a:lnTo>
                    <a:pt x="2923200" y="1"/>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0610" tIns="19050" rIns="530611" bIns="19051" numCol="1" spcCol="1270" anchor="ctr" anchorCtr="0">
              <a:noAutofit/>
            </a:bodyPr>
            <a:lstStyle/>
            <a:p>
              <a:pPr marL="0" lvl="0" indent="0" algn="ctr" defTabSz="666750">
                <a:lnSpc>
                  <a:spcPct val="90000"/>
                </a:lnSpc>
                <a:spcBef>
                  <a:spcPct val="0"/>
                </a:spcBef>
                <a:spcAft>
                  <a:spcPct val="35000"/>
                </a:spcAft>
                <a:buNone/>
              </a:pPr>
              <a:r>
                <a:rPr lang="sr-Latn-RS" sz="1500" b="1" kern="1200" dirty="0">
                  <a:latin typeface="Arial" panose="020B0604020202020204" pitchFamily="34" charset="0"/>
                  <a:cs typeface="Arial" panose="020B0604020202020204" pitchFamily="34" charset="0"/>
                </a:rPr>
                <a:t>ADMINISTRATIVNO- ORGANIZACIONE MERE</a:t>
              </a:r>
              <a:endParaRPr lang="en-US" sz="1500" b="1" kern="1200" dirty="0">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xmlns="" id="{82614632-5207-4FFB-9C6E-3C395D07D588}"/>
                </a:ext>
              </a:extLst>
            </p:cNvPr>
            <p:cNvSpPr/>
            <p:nvPr/>
          </p:nvSpPr>
          <p:spPr>
            <a:xfrm>
              <a:off x="3859607" y="5413588"/>
              <a:ext cx="1461601" cy="967740"/>
            </a:xfrm>
            <a:custGeom>
              <a:avLst/>
              <a:gdLst>
                <a:gd name="connsiteX0" fmla="*/ 0 w 1461600"/>
                <a:gd name="connsiteY0" fmla="*/ 967740 h 967740"/>
                <a:gd name="connsiteX1" fmla="*/ 730799 w 1461600"/>
                <a:gd name="connsiteY1" fmla="*/ 0 h 967740"/>
                <a:gd name="connsiteX2" fmla="*/ 730801 w 1461600"/>
                <a:gd name="connsiteY2" fmla="*/ 0 h 967740"/>
                <a:gd name="connsiteX3" fmla="*/ 1461600 w 1461600"/>
                <a:gd name="connsiteY3" fmla="*/ 967740 h 967740"/>
                <a:gd name="connsiteX4" fmla="*/ 0 w 1461600"/>
                <a:gd name="connsiteY4" fmla="*/ 967740 h 96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967740">
                  <a:moveTo>
                    <a:pt x="1461600" y="1"/>
                  </a:moveTo>
                  <a:lnTo>
                    <a:pt x="730801" y="967739"/>
                  </a:lnTo>
                  <a:lnTo>
                    <a:pt x="730799" y="967739"/>
                  </a:lnTo>
                  <a:lnTo>
                    <a:pt x="0" y="1"/>
                  </a:lnTo>
                  <a:lnTo>
                    <a:pt x="1461600" y="1"/>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1"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p:txBody>
        </p:sp>
        <p:sp>
          <p:nvSpPr>
            <p:cNvPr id="19" name="TextBox 18">
              <a:extLst>
                <a:ext uri="{FF2B5EF4-FFF2-40B4-BE49-F238E27FC236}">
                  <a16:creationId xmlns:a16="http://schemas.microsoft.com/office/drawing/2014/main" xmlns="" id="{C936430E-C6DE-4B68-9C6B-012E42454CD7}"/>
                </a:ext>
              </a:extLst>
            </p:cNvPr>
            <p:cNvSpPr txBox="1"/>
            <p:nvPr/>
          </p:nvSpPr>
          <p:spPr>
            <a:xfrm>
              <a:off x="4239242" y="5550251"/>
              <a:ext cx="697627" cy="400110"/>
            </a:xfrm>
            <a:prstGeom prst="rect">
              <a:avLst/>
            </a:prstGeom>
            <a:noFill/>
          </p:spPr>
          <p:txBody>
            <a:bodyPr wrap="none" rtlCol="0">
              <a:spAutoFit/>
            </a:bodyPr>
            <a:lstStyle/>
            <a:p>
              <a:r>
                <a:rPr lang="sr-Latn-RS" sz="2000" b="1" dirty="0">
                  <a:solidFill>
                    <a:schemeClr val="bg1"/>
                  </a:solidFill>
                  <a:latin typeface="Arial" panose="020B0604020202020204" pitchFamily="34" charset="0"/>
                  <a:cs typeface="Arial" panose="020B0604020202020204" pitchFamily="34" charset="0"/>
                </a:rPr>
                <a:t>LZO</a:t>
              </a:r>
            </a:p>
          </p:txBody>
        </p:sp>
      </p:grpSp>
      <p:sp>
        <p:nvSpPr>
          <p:cNvPr id="2" name="Rectangle 15">
            <a:extLst>
              <a:ext uri="{FF2B5EF4-FFF2-40B4-BE49-F238E27FC236}">
                <a16:creationId xmlns:a16="http://schemas.microsoft.com/office/drawing/2014/main" xmlns="" id="{B035147A-FE17-6B8A-E4CD-6C38CFF5EA5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408011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13"/>
          <p:cNvSpPr>
            <a:spLocks noChangeArrowheads="1"/>
          </p:cNvSpPr>
          <p:nvPr/>
        </p:nvSpPr>
        <p:spPr bwMode="auto">
          <a:xfrm>
            <a:off x="539552" y="1628800"/>
            <a:ext cx="8244056" cy="314414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t" anchorCtr="0"/>
          <a:lstStyle/>
          <a:p>
            <a:pPr marL="252000" indent="-252000" algn="l" fontAlgn="auto">
              <a:lnSpc>
                <a:spcPct val="150000"/>
              </a:lnSpc>
              <a:spcBef>
                <a:spcPts val="0"/>
              </a:spcBef>
              <a:spcAft>
                <a:spcPts val="600"/>
              </a:spcAft>
              <a:buBlip>
                <a:blip r:embed="rId3"/>
              </a:buBlip>
              <a:defRPr/>
            </a:pPr>
            <a:r>
              <a:rPr lang="sr-Latn-RS" sz="1800" b="1" cap="all" dirty="0">
                <a:solidFill>
                  <a:srgbClr val="002060"/>
                </a:solidFill>
                <a:latin typeface="Arial" panose="020B0604020202020204" pitchFamily="34" charset="0"/>
                <a:cs typeface="Arial" panose="020B0604020202020204" pitchFamily="34" charset="0"/>
              </a:rPr>
              <a:t>M</a:t>
            </a:r>
            <a:r>
              <a:rPr lang="sr-Latn-RS" sz="1800" b="1" dirty="0">
                <a:solidFill>
                  <a:srgbClr val="002060"/>
                </a:solidFill>
                <a:latin typeface="Arial" panose="020B0604020202020204" pitchFamily="34" charset="0"/>
                <a:cs typeface="Arial" panose="020B0604020202020204" pitchFamily="34" charset="0"/>
              </a:rPr>
              <a:t>ere za kontrolu buke u radnoj sredini;</a:t>
            </a:r>
            <a:endParaRPr lang="sr-Latn-CS" sz="1800" b="1" dirty="0">
              <a:solidFill>
                <a:srgbClr val="002060"/>
              </a:solidFill>
              <a:latin typeface="Arial" panose="020B0604020202020204" pitchFamily="34" charset="0"/>
              <a:cs typeface="Arial" panose="020B0604020202020204" pitchFamily="34" charset="0"/>
            </a:endParaRPr>
          </a:p>
          <a:p>
            <a:pPr marL="252000" indent="-252000" algn="l" fontAlgn="auto">
              <a:lnSpc>
                <a:spcPct val="150000"/>
              </a:lnSpc>
              <a:spcBef>
                <a:spcPts val="0"/>
              </a:spcBef>
              <a:spcAft>
                <a:spcPts val="600"/>
              </a:spcAft>
              <a:buBlip>
                <a:blip r:embed="rId3"/>
              </a:buBlip>
              <a:defRPr/>
            </a:pPr>
            <a:r>
              <a:rPr lang="sr-Latn-RS" sz="1800" b="1" cap="all" dirty="0">
                <a:solidFill>
                  <a:srgbClr val="002060"/>
                </a:solidFill>
                <a:latin typeface="Arial" panose="020B0604020202020204" pitchFamily="34" charset="0"/>
                <a:cs typeface="Arial" panose="020B0604020202020204" pitchFamily="34" charset="0"/>
              </a:rPr>
              <a:t>L</a:t>
            </a:r>
            <a:r>
              <a:rPr lang="sr-Latn-RS" sz="1800" b="1" dirty="0">
                <a:solidFill>
                  <a:srgbClr val="002060"/>
                </a:solidFill>
                <a:latin typeface="Arial" panose="020B0604020202020204" pitchFamily="34" charset="0"/>
                <a:cs typeface="Arial" panose="020B0604020202020204" pitchFamily="34" charset="0"/>
              </a:rPr>
              <a:t>ična zaštitna oprema za zaštitu sluha;</a:t>
            </a:r>
          </a:p>
          <a:p>
            <a:pPr marL="252000" indent="-252000" algn="l" fontAlgn="auto">
              <a:lnSpc>
                <a:spcPct val="150000"/>
              </a:lnSpc>
              <a:spcBef>
                <a:spcPts val="0"/>
              </a:spcBef>
              <a:spcAft>
                <a:spcPts val="600"/>
              </a:spcAft>
              <a:buBlip>
                <a:blip r:embed="rId3"/>
              </a:buBlip>
              <a:defRPr/>
            </a:pPr>
            <a:r>
              <a:rPr lang="sr-Latn-RS" sz="1800" b="1" dirty="0">
                <a:solidFill>
                  <a:srgbClr val="002060"/>
                </a:solidFill>
                <a:latin typeface="Arial" panose="020B0604020202020204" pitchFamily="34" charset="0"/>
                <a:cs typeface="Arial" panose="020B0604020202020204" pitchFamily="34" charset="0"/>
              </a:rPr>
              <a:t>Metode za procenu efikasnosti štitnika</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za</a:t>
            </a:r>
            <a:r>
              <a:rPr lang="en-US" sz="1800" b="1"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rPr>
              <a:t>sl</a:t>
            </a:r>
            <a:r>
              <a:rPr lang="en-US" sz="1800" b="1" dirty="0">
                <a:solidFill>
                  <a:srgbClr val="002060"/>
                </a:solidFill>
                <a:latin typeface="Arial" panose="020B0604020202020204" pitchFamily="34" charset="0"/>
                <a:cs typeface="Arial" panose="020B0604020202020204" pitchFamily="34" charset="0"/>
              </a:rPr>
              <a:t>uh</a:t>
            </a:r>
            <a:r>
              <a:rPr lang="sr-Latn-RS" sz="1800" b="1" dirty="0">
                <a:solidFill>
                  <a:srgbClr val="002060"/>
                </a:solidFill>
                <a:latin typeface="Arial" panose="020B0604020202020204" pitchFamily="34" charset="0"/>
                <a:cs typeface="Arial" panose="020B0604020202020204" pitchFamily="34" charset="0"/>
              </a:rPr>
              <a:t>;</a:t>
            </a:r>
          </a:p>
          <a:p>
            <a:pPr marL="252000" indent="-252000" algn="l" fontAlgn="auto">
              <a:lnSpc>
                <a:spcPct val="150000"/>
              </a:lnSpc>
              <a:spcBef>
                <a:spcPts val="0"/>
              </a:spcBef>
              <a:spcAft>
                <a:spcPts val="600"/>
              </a:spcAft>
              <a:buBlip>
                <a:blip r:embed="rId3"/>
              </a:buBlip>
              <a:defRPr/>
            </a:pPr>
            <a:r>
              <a:rPr lang="sr-Latn-RS" sz="1800" b="1" dirty="0">
                <a:solidFill>
                  <a:srgbClr val="002060"/>
                </a:solidFill>
                <a:latin typeface="Arial" panose="020B0604020202020204" pitchFamily="34" charset="0"/>
                <a:cs typeface="Arial" panose="020B0604020202020204" pitchFamily="34" charset="0"/>
              </a:rPr>
              <a:t>Izbor štitnika</a:t>
            </a:r>
            <a:r>
              <a:rPr lang="en-US" sz="1800" b="1" dirty="0">
                <a:solidFill>
                  <a:srgbClr val="002060"/>
                </a:solidFill>
                <a:latin typeface="Arial" panose="020B0604020202020204" pitchFamily="34" charset="0"/>
                <a:cs typeface="Arial" panose="020B0604020202020204" pitchFamily="34" charset="0"/>
              </a:rPr>
              <a:t> </a:t>
            </a:r>
            <a:r>
              <a:rPr lang="sr-Cyrl-RS" sz="1800" b="1" dirty="0">
                <a:solidFill>
                  <a:srgbClr val="002060"/>
                </a:solidFill>
                <a:latin typeface="Arial" panose="020B0604020202020204" pitchFamily="34" charset="0"/>
                <a:cs typeface="Arial" panose="020B0604020202020204" pitchFamily="34" charset="0"/>
              </a:rPr>
              <a:t>ѕа </a:t>
            </a:r>
            <a:r>
              <a:rPr lang="sr-Latn-RS" sz="1800" b="1" dirty="0">
                <a:solidFill>
                  <a:srgbClr val="002060"/>
                </a:solidFill>
                <a:latin typeface="Arial" panose="020B0604020202020204" pitchFamily="34" charset="0"/>
                <a:cs typeface="Arial" panose="020B0604020202020204" pitchFamily="34" charset="0"/>
              </a:rPr>
              <a:t>sluh;</a:t>
            </a:r>
            <a:endParaRPr lang="sr-Latn-CS" sz="1800" b="1" dirty="0">
              <a:solidFill>
                <a:srgbClr val="002060"/>
              </a:solidFill>
              <a:latin typeface="Arial" panose="020B0604020202020204" pitchFamily="34" charset="0"/>
              <a:cs typeface="Arial" panose="020B0604020202020204" pitchFamily="34" charset="0"/>
            </a:endParaRPr>
          </a:p>
          <a:p>
            <a:pPr marL="252000" indent="-252000" algn="l" fontAlgn="auto">
              <a:lnSpc>
                <a:spcPct val="150000"/>
              </a:lnSpc>
              <a:spcBef>
                <a:spcPts val="0"/>
              </a:spcBef>
              <a:spcAft>
                <a:spcPts val="600"/>
              </a:spcAft>
              <a:buBlip>
                <a:blip r:embed="rId3"/>
              </a:buBlip>
              <a:defRPr/>
            </a:pPr>
            <a:r>
              <a:rPr lang="sr-Latn-CS" sz="1800" b="1" kern="0" dirty="0">
                <a:solidFill>
                  <a:srgbClr val="002060"/>
                </a:solidFill>
                <a:latin typeface="Arial" panose="020B0604020202020204" pitchFamily="34" charset="0"/>
                <a:cs typeface="Arial" panose="020B0604020202020204" pitchFamily="34" charset="0"/>
              </a:rPr>
              <a:t>PRILOG: </a:t>
            </a:r>
            <a:r>
              <a:rPr lang="sr-Latn-CS" sz="1800" b="1" kern="0" dirty="0" err="1">
                <a:solidFill>
                  <a:srgbClr val="002060"/>
                </a:solidFill>
                <a:latin typeface="Arial" panose="020B0604020202020204" pitchFamily="34" charset="0"/>
                <a:cs typeface="Arial" panose="020B0604020202020204" pitchFamily="34" charset="0"/>
              </a:rPr>
              <a:t>Primeri</a:t>
            </a:r>
            <a:r>
              <a:rPr lang="sr-Latn-CS" sz="1800" b="1" kern="0" dirty="0">
                <a:solidFill>
                  <a:srgbClr val="002060"/>
                </a:solidFill>
                <a:latin typeface="Arial" panose="020B0604020202020204" pitchFamily="34" charset="0"/>
                <a:cs typeface="Arial" panose="020B0604020202020204" pitchFamily="34" charset="0"/>
              </a:rPr>
              <a:t> izračunavanja izloženosti buci.</a:t>
            </a:r>
          </a:p>
          <a:p>
            <a:pPr marL="252000" indent="-252000" algn="l" fontAlgn="auto">
              <a:lnSpc>
                <a:spcPct val="150000"/>
              </a:lnSpc>
              <a:spcBef>
                <a:spcPts val="0"/>
              </a:spcBef>
              <a:spcAft>
                <a:spcPts val="600"/>
              </a:spcAft>
              <a:buBlip>
                <a:blip r:embed="rId3"/>
              </a:buBlip>
              <a:defRPr/>
            </a:pPr>
            <a:endParaRPr lang="sr-Latn-CS" sz="1800" b="1" dirty="0">
              <a:solidFill>
                <a:srgbClr val="00206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FFA5C2E1-BA55-497B-9575-34675E4FC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4180115"/>
            <a:ext cx="2592288" cy="1944216"/>
          </a:xfrm>
          <a:prstGeom prst="rect">
            <a:avLst/>
          </a:prstGeom>
        </p:spPr>
      </p:pic>
      <p:sp>
        <p:nvSpPr>
          <p:cNvPr id="2" name="Rectangle 15">
            <a:extLst>
              <a:ext uri="{FF2B5EF4-FFF2-40B4-BE49-F238E27FC236}">
                <a16:creationId xmlns:a16="http://schemas.microsoft.com/office/drawing/2014/main" xmlns="" id="{3D97F714-B57E-8DA5-C161-DAF049DB6491}"/>
              </a:ext>
            </a:extLst>
          </p:cNvPr>
          <p:cNvSpPr>
            <a:spLocks noChangeArrowheads="1"/>
          </p:cNvSpPr>
          <p:nvPr/>
        </p:nvSpPr>
        <p:spPr bwMode="auto">
          <a:xfrm>
            <a:off x="433772" y="39021"/>
            <a:ext cx="8276456" cy="620688"/>
          </a:xfrm>
          <a:prstGeom prst="rect">
            <a:avLst/>
          </a:prstGeom>
          <a:noFill/>
          <a:ln w="9525">
            <a:noFill/>
            <a:miter lim="800000"/>
            <a:headEnd/>
            <a:tailEnd/>
          </a:ln>
        </p:spPr>
        <p:txBody>
          <a:bodyPr tIns="36000" bIns="36000" anchor="ctr"/>
          <a:lstStyle/>
          <a:p>
            <a:pPr marL="0" marR="0" lvl="0" indent="0" defTabSz="914400" eaLnBrk="1" fontAlgn="auto" latinLnBrk="0" hangingPunct="1">
              <a:lnSpc>
                <a:spcPct val="150000"/>
              </a:lnSpc>
              <a:spcBef>
                <a:spcPts val="0"/>
              </a:spcBef>
              <a:spcAft>
                <a:spcPts val="600"/>
              </a:spcAft>
              <a:buClrTx/>
              <a:buSzTx/>
              <a:buFontTx/>
              <a:buNone/>
              <a:tabLst/>
              <a:defRPr/>
            </a:pPr>
            <a:r>
              <a:rPr lang="sr-Latn-CS" kern="0" dirty="0">
                <a:solidFill>
                  <a:srgbClr val="800000"/>
                </a:solidFill>
                <a:latin typeface="Arial Black" pitchFamily="34" charset="0"/>
              </a:rPr>
              <a:t>UPRAVLJANJE BUKOM U RADNOJ SREDINI</a:t>
            </a:r>
            <a:endParaRPr lang="en-US" b="1" kern="0" dirty="0">
              <a:solidFill>
                <a:srgbClr val="800000"/>
              </a:solidFill>
            </a:endParaRPr>
          </a:p>
        </p:txBody>
      </p:sp>
      <p:sp>
        <p:nvSpPr>
          <p:cNvPr id="4" name="Rectangle 3">
            <a:extLst>
              <a:ext uri="{FF2B5EF4-FFF2-40B4-BE49-F238E27FC236}">
                <a16:creationId xmlns:a16="http://schemas.microsoft.com/office/drawing/2014/main" xmlns="" id="{68176D2B-7886-771A-2A85-A414CCA49D3B}"/>
              </a:ext>
            </a:extLst>
          </p:cNvPr>
          <p:cNvSpPr>
            <a:spLocks noChangeArrowheads="1"/>
          </p:cNvSpPr>
          <p:nvPr/>
        </p:nvSpPr>
        <p:spPr bwMode="auto">
          <a:xfrm>
            <a:off x="683568" y="1052736"/>
            <a:ext cx="1656184" cy="43204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t"/>
          <a:lstStyle/>
          <a:p>
            <a:pPr marL="0" marR="0" lvl="0" indent="0" algn="l" defTabSz="914400" eaLnBrk="1" fontAlgn="auto" latinLnBrk="0" hangingPunct="1">
              <a:spcBef>
                <a:spcPts val="0"/>
              </a:spcBef>
              <a:spcAft>
                <a:spcPts val="600"/>
              </a:spcAft>
              <a:buClrTx/>
              <a:buSzTx/>
              <a:buFontTx/>
              <a:buNone/>
              <a:tabLst/>
              <a:defRPr/>
            </a:pPr>
            <a:r>
              <a:rPr lang="x-none" b="1" kern="0" dirty="0">
                <a:solidFill>
                  <a:srgbClr val="000066"/>
                </a:solidFill>
                <a:latin typeface="Arial" pitchFamily="34" charset="0"/>
                <a:cs typeface="Arial" pitchFamily="34" charset="0"/>
              </a:rPr>
              <a:t>SADRŽAJ</a:t>
            </a:r>
            <a:endParaRPr lang="sr-Latn-CS" b="1" kern="0" dirty="0">
              <a:solidFill>
                <a:srgbClr val="000066"/>
              </a:solidFill>
              <a:latin typeface="Arial" pitchFamily="34" charset="0"/>
              <a:cs typeface="Arial" pitchFamily="34" charset="0"/>
            </a:endParaRPr>
          </a:p>
        </p:txBody>
      </p:sp>
      <p:sp>
        <p:nvSpPr>
          <p:cNvPr id="5" name="Rectangle 15">
            <a:extLst>
              <a:ext uri="{FF2B5EF4-FFF2-40B4-BE49-F238E27FC236}">
                <a16:creationId xmlns:a16="http://schemas.microsoft.com/office/drawing/2014/main" xmlns="" id="{DF682015-9C72-C044-729A-48BE3A75EBC3}"/>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261708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431999" y="1486137"/>
            <a:ext cx="8372653" cy="443804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I</a:t>
            </a:r>
            <a:r>
              <a:rPr lang="vi-VN" sz="1800" b="1" dirty="0">
                <a:solidFill>
                  <a:srgbClr val="002060"/>
                </a:solidFill>
                <a:latin typeface="Arial" panose="020B0604020202020204" pitchFamily="34" charset="0"/>
                <a:cs typeface="Arial" panose="020B0604020202020204" pitchFamily="34" charset="0"/>
              </a:rPr>
              <a:t>dentifikovanje zona zaštite sluha i jasno označavanje bučnih</a:t>
            </a:r>
            <a:r>
              <a:rPr lang="sr-Latn-RS" sz="1800" b="1"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područja</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P</a:t>
            </a:r>
            <a:r>
              <a:rPr lang="vi-VN" sz="1800" b="1" dirty="0">
                <a:solidFill>
                  <a:srgbClr val="002060"/>
                </a:solidFill>
                <a:latin typeface="Arial" panose="020B0604020202020204" pitchFamily="34" charset="0"/>
                <a:cs typeface="Arial" panose="020B0604020202020204" pitchFamily="34" charset="0"/>
              </a:rPr>
              <a:t>ovećavanje udaljenosti između izvora buke i radnika</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a:t>
            </a:r>
            <a:r>
              <a:rPr lang="vi-VN" sz="1800" b="1" dirty="0">
                <a:solidFill>
                  <a:srgbClr val="002060"/>
                </a:solidFill>
                <a:latin typeface="Arial" panose="020B0604020202020204" pitchFamily="34" charset="0"/>
                <a:cs typeface="Arial" panose="020B0604020202020204" pitchFamily="34" charset="0"/>
              </a:rPr>
              <a:t>rganizovanje rasporeda </a:t>
            </a:r>
            <a:r>
              <a:rPr lang="sr-Latn-RS" sz="1800" b="1" dirty="0">
                <a:solidFill>
                  <a:srgbClr val="002060"/>
                </a:solidFill>
                <a:latin typeface="Arial" panose="020B0604020202020204" pitchFamily="34" charset="0"/>
                <a:cs typeface="Arial" panose="020B0604020202020204" pitchFamily="34" charset="0"/>
              </a:rPr>
              <a:t>radnih aktivnosti sa manjim brojem prisutnih radnika;</a:t>
            </a:r>
            <a:endParaRPr lang="vi-VN" sz="1800" b="1" dirty="0">
              <a:solidFill>
                <a:srgbClr val="002060"/>
              </a:solidFill>
              <a:latin typeface="Arial" panose="020B0604020202020204" pitchFamily="34" charset="0"/>
              <a:cs typeface="Arial" panose="020B0604020202020204" pitchFamily="34" charset="0"/>
            </a:endParaRPr>
          </a:p>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M</a:t>
            </a:r>
            <a:r>
              <a:rPr lang="vi-VN" sz="1800" b="1" dirty="0">
                <a:solidFill>
                  <a:srgbClr val="002060"/>
                </a:solidFill>
                <a:latin typeface="Arial" panose="020B0604020202020204" pitchFamily="34" charset="0"/>
                <a:cs typeface="Arial" panose="020B0604020202020204" pitchFamily="34" charset="0"/>
              </a:rPr>
              <a:t>inimiziranje broja </a:t>
            </a:r>
            <a:r>
              <a:rPr lang="sr-Latn-RS" sz="1800" b="1" dirty="0">
                <a:solidFill>
                  <a:srgbClr val="002060"/>
                </a:solidFill>
                <a:latin typeface="Arial" panose="020B0604020202020204" pitchFamily="34" charset="0"/>
                <a:cs typeface="Arial" panose="020B0604020202020204" pitchFamily="34" charset="0"/>
              </a:rPr>
              <a:t>radnika </a:t>
            </a:r>
            <a:r>
              <a:rPr lang="vi-VN" sz="1800" b="1" dirty="0">
                <a:solidFill>
                  <a:srgbClr val="002060"/>
                </a:solidFill>
                <a:latin typeface="Arial" panose="020B0604020202020204" pitchFamily="34" charset="0"/>
                <a:cs typeface="Arial" panose="020B0604020202020204" pitchFamily="34" charset="0"/>
              </a:rPr>
              <a:t>koji rade u bučnom području</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a:t>
            </a:r>
            <a:r>
              <a:rPr lang="vi-VN" sz="1800" b="1" dirty="0">
                <a:solidFill>
                  <a:srgbClr val="002060"/>
                </a:solidFill>
                <a:latin typeface="Arial" panose="020B0604020202020204" pitchFamily="34" charset="0"/>
                <a:cs typeface="Arial" panose="020B0604020202020204" pitchFamily="34" charset="0"/>
              </a:rPr>
              <a:t>graničavanje vremena koje radnici provode u bučnim područjima</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a:t>
            </a:r>
            <a:r>
              <a:rPr lang="vi-VN" sz="1800" b="1" dirty="0">
                <a:solidFill>
                  <a:srgbClr val="002060"/>
                </a:solidFill>
                <a:latin typeface="Arial" panose="020B0604020202020204" pitchFamily="34" charset="0"/>
                <a:cs typeface="Arial" panose="020B0604020202020204" pitchFamily="34" charset="0"/>
              </a:rPr>
              <a:t>bezbeđ</a:t>
            </a:r>
            <a:r>
              <a:rPr lang="sr-Latn-RS" sz="1800" b="1" dirty="0" err="1">
                <a:solidFill>
                  <a:srgbClr val="002060"/>
                </a:solidFill>
                <a:latin typeface="Arial" panose="020B0604020202020204" pitchFamily="34" charset="0"/>
                <a:cs typeface="Arial" panose="020B0604020202020204" pitchFamily="34" charset="0"/>
              </a:rPr>
              <a:t>ivanje</a:t>
            </a:r>
            <a:r>
              <a:rPr lang="vi-VN" sz="1800" b="1"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rPr>
              <a:t>vremena i prostora </a:t>
            </a:r>
            <a:r>
              <a:rPr lang="vi-VN" sz="1800" b="1" dirty="0">
                <a:solidFill>
                  <a:srgbClr val="002060"/>
                </a:solidFill>
                <a:latin typeface="Arial" panose="020B0604020202020204" pitchFamily="34" charset="0"/>
                <a:cs typeface="Arial" panose="020B0604020202020204" pitchFamily="34" charset="0"/>
              </a:rPr>
              <a:t>za odmor</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360000" indent="-324000" algn="l">
              <a:lnSpc>
                <a:spcPct val="120000"/>
              </a:lnSpc>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Obuka </a:t>
            </a:r>
            <a:r>
              <a:rPr lang="vi-VN" sz="1800" b="1" dirty="0">
                <a:solidFill>
                  <a:srgbClr val="002060"/>
                </a:solidFill>
                <a:latin typeface="Arial" panose="020B0604020202020204" pitchFamily="34" charset="0"/>
                <a:cs typeface="Arial" panose="020B0604020202020204" pitchFamily="34" charset="0"/>
              </a:rPr>
              <a:t>radni</a:t>
            </a:r>
            <a:r>
              <a:rPr lang="sr-Latn-RS" sz="1800" b="1" dirty="0">
                <a:solidFill>
                  <a:srgbClr val="002060"/>
                </a:solidFill>
                <a:latin typeface="Arial" panose="020B0604020202020204" pitchFamily="34" charset="0"/>
                <a:cs typeface="Arial" panose="020B0604020202020204" pitchFamily="34" charset="0"/>
              </a:rPr>
              <a:t>ka </a:t>
            </a:r>
            <a:r>
              <a:rPr lang="vi-VN" sz="1800" b="1" dirty="0">
                <a:solidFill>
                  <a:srgbClr val="002060"/>
                </a:solidFill>
                <a:latin typeface="Arial" panose="020B0604020202020204" pitchFamily="34" charset="0"/>
                <a:cs typeface="Arial" panose="020B0604020202020204" pitchFamily="34" charset="0"/>
              </a:rPr>
              <a:t>za pravilno korišćenje radne </a:t>
            </a:r>
            <a:r>
              <a:rPr lang="sr-Latn-RS" sz="1800" b="1" dirty="0">
                <a:solidFill>
                  <a:srgbClr val="002060"/>
                </a:solidFill>
                <a:latin typeface="Arial" panose="020B0604020202020204" pitchFamily="34" charset="0"/>
                <a:cs typeface="Arial" panose="020B0604020202020204" pitchFamily="34" charset="0"/>
              </a:rPr>
              <a:t>i zaštitne</a:t>
            </a:r>
            <a:br>
              <a:rPr lang="sr-Latn-RS" sz="1800" b="1" dirty="0">
                <a:solidFill>
                  <a:srgbClr val="002060"/>
                </a:solidFill>
                <a:latin typeface="Arial" panose="020B0604020202020204" pitchFamily="34" charset="0"/>
                <a:cs typeface="Arial" panose="020B0604020202020204" pitchFamily="34" charset="0"/>
              </a:rPr>
            </a:br>
            <a:r>
              <a:rPr lang="vi-VN" sz="1800" b="1" dirty="0">
                <a:solidFill>
                  <a:srgbClr val="002060"/>
                </a:solidFill>
                <a:latin typeface="Arial" panose="020B0604020202020204" pitchFamily="34" charset="0"/>
                <a:cs typeface="Arial" panose="020B0604020202020204" pitchFamily="34" charset="0"/>
              </a:rPr>
              <a:t>opreme</a:t>
            </a:r>
            <a:r>
              <a:rPr lang="sr-Latn-RS" sz="1800" b="1" dirty="0">
                <a:solidFill>
                  <a:srgbClr val="002060"/>
                </a:solidFill>
                <a:latin typeface="Arial" panose="020B0604020202020204" pitchFamily="34" charset="0"/>
                <a:cs typeface="Arial" panose="020B0604020202020204" pitchFamily="34" charset="0"/>
              </a:rPr>
              <a:t>.</a:t>
            </a:r>
          </a:p>
        </p:txBody>
      </p:sp>
      <p:sp>
        <p:nvSpPr>
          <p:cNvPr id="8" name="Subtitle 2">
            <a:extLst>
              <a:ext uri="{FF2B5EF4-FFF2-40B4-BE49-F238E27FC236}">
                <a16:creationId xmlns:a16="http://schemas.microsoft.com/office/drawing/2014/main" xmlns="" id="{3D80FAD5-DCAC-4996-BE2A-4558951B8B10}"/>
              </a:ext>
            </a:extLst>
          </p:cNvPr>
          <p:cNvSpPr txBox="1">
            <a:spLocks/>
          </p:cNvSpPr>
          <p:nvPr/>
        </p:nvSpPr>
        <p:spPr bwMode="auto">
          <a:xfrm>
            <a:off x="385673" y="933818"/>
            <a:ext cx="8372654" cy="4789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spcBef>
                <a:spcPts val="0"/>
              </a:spcBef>
              <a:spcAft>
                <a:spcPts val="0"/>
              </a:spcAft>
            </a:pPr>
            <a:r>
              <a:rPr lang="sr-Latn-RS" sz="2400" b="1" kern="0" dirty="0">
                <a:solidFill>
                  <a:srgbClr val="800000"/>
                </a:solidFill>
                <a:latin typeface="Arial" panose="020B0604020202020204" pitchFamily="34" charset="0"/>
                <a:cs typeface="Arial" panose="020B0604020202020204" pitchFamily="34" charset="0"/>
              </a:rPr>
              <a:t>Administrativno-organizacione mere</a:t>
            </a:r>
            <a:endParaRPr lang="sr-Latn-CS" sz="2400" b="1" kern="0" dirty="0">
              <a:solidFill>
                <a:srgbClr val="8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xmlns="" id="{AC841A33-E48D-4A41-AC9F-A357A9576443}"/>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xmlns="" id="{42882AA4-5863-4B12-AC29-65E9A558A3F6}"/>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3" name="Rectangle 9">
            <a:extLst>
              <a:ext uri="{FF2B5EF4-FFF2-40B4-BE49-F238E27FC236}">
                <a16:creationId xmlns:a16="http://schemas.microsoft.com/office/drawing/2014/main" xmlns="" id="{96619B32-8A2F-49D4-BF3D-E5123C5848D5}"/>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13">
            <a:extLst>
              <a:ext uri="{FF2B5EF4-FFF2-40B4-BE49-F238E27FC236}">
                <a16:creationId xmlns:a16="http://schemas.microsoft.com/office/drawing/2014/main" xmlns="" id="{7757DE62-7461-4778-A05F-8101C96827E8}"/>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pic>
        <p:nvPicPr>
          <p:cNvPr id="105474" name="Picture 2" descr="Organizacija učenja. Uči lako - saznaj kako.">
            <a:extLst>
              <a:ext uri="{FF2B5EF4-FFF2-40B4-BE49-F238E27FC236}">
                <a16:creationId xmlns:a16="http://schemas.microsoft.com/office/drawing/2014/main" xmlns="" id="{2149DA49-55D4-464E-8710-BAE6F1ECB4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293096"/>
            <a:ext cx="1980000" cy="15729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a:extLst>
              <a:ext uri="{FF2B5EF4-FFF2-40B4-BE49-F238E27FC236}">
                <a16:creationId xmlns:a16="http://schemas.microsoft.com/office/drawing/2014/main" xmlns="" id="{A1CFCF2D-466C-7E5B-35FD-6CA7305872C1}"/>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A3 – Identifikacija i primena mera za eliminisanje i smanjenje rizika</a:t>
            </a:r>
          </a:p>
        </p:txBody>
      </p:sp>
      <p:sp>
        <p:nvSpPr>
          <p:cNvPr id="2" name="Rectangle 15">
            <a:extLst>
              <a:ext uri="{FF2B5EF4-FFF2-40B4-BE49-F238E27FC236}">
                <a16:creationId xmlns:a16="http://schemas.microsoft.com/office/drawing/2014/main" xmlns="" id="{B7057651-64A4-E0FB-3888-1A9E119AAD8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219147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1" name="Subtitle 2"/>
          <p:cNvSpPr txBox="1">
            <a:spLocks/>
          </p:cNvSpPr>
          <p:nvPr/>
        </p:nvSpPr>
        <p:spPr>
          <a:xfrm>
            <a:off x="472529" y="764704"/>
            <a:ext cx="8324967" cy="44110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r-Latn-RS" sz="2400" b="1" dirty="0">
                <a:solidFill>
                  <a:srgbClr val="800000"/>
                </a:solidFill>
                <a:latin typeface="Arial" panose="020B0604020202020204" pitchFamily="34" charset="0"/>
                <a:cs typeface="Arial" panose="020B0604020202020204" pitchFamily="34" charset="0"/>
              </a:rPr>
              <a:t>Označavanje</a:t>
            </a:r>
            <a:endParaRPr lang="en-US" sz="2400" b="1" dirty="0">
              <a:solidFill>
                <a:srgbClr val="800000"/>
              </a:solidFill>
              <a:latin typeface="Arial" panose="020B0604020202020204" pitchFamily="34" charset="0"/>
              <a:cs typeface="Arial" panose="020B0604020202020204" pitchFamily="34" charset="0"/>
            </a:endParaRPr>
          </a:p>
        </p:txBody>
      </p:sp>
      <p:grpSp>
        <p:nvGrpSpPr>
          <p:cNvPr id="4" name="Group 3"/>
          <p:cNvGrpSpPr/>
          <p:nvPr/>
        </p:nvGrpSpPr>
        <p:grpSpPr>
          <a:xfrm>
            <a:off x="198748" y="1195902"/>
            <a:ext cx="3839513" cy="1624926"/>
            <a:chOff x="198748" y="1350286"/>
            <a:chExt cx="3839513" cy="1624926"/>
          </a:xfrm>
        </p:grpSpPr>
        <p:sp>
          <p:nvSpPr>
            <p:cNvPr id="12" name="Oval 11"/>
            <p:cNvSpPr/>
            <p:nvPr/>
          </p:nvSpPr>
          <p:spPr>
            <a:xfrm>
              <a:off x="718105" y="1733266"/>
              <a:ext cx="1201003" cy="124194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r-Latn-RS" sz="2400" b="1" dirty="0">
                  <a:latin typeface="Century Gothic" panose="020B0502020202020204" pitchFamily="34" charset="0"/>
                </a:rPr>
                <a:t>85</a:t>
              </a:r>
            </a:p>
            <a:p>
              <a:pPr algn="ctr"/>
              <a:r>
                <a:rPr lang="sr-Latn-RS" sz="2400" b="1" dirty="0">
                  <a:latin typeface="Century Gothic" panose="020B0502020202020204" pitchFamily="34" charset="0"/>
                </a:rPr>
                <a:t>137</a:t>
              </a:r>
              <a:endParaRPr lang="en-US" sz="2400" b="1" dirty="0">
                <a:latin typeface="Century Gothic" panose="020B0502020202020204" pitchFamily="34" charset="0"/>
              </a:endParaRPr>
            </a:p>
          </p:txBody>
        </p:sp>
        <p:cxnSp>
          <p:nvCxnSpPr>
            <p:cNvPr id="13" name="Straight Connector 12"/>
            <p:cNvCxnSpPr>
              <a:stCxn id="12" idx="2"/>
              <a:endCxn id="12" idx="6"/>
            </p:cNvCxnSpPr>
            <p:nvPr/>
          </p:nvCxnSpPr>
          <p:spPr>
            <a:xfrm>
              <a:off x="718105" y="2354239"/>
              <a:ext cx="120100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748" y="1350286"/>
              <a:ext cx="3839513" cy="369332"/>
            </a:xfrm>
            <a:prstGeom prst="rect">
              <a:avLst/>
            </a:prstGeom>
            <a:noFill/>
          </p:spPr>
          <p:txBody>
            <a:bodyPr wrap="none" rtlCol="0">
              <a:spAutoFit/>
            </a:bodyPr>
            <a:lstStyle/>
            <a:p>
              <a:r>
                <a:rPr lang="sr-Latn-RS" sz="1800" b="1" dirty="0">
                  <a:latin typeface="Arial" panose="020B0604020202020204" pitchFamily="34" charset="0"/>
                  <a:cs typeface="Arial" panose="020B0604020202020204" pitchFamily="34" charset="0"/>
                </a:rPr>
                <a:t>Granična vrednost (sa štitnicima)</a:t>
              </a:r>
              <a:endParaRPr lang="en-US" sz="1800" b="1" dirty="0">
                <a:latin typeface="Arial" panose="020B0604020202020204" pitchFamily="34" charset="0"/>
                <a:cs typeface="Arial" panose="020B0604020202020204" pitchFamily="34" charset="0"/>
              </a:endParaRPr>
            </a:p>
          </p:txBody>
        </p:sp>
        <p:sp>
          <p:nvSpPr>
            <p:cNvPr id="16" name="TextBox 15"/>
            <p:cNvSpPr txBox="1"/>
            <p:nvPr/>
          </p:nvSpPr>
          <p:spPr>
            <a:xfrm>
              <a:off x="1906283" y="1984907"/>
              <a:ext cx="1585692" cy="307777"/>
            </a:xfrm>
            <a:prstGeom prst="rect">
              <a:avLst/>
            </a:prstGeom>
            <a:noFill/>
          </p:spPr>
          <p:txBody>
            <a:bodyPr wrap="none" rtlCol="0">
              <a:spAutoFit/>
            </a:bodyPr>
            <a:lstStyle/>
            <a:p>
              <a:r>
                <a:rPr lang="sr-Latn-RS" sz="1400" b="1" dirty="0">
                  <a:latin typeface="Arial" panose="020B0604020202020204" pitchFamily="34" charset="0"/>
                  <a:cs typeface="Arial" panose="020B0604020202020204" pitchFamily="34" charset="0"/>
                </a:rPr>
                <a:t>Nivo  izloženosti</a:t>
              </a:r>
              <a:endParaRPr lang="en-US" sz="1400" b="1" dirty="0">
                <a:latin typeface="Arial" panose="020B0604020202020204" pitchFamily="34" charset="0"/>
                <a:cs typeface="Arial" panose="020B0604020202020204" pitchFamily="34" charset="0"/>
              </a:endParaRPr>
            </a:p>
          </p:txBody>
        </p:sp>
        <p:sp>
          <p:nvSpPr>
            <p:cNvPr id="17" name="TextBox 16"/>
            <p:cNvSpPr txBox="1"/>
            <p:nvPr/>
          </p:nvSpPr>
          <p:spPr>
            <a:xfrm>
              <a:off x="1919108" y="2354239"/>
              <a:ext cx="1470274" cy="307777"/>
            </a:xfrm>
            <a:prstGeom prst="rect">
              <a:avLst/>
            </a:prstGeom>
            <a:noFill/>
          </p:spPr>
          <p:txBody>
            <a:bodyPr wrap="none" rtlCol="0">
              <a:spAutoFit/>
            </a:bodyPr>
            <a:lstStyle/>
            <a:p>
              <a:r>
                <a:rPr lang="sr-Latn-RS" sz="1400" b="1" dirty="0">
                  <a:latin typeface="Arial" panose="020B0604020202020204" pitchFamily="34" charset="0"/>
                  <a:cs typeface="Arial" panose="020B0604020202020204" pitchFamily="34" charset="0"/>
                </a:rPr>
                <a:t>Vršna vrednost</a:t>
              </a:r>
              <a:endParaRPr lang="en-US" sz="1400" b="1" dirty="0">
                <a:latin typeface="Arial" panose="020B0604020202020204" pitchFamily="34" charset="0"/>
                <a:cs typeface="Arial" panose="020B0604020202020204" pitchFamily="34" charset="0"/>
              </a:endParaRPr>
            </a:p>
          </p:txBody>
        </p:sp>
      </p:grpSp>
      <p:grpSp>
        <p:nvGrpSpPr>
          <p:cNvPr id="3" name="Group 2"/>
          <p:cNvGrpSpPr/>
          <p:nvPr/>
        </p:nvGrpSpPr>
        <p:grpSpPr>
          <a:xfrm>
            <a:off x="198748" y="2976152"/>
            <a:ext cx="4365298" cy="1624926"/>
            <a:chOff x="250044" y="3083552"/>
            <a:chExt cx="4365298" cy="1624926"/>
          </a:xfrm>
        </p:grpSpPr>
        <p:sp>
          <p:nvSpPr>
            <p:cNvPr id="18" name="Oval 17"/>
            <p:cNvSpPr/>
            <p:nvPr/>
          </p:nvSpPr>
          <p:spPr>
            <a:xfrm>
              <a:off x="718105" y="3466532"/>
              <a:ext cx="1201003" cy="1241946"/>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r-Latn-RS" sz="2400" b="1">
                  <a:effectLst>
                    <a:outerShdw blurRad="50800" dist="50800" dir="5400000" algn="ctr" rotWithShape="0">
                      <a:schemeClr val="tx1"/>
                    </a:outerShdw>
                  </a:effectLst>
                  <a:latin typeface="Century Gothic" panose="020B0502020202020204" pitchFamily="34" charset="0"/>
                </a:rPr>
                <a:t>83</a:t>
              </a:r>
            </a:p>
            <a:p>
              <a:pPr algn="ctr"/>
              <a:r>
                <a:rPr lang="sr-Latn-RS" sz="2400" b="1">
                  <a:effectLst>
                    <a:outerShdw blurRad="50800" dist="50800" dir="5400000" algn="ctr" rotWithShape="0">
                      <a:schemeClr val="tx1"/>
                    </a:outerShdw>
                  </a:effectLst>
                  <a:latin typeface="Century Gothic" panose="020B0502020202020204" pitchFamily="34" charset="0"/>
                </a:rPr>
                <a:t>136</a:t>
              </a:r>
              <a:endParaRPr lang="en-US" sz="2400" b="1">
                <a:effectLst>
                  <a:outerShdw blurRad="50800" dist="50800" dir="5400000" algn="ctr" rotWithShape="0">
                    <a:schemeClr val="tx1"/>
                  </a:outerShdw>
                </a:effectLst>
                <a:latin typeface="Century Gothic" panose="020B0502020202020204" pitchFamily="34" charset="0"/>
              </a:endParaRPr>
            </a:p>
          </p:txBody>
        </p:sp>
        <p:cxnSp>
          <p:nvCxnSpPr>
            <p:cNvPr id="21" name="Straight Connector 20"/>
            <p:cNvCxnSpPr>
              <a:stCxn id="18" idx="2"/>
              <a:endCxn id="18" idx="6"/>
            </p:cNvCxnSpPr>
            <p:nvPr/>
          </p:nvCxnSpPr>
          <p:spPr>
            <a:xfrm>
              <a:off x="718105" y="4087505"/>
              <a:ext cx="120100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50044" y="3083552"/>
              <a:ext cx="4365298" cy="369332"/>
            </a:xfrm>
            <a:prstGeom prst="rect">
              <a:avLst/>
            </a:prstGeom>
            <a:noFill/>
          </p:spPr>
          <p:txBody>
            <a:bodyPr wrap="none" rtlCol="0">
              <a:spAutoFit/>
            </a:bodyPr>
            <a:lstStyle/>
            <a:p>
              <a:r>
                <a:rPr lang="sr-Latn-RS" sz="1800" b="1" dirty="0">
                  <a:latin typeface="Arial" panose="020B0604020202020204" pitchFamily="34" charset="0"/>
                  <a:cs typeface="Arial" panose="020B0604020202020204" pitchFamily="34" charset="0"/>
                </a:rPr>
                <a:t>Gornja akciona vrednost (bez štitnika)</a:t>
              </a:r>
              <a:endParaRPr lang="en-US" sz="1800" b="1" dirty="0">
                <a:latin typeface="Arial" panose="020B0604020202020204" pitchFamily="34" charset="0"/>
                <a:cs typeface="Arial" panose="020B0604020202020204" pitchFamily="34" charset="0"/>
              </a:endParaRPr>
            </a:p>
          </p:txBody>
        </p:sp>
        <p:sp>
          <p:nvSpPr>
            <p:cNvPr id="23" name="TextBox 22"/>
            <p:cNvSpPr txBox="1"/>
            <p:nvPr/>
          </p:nvSpPr>
          <p:spPr>
            <a:xfrm>
              <a:off x="1906284" y="3718173"/>
              <a:ext cx="1535998" cy="307777"/>
            </a:xfrm>
            <a:prstGeom prst="rect">
              <a:avLst/>
            </a:prstGeom>
            <a:noFill/>
          </p:spPr>
          <p:txBody>
            <a:bodyPr wrap="none" rtlCol="0">
              <a:spAutoFit/>
            </a:bodyPr>
            <a:lstStyle/>
            <a:p>
              <a:r>
                <a:rPr lang="sr-Latn-RS" sz="1400" b="1" dirty="0">
                  <a:latin typeface="Arial" panose="020B0604020202020204" pitchFamily="34" charset="0"/>
                  <a:cs typeface="Arial" panose="020B0604020202020204" pitchFamily="34" charset="0"/>
                </a:rPr>
                <a:t>Nivo izloženosti</a:t>
              </a:r>
              <a:endParaRPr lang="en-US" sz="1400" b="1" dirty="0">
                <a:latin typeface="Arial" panose="020B0604020202020204" pitchFamily="34" charset="0"/>
                <a:cs typeface="Arial" panose="020B0604020202020204" pitchFamily="34" charset="0"/>
              </a:endParaRPr>
            </a:p>
          </p:txBody>
        </p:sp>
        <p:sp>
          <p:nvSpPr>
            <p:cNvPr id="24" name="TextBox 23"/>
            <p:cNvSpPr txBox="1"/>
            <p:nvPr/>
          </p:nvSpPr>
          <p:spPr>
            <a:xfrm>
              <a:off x="1919108" y="4087505"/>
              <a:ext cx="1470274" cy="307777"/>
            </a:xfrm>
            <a:prstGeom prst="rect">
              <a:avLst/>
            </a:prstGeom>
            <a:noFill/>
          </p:spPr>
          <p:txBody>
            <a:bodyPr wrap="none" rtlCol="0">
              <a:spAutoFit/>
            </a:bodyPr>
            <a:lstStyle/>
            <a:p>
              <a:r>
                <a:rPr lang="sr-Latn-RS" sz="1400" b="1">
                  <a:latin typeface="Arial" panose="020B0604020202020204" pitchFamily="34" charset="0"/>
                  <a:cs typeface="Arial" panose="020B0604020202020204" pitchFamily="34" charset="0"/>
                </a:rPr>
                <a:t>Vršna vrednost</a:t>
              </a:r>
              <a:endParaRPr lang="en-US" sz="1400" b="1">
                <a:latin typeface="Arial" panose="020B0604020202020204" pitchFamily="34" charset="0"/>
                <a:cs typeface="Arial" panose="020B0604020202020204" pitchFamily="34" charset="0"/>
              </a:endParaRPr>
            </a:p>
          </p:txBody>
        </p:sp>
      </p:grpSp>
      <p:grpSp>
        <p:nvGrpSpPr>
          <p:cNvPr id="5" name="Group 4"/>
          <p:cNvGrpSpPr/>
          <p:nvPr/>
        </p:nvGrpSpPr>
        <p:grpSpPr>
          <a:xfrm>
            <a:off x="198748" y="4756402"/>
            <a:ext cx="3227504" cy="1624926"/>
            <a:chOff x="214778" y="4910786"/>
            <a:chExt cx="3227504" cy="1624926"/>
          </a:xfrm>
        </p:grpSpPr>
        <p:sp>
          <p:nvSpPr>
            <p:cNvPr id="25" name="Oval 24"/>
            <p:cNvSpPr/>
            <p:nvPr/>
          </p:nvSpPr>
          <p:spPr>
            <a:xfrm>
              <a:off x="718105" y="5293766"/>
              <a:ext cx="1201003" cy="124194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r-Latn-RS" sz="2400" b="1">
                  <a:latin typeface="Century Gothic" panose="020B0502020202020204" pitchFamily="34" charset="0"/>
                </a:rPr>
                <a:t>80</a:t>
              </a:r>
            </a:p>
            <a:p>
              <a:pPr algn="ctr"/>
              <a:r>
                <a:rPr lang="sr-Latn-RS" sz="2400" b="1">
                  <a:latin typeface="Century Gothic" panose="020B0502020202020204" pitchFamily="34" charset="0"/>
                </a:rPr>
                <a:t>135</a:t>
              </a:r>
              <a:endParaRPr lang="en-US" sz="2400" b="1">
                <a:latin typeface="Century Gothic" panose="020B0502020202020204" pitchFamily="34" charset="0"/>
              </a:endParaRPr>
            </a:p>
          </p:txBody>
        </p:sp>
        <p:cxnSp>
          <p:nvCxnSpPr>
            <p:cNvPr id="26" name="Straight Connector 25"/>
            <p:cNvCxnSpPr>
              <a:stCxn id="25" idx="2"/>
              <a:endCxn id="25" idx="6"/>
            </p:cNvCxnSpPr>
            <p:nvPr/>
          </p:nvCxnSpPr>
          <p:spPr>
            <a:xfrm>
              <a:off x="718105" y="5914739"/>
              <a:ext cx="120100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4778" y="4910786"/>
              <a:ext cx="2787943" cy="369332"/>
            </a:xfrm>
            <a:prstGeom prst="rect">
              <a:avLst/>
            </a:prstGeom>
            <a:noFill/>
          </p:spPr>
          <p:txBody>
            <a:bodyPr wrap="none" rtlCol="0">
              <a:spAutoFit/>
            </a:bodyPr>
            <a:lstStyle/>
            <a:p>
              <a:r>
                <a:rPr lang="sr-Latn-RS" sz="1800" b="1" dirty="0">
                  <a:latin typeface="Arial" panose="020B0604020202020204" pitchFamily="34" charset="0"/>
                  <a:cs typeface="Arial" panose="020B0604020202020204" pitchFamily="34" charset="0"/>
                </a:rPr>
                <a:t>Donja akciona vrednost</a:t>
              </a:r>
              <a:endParaRPr lang="en-US" sz="1800" b="1" dirty="0">
                <a:latin typeface="Arial" panose="020B0604020202020204" pitchFamily="34" charset="0"/>
                <a:cs typeface="Arial" panose="020B0604020202020204" pitchFamily="34" charset="0"/>
              </a:endParaRPr>
            </a:p>
          </p:txBody>
        </p:sp>
        <p:sp>
          <p:nvSpPr>
            <p:cNvPr id="29" name="TextBox 28"/>
            <p:cNvSpPr txBox="1"/>
            <p:nvPr/>
          </p:nvSpPr>
          <p:spPr>
            <a:xfrm>
              <a:off x="1906284" y="5545407"/>
              <a:ext cx="1535998" cy="307777"/>
            </a:xfrm>
            <a:prstGeom prst="rect">
              <a:avLst/>
            </a:prstGeom>
            <a:noFill/>
          </p:spPr>
          <p:txBody>
            <a:bodyPr wrap="none" rtlCol="0">
              <a:spAutoFit/>
            </a:bodyPr>
            <a:lstStyle/>
            <a:p>
              <a:r>
                <a:rPr lang="sr-Latn-RS" sz="1400" b="1">
                  <a:latin typeface="Arial" panose="020B0604020202020204" pitchFamily="34" charset="0"/>
                  <a:cs typeface="Arial" panose="020B0604020202020204" pitchFamily="34" charset="0"/>
                </a:rPr>
                <a:t>Nivo izloženosti</a:t>
              </a:r>
              <a:endParaRPr lang="en-US" sz="1400" b="1">
                <a:latin typeface="Arial" panose="020B0604020202020204" pitchFamily="34" charset="0"/>
                <a:cs typeface="Arial" panose="020B0604020202020204" pitchFamily="34" charset="0"/>
              </a:endParaRPr>
            </a:p>
          </p:txBody>
        </p:sp>
        <p:sp>
          <p:nvSpPr>
            <p:cNvPr id="30" name="TextBox 29"/>
            <p:cNvSpPr txBox="1"/>
            <p:nvPr/>
          </p:nvSpPr>
          <p:spPr>
            <a:xfrm>
              <a:off x="1919108" y="5914739"/>
              <a:ext cx="1470274" cy="307777"/>
            </a:xfrm>
            <a:prstGeom prst="rect">
              <a:avLst/>
            </a:prstGeom>
            <a:noFill/>
          </p:spPr>
          <p:txBody>
            <a:bodyPr wrap="none" rtlCol="0">
              <a:spAutoFit/>
            </a:bodyPr>
            <a:lstStyle/>
            <a:p>
              <a:r>
                <a:rPr lang="sr-Latn-RS" sz="1400" b="1">
                  <a:latin typeface="Arial" panose="020B0604020202020204" pitchFamily="34" charset="0"/>
                  <a:cs typeface="Arial" panose="020B0604020202020204" pitchFamily="34" charset="0"/>
                </a:rPr>
                <a:t>Vršna vrednost</a:t>
              </a:r>
              <a:endParaRPr lang="en-US" sz="1400" b="1">
                <a:latin typeface="Arial" panose="020B0604020202020204" pitchFamily="34" charset="0"/>
                <a:cs typeface="Arial" panose="020B0604020202020204" pitchFamily="34" charset="0"/>
              </a:endParaRPr>
            </a:p>
          </p:txBody>
        </p:sp>
      </p:grpSp>
      <p:pic>
        <p:nvPicPr>
          <p:cNvPr id="31" name="Picture 4" descr="Seton Motion® Mandatory Sign &quot;Ear Protection Required&quot; | Seto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280" y="1453064"/>
            <a:ext cx="868444" cy="8684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o Entry GIFs | Teno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486" y="2321509"/>
            <a:ext cx="680155" cy="680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724445" y="1669464"/>
            <a:ext cx="2772000" cy="369332"/>
          </a:xfrm>
          <a:prstGeom prst="rect">
            <a:avLst/>
          </a:prstGeom>
          <a:solidFill>
            <a:schemeClr val="tx2"/>
          </a:solidFill>
        </p:spPr>
        <p:txBody>
          <a:bodyPr wrap="none" rtlCol="0">
            <a:spAutoFit/>
          </a:bodyPr>
          <a:lstStyle/>
          <a:p>
            <a:r>
              <a:rPr lang="sr-Latn-RS" sz="1800" b="1" dirty="0">
                <a:solidFill>
                  <a:schemeClr val="bg1"/>
                </a:solidFill>
                <a:latin typeface="Arial" panose="020B0604020202020204" pitchFamily="34" charset="0"/>
                <a:cs typeface="Arial" panose="020B0604020202020204" pitchFamily="34" charset="0"/>
              </a:rPr>
              <a:t>Zona zaštite od buke</a:t>
            </a:r>
            <a:endParaRPr lang="en-US" sz="1800" b="1"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5724445" y="2476830"/>
            <a:ext cx="2772000" cy="369332"/>
          </a:xfrm>
          <a:prstGeom prst="rect">
            <a:avLst/>
          </a:prstGeom>
          <a:solidFill>
            <a:srgbClr val="FF0000"/>
          </a:solidFill>
        </p:spPr>
        <p:txBody>
          <a:bodyPr wrap="none" rtlCol="0">
            <a:spAutoFit/>
          </a:bodyPr>
          <a:lstStyle/>
          <a:p>
            <a:r>
              <a:rPr lang="sr-Latn-RS" sz="1800" b="1" dirty="0">
                <a:solidFill>
                  <a:schemeClr val="bg1"/>
                </a:solidFill>
                <a:latin typeface="Arial" panose="020B0604020202020204" pitchFamily="34" charset="0"/>
                <a:cs typeface="Arial" panose="020B0604020202020204" pitchFamily="34" charset="0"/>
              </a:rPr>
              <a:t>Ne ulazi bez štitnika  </a:t>
            </a:r>
            <a:endParaRPr lang="en-US" sz="1800" b="1" dirty="0">
              <a:solidFill>
                <a:schemeClr val="bg1"/>
              </a:solidFill>
              <a:latin typeface="Arial" panose="020B0604020202020204" pitchFamily="34" charset="0"/>
              <a:cs typeface="Arial" panose="020B0604020202020204" pitchFamily="34" charset="0"/>
            </a:endParaRPr>
          </a:p>
        </p:txBody>
      </p:sp>
      <p:pic>
        <p:nvPicPr>
          <p:cNvPr id="35" name="Picture 4" descr="Seton Motion® Mandatory Sign &quot;Ear Protection Required&quot; | Seto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280" y="3935441"/>
            <a:ext cx="868444" cy="86844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724445" y="3912827"/>
            <a:ext cx="2772000" cy="923330"/>
          </a:xfrm>
          <a:prstGeom prst="rect">
            <a:avLst/>
          </a:prstGeom>
          <a:solidFill>
            <a:schemeClr val="tx2"/>
          </a:solidFill>
        </p:spPr>
        <p:txBody>
          <a:bodyPr wrap="square" rtlCol="0">
            <a:spAutoFit/>
          </a:bodyPr>
          <a:lstStyle/>
          <a:p>
            <a:pPr algn="ctr"/>
            <a:r>
              <a:rPr lang="sr-Latn-RS" sz="1800" b="1" dirty="0">
                <a:solidFill>
                  <a:schemeClr val="bg1"/>
                </a:solidFill>
                <a:latin typeface="Arial" panose="020B0604020202020204" pitchFamily="34" charset="0"/>
                <a:cs typeface="Arial" panose="020B0604020202020204" pitchFamily="34" charset="0"/>
              </a:rPr>
              <a:t>Obavezno nošenje štitnika – zabranjen pristup nezaposlenima</a:t>
            </a:r>
            <a:endParaRPr lang="en-US" sz="1800" b="1" dirty="0">
              <a:solidFill>
                <a:schemeClr val="bg1"/>
              </a:solidFill>
              <a:latin typeface="Arial" panose="020B0604020202020204" pitchFamily="34" charset="0"/>
              <a:cs typeface="Arial" panose="020B0604020202020204" pitchFamily="34" charset="0"/>
            </a:endParaRPr>
          </a:p>
        </p:txBody>
      </p:sp>
      <p:pic>
        <p:nvPicPr>
          <p:cNvPr id="37"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25" t="14571" r="56855" b="49355"/>
          <a:stretch/>
        </p:blipFill>
        <p:spPr bwMode="auto">
          <a:xfrm>
            <a:off x="4746941" y="3164190"/>
            <a:ext cx="787243" cy="70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5724445" y="3210348"/>
            <a:ext cx="2772000" cy="615553"/>
          </a:xfrm>
          <a:prstGeom prst="rect">
            <a:avLst/>
          </a:prstGeom>
          <a:solidFill>
            <a:srgbClr val="FFFF00"/>
          </a:solidFill>
        </p:spPr>
        <p:txBody>
          <a:bodyPr wrap="square" rtlCol="0">
            <a:spAutoFit/>
          </a:bodyPr>
          <a:lstStyle/>
          <a:p>
            <a:pPr algn="ctr"/>
            <a:r>
              <a:rPr lang="sr-Latn-RS" sz="1800" b="1" dirty="0">
                <a:latin typeface="Arial" panose="020B0604020202020204" pitchFamily="34" charset="0"/>
                <a:cs typeface="Arial" panose="020B0604020202020204" pitchFamily="34" charset="0"/>
              </a:rPr>
              <a:t>Upozorenje !</a:t>
            </a:r>
          </a:p>
          <a:p>
            <a:pPr algn="ctr"/>
            <a:r>
              <a:rPr lang="sr-Latn-RS" sz="1600" b="1" dirty="0">
                <a:latin typeface="Arial" panose="020B0604020202020204" pitchFamily="34" charset="0"/>
                <a:cs typeface="Arial" panose="020B0604020202020204" pitchFamily="34" charset="0"/>
              </a:rPr>
              <a:t>Nivoi buke 83 dB i iznad</a:t>
            </a:r>
            <a:endParaRPr lang="en-US" sz="1600" b="1" dirty="0">
              <a:latin typeface="Arial" panose="020B0604020202020204" pitchFamily="34" charset="0"/>
              <a:cs typeface="Arial" panose="020B0604020202020204" pitchFamily="34" charset="0"/>
            </a:endParaRPr>
          </a:p>
        </p:txBody>
      </p:sp>
      <p:sp>
        <p:nvSpPr>
          <p:cNvPr id="39" name="TextBox 38"/>
          <p:cNvSpPr txBox="1"/>
          <p:nvPr/>
        </p:nvSpPr>
        <p:spPr>
          <a:xfrm>
            <a:off x="5724445" y="5950181"/>
            <a:ext cx="2772000" cy="369332"/>
          </a:xfrm>
          <a:prstGeom prst="rect">
            <a:avLst/>
          </a:prstGeom>
          <a:solidFill>
            <a:srgbClr val="00B050"/>
          </a:solidFill>
        </p:spPr>
        <p:txBody>
          <a:bodyPr wrap="square" rtlCol="0">
            <a:spAutoFit/>
          </a:bodyPr>
          <a:lstStyle/>
          <a:p>
            <a:pPr algn="ctr">
              <a:spcBef>
                <a:spcPts val="300"/>
              </a:spcBef>
              <a:spcAft>
                <a:spcPts val="300"/>
              </a:spcAft>
            </a:pPr>
            <a:r>
              <a:rPr lang="sr-Latn-RS" sz="1800" b="1" dirty="0">
                <a:solidFill>
                  <a:schemeClr val="bg1"/>
                </a:solidFill>
                <a:latin typeface="Arial" panose="020B0604020202020204" pitchFamily="34" charset="0"/>
                <a:cs typeface="Arial" panose="020B0604020202020204" pitchFamily="34" charset="0"/>
              </a:rPr>
              <a:t>Štitnici na raspolaganju</a:t>
            </a:r>
            <a:endParaRPr lang="en-US" sz="1800" b="1" dirty="0">
              <a:solidFill>
                <a:schemeClr val="bg1"/>
              </a:solidFill>
              <a:latin typeface="Arial" panose="020B0604020202020204" pitchFamily="34" charset="0"/>
              <a:cs typeface="Arial" panose="020B0604020202020204" pitchFamily="34" charset="0"/>
            </a:endParaRPr>
          </a:p>
        </p:txBody>
      </p:sp>
      <p:pic>
        <p:nvPicPr>
          <p:cNvPr id="40"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25" t="14571" r="56855" b="49355"/>
          <a:stretch/>
        </p:blipFill>
        <p:spPr bwMode="auto">
          <a:xfrm>
            <a:off x="4746941" y="4985707"/>
            <a:ext cx="787243" cy="70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5724445" y="4908755"/>
            <a:ext cx="2772000" cy="861774"/>
          </a:xfrm>
          <a:prstGeom prst="rect">
            <a:avLst/>
          </a:prstGeom>
          <a:solidFill>
            <a:srgbClr val="FFFF00"/>
          </a:solidFill>
        </p:spPr>
        <p:txBody>
          <a:bodyPr wrap="square" rtlCol="0">
            <a:spAutoFit/>
          </a:bodyPr>
          <a:lstStyle/>
          <a:p>
            <a:pPr algn="ctr"/>
            <a:r>
              <a:rPr lang="sr-Latn-RS" sz="1800" b="1" dirty="0">
                <a:latin typeface="Arial" panose="020B0604020202020204" pitchFamily="34" charset="0"/>
                <a:cs typeface="Arial" panose="020B0604020202020204" pitchFamily="34" charset="0"/>
              </a:rPr>
              <a:t>Upozorenje !</a:t>
            </a:r>
          </a:p>
          <a:p>
            <a:pPr algn="ctr"/>
            <a:r>
              <a:rPr lang="sr-Latn-RS" sz="1600" b="1" dirty="0">
                <a:latin typeface="Arial" panose="020B0604020202020204" pitchFamily="34" charset="0"/>
                <a:cs typeface="Arial" panose="020B0604020202020204" pitchFamily="34" charset="0"/>
              </a:rPr>
              <a:t>Nivoi buke između </a:t>
            </a:r>
            <a:br>
              <a:rPr lang="sr-Latn-RS" sz="1600" b="1" dirty="0">
                <a:latin typeface="Arial" panose="020B0604020202020204" pitchFamily="34" charset="0"/>
                <a:cs typeface="Arial" panose="020B0604020202020204" pitchFamily="34" charset="0"/>
              </a:rPr>
            </a:br>
            <a:r>
              <a:rPr lang="sr-Latn-RS" sz="1600" b="1" dirty="0">
                <a:latin typeface="Arial" panose="020B0604020202020204" pitchFamily="34" charset="0"/>
                <a:cs typeface="Arial" panose="020B0604020202020204" pitchFamily="34" charset="0"/>
              </a:rPr>
              <a:t>80 dB i 83 dB</a:t>
            </a:r>
            <a:endParaRPr lang="en-US" sz="1600" b="1" dirty="0">
              <a:latin typeface="Arial" panose="020B0604020202020204" pitchFamily="34" charset="0"/>
              <a:cs typeface="Arial" panose="020B0604020202020204" pitchFamily="34" charset="0"/>
            </a:endParaRPr>
          </a:p>
        </p:txBody>
      </p:sp>
      <p:pic>
        <p:nvPicPr>
          <p:cNvPr id="42"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57" t="50000" r="67767" b="15009"/>
          <a:stretch/>
        </p:blipFill>
        <p:spPr bwMode="auto">
          <a:xfrm>
            <a:off x="4923880" y="5808636"/>
            <a:ext cx="530940" cy="65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5">
            <a:extLst>
              <a:ext uri="{FF2B5EF4-FFF2-40B4-BE49-F238E27FC236}">
                <a16:creationId xmlns:a16="http://schemas.microsoft.com/office/drawing/2014/main" xmlns="" id="{10044593-E4DA-B287-87C7-CAD84739B9DD}"/>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A3 – Identifikacija i primena mera za eliminisanje i smanjenje rizika</a:t>
            </a:r>
          </a:p>
        </p:txBody>
      </p:sp>
      <p:sp>
        <p:nvSpPr>
          <p:cNvPr id="7" name="Rectangle 15">
            <a:extLst>
              <a:ext uri="{FF2B5EF4-FFF2-40B4-BE49-F238E27FC236}">
                <a16:creationId xmlns:a16="http://schemas.microsoft.com/office/drawing/2014/main" xmlns="" id="{727847A6-A4D7-3EAE-B9D8-CD1EBD30B10F}"/>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69637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432000" y="1501442"/>
            <a:ext cx="8280000" cy="466386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lvl="1" indent="-2880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LZO mora da bude na raspolaganju zaposlenom </a:t>
            </a:r>
            <a:br>
              <a:rPr lang="sr-Latn-RS" sz="1800" b="1" dirty="0">
                <a:solidFill>
                  <a:srgbClr val="002060"/>
                </a:solidFill>
                <a:latin typeface="Arial" panose="020B0604020202020204" pitchFamily="34" charset="0"/>
                <a:cs typeface="Arial" panose="020B0604020202020204" pitchFamily="34" charset="0"/>
              </a:rPr>
            </a:br>
            <a:r>
              <a:rPr lang="sr-Latn-RS" sz="1800" b="1" dirty="0">
                <a:solidFill>
                  <a:srgbClr val="002060"/>
                </a:solidFill>
                <a:latin typeface="Arial" panose="020B0604020202020204" pitchFamily="34" charset="0"/>
                <a:cs typeface="Arial" panose="020B0604020202020204" pitchFamily="34" charset="0"/>
              </a:rPr>
              <a:t>ako je nivo izloženosti buci veći od 80 dB.</a:t>
            </a:r>
          </a:p>
          <a:p>
            <a:pPr marL="360000" lvl="1" indent="-2880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Zaposleni mora da nosi LZO ako je nivo izloženosti </a:t>
            </a:r>
            <a:br>
              <a:rPr lang="sr-Latn-RS" sz="1800" b="1" dirty="0">
                <a:solidFill>
                  <a:srgbClr val="002060"/>
                </a:solidFill>
                <a:latin typeface="Arial" panose="020B0604020202020204" pitchFamily="34" charset="0"/>
                <a:cs typeface="Arial" panose="020B0604020202020204" pitchFamily="34" charset="0"/>
              </a:rPr>
            </a:br>
            <a:r>
              <a:rPr lang="sr-Latn-RS" sz="1800" b="1" dirty="0">
                <a:solidFill>
                  <a:srgbClr val="002060"/>
                </a:solidFill>
                <a:latin typeface="Arial" panose="020B0604020202020204" pitchFamily="34" charset="0"/>
                <a:cs typeface="Arial" panose="020B0604020202020204" pitchFamily="34" charset="0"/>
              </a:rPr>
              <a:t>buci jednak ili veći od 83 dB.</a:t>
            </a:r>
          </a:p>
          <a:p>
            <a:pPr marL="360000" lvl="1" indent="-2880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LZO mora da obezbedi nivo izloženosti buci </a:t>
            </a:r>
            <a:br>
              <a:rPr lang="sr-Latn-RS" sz="1800" b="1" dirty="0">
                <a:solidFill>
                  <a:srgbClr val="002060"/>
                </a:solidFill>
                <a:latin typeface="Arial" panose="020B0604020202020204" pitchFamily="34" charset="0"/>
                <a:cs typeface="Arial" panose="020B0604020202020204" pitchFamily="34" charset="0"/>
              </a:rPr>
            </a:br>
            <a:r>
              <a:rPr lang="sr-Latn-RS" sz="1800" b="1" dirty="0">
                <a:solidFill>
                  <a:srgbClr val="002060"/>
                </a:solidFill>
                <a:latin typeface="Arial" panose="020B0604020202020204" pitchFamily="34" charset="0"/>
                <a:cs typeface="Arial" panose="020B0604020202020204" pitchFamily="34" charset="0"/>
              </a:rPr>
              <a:t>manji od 85 dB </a:t>
            </a:r>
            <a:r>
              <a:rPr lang="vi-VN" sz="1800" b="1" dirty="0">
                <a:solidFill>
                  <a:srgbClr val="002060"/>
                </a:solidFill>
                <a:latin typeface="Arial" panose="020B0604020202020204" pitchFamily="34" charset="0"/>
                <a:cs typeface="Arial" panose="020B0604020202020204" pitchFamily="34" charset="0"/>
              </a:rPr>
              <a:t>(</a:t>
            </a:r>
            <a:r>
              <a:rPr lang="sr-Latn-RS" sz="1800" b="1" dirty="0">
                <a:solidFill>
                  <a:srgbClr val="002060"/>
                </a:solidFill>
                <a:latin typeface="Arial" panose="020B0604020202020204" pitchFamily="34" charset="0"/>
                <a:cs typeface="Arial" panose="020B0604020202020204" pitchFamily="34" charset="0"/>
              </a:rPr>
              <a:t>poželjno </a:t>
            </a:r>
            <a:r>
              <a:rPr lang="vi-VN" sz="1800" b="1" dirty="0">
                <a:solidFill>
                  <a:srgbClr val="002060"/>
                </a:solidFill>
                <a:latin typeface="Arial" panose="020B0604020202020204" pitchFamily="34" charset="0"/>
                <a:cs typeface="Arial" panose="020B0604020202020204" pitchFamily="34" charset="0"/>
              </a:rPr>
              <a:t>između 75 dB i 80</a:t>
            </a:r>
            <a:r>
              <a:rPr lang="sr-Latn-RS" sz="1800" b="1"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dB)</a:t>
            </a:r>
            <a:r>
              <a:rPr lang="sr-Latn-RS" sz="1800" b="1" dirty="0">
                <a:solidFill>
                  <a:srgbClr val="002060"/>
                </a:solidFill>
                <a:latin typeface="Arial" panose="020B0604020202020204" pitchFamily="34" charset="0"/>
                <a:cs typeface="Arial" panose="020B0604020202020204" pitchFamily="34" charset="0"/>
              </a:rPr>
              <a:t>.</a:t>
            </a:r>
          </a:p>
          <a:p>
            <a:pPr marL="360000" lvl="1" indent="-2880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Poslodavac odgovoran za nošenje LZO i proveru efektivnosti primenjenih mera.</a:t>
            </a:r>
          </a:p>
          <a:p>
            <a:pPr marL="360000" lvl="1" indent="-2880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Upotreba </a:t>
            </a:r>
            <a:r>
              <a:rPr lang="sr-Latn-RS" sz="1800" b="1" dirty="0" err="1">
                <a:solidFill>
                  <a:srgbClr val="002060"/>
                </a:solidFill>
                <a:latin typeface="Arial" panose="020B0604020202020204" pitchFamily="34" charset="0"/>
                <a:cs typeface="Arial" panose="020B0604020202020204" pitchFamily="34" charset="0"/>
              </a:rPr>
              <a:t>LZO</a:t>
            </a:r>
            <a:r>
              <a:rPr lang="sr-Latn-RS" sz="1800" b="1" dirty="0">
                <a:solidFill>
                  <a:srgbClr val="002060"/>
                </a:solidFill>
                <a:latin typeface="Arial" panose="020B0604020202020204" pitchFamily="34" charset="0"/>
                <a:cs typeface="Arial" panose="020B0604020202020204" pitchFamily="34" charset="0"/>
              </a:rPr>
              <a:t> je manje efikasna od ostalih mera kontrole buke – efekat zavisi od ponašanja radnika.</a:t>
            </a:r>
          </a:p>
          <a:p>
            <a:pPr marL="360000" lvl="1" indent="-2880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Pri korišćenju LZO se javljaju neželjeni efekti – nelagodnost, opažanje zvučnih signala upozorenja, otežana komunikacija.</a:t>
            </a:r>
          </a:p>
        </p:txBody>
      </p:sp>
      <p:cxnSp>
        <p:nvCxnSpPr>
          <p:cNvPr id="6" name="Straight Connector 5">
            <a:extLst>
              <a:ext uri="{FF2B5EF4-FFF2-40B4-BE49-F238E27FC236}">
                <a16:creationId xmlns:a16="http://schemas.microsoft.com/office/drawing/2014/main" xmlns="" id="{C589C466-134D-4CCF-8AA1-E531CEF95EFB}"/>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4C9860B3-2AC2-4F99-AD89-70D740B3B1EE}"/>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a:extLst>
              <a:ext uri="{FF2B5EF4-FFF2-40B4-BE49-F238E27FC236}">
                <a16:creationId xmlns:a16="http://schemas.microsoft.com/office/drawing/2014/main" xmlns="" id="{01FDD804-D0FC-4598-80DD-D3B5A98ECC14}"/>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CC40C63B-3056-4B2A-92C4-9A1965EA0B02}"/>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3" name="TextBox 12">
            <a:extLst>
              <a:ext uri="{FF2B5EF4-FFF2-40B4-BE49-F238E27FC236}">
                <a16:creationId xmlns:a16="http://schemas.microsoft.com/office/drawing/2014/main" xmlns="" id="{7CEC5C92-1DAA-449D-906C-F28DEFC491A6}"/>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Lična zaštitna oprema – štitnici za sluh</a:t>
            </a:r>
          </a:p>
        </p:txBody>
      </p:sp>
      <p:pic>
        <p:nvPicPr>
          <p:cNvPr id="110594" name="Picture 2" descr="Štitnici za uši Peltor X4A - | Decathlon">
            <a:extLst>
              <a:ext uri="{FF2B5EF4-FFF2-40B4-BE49-F238E27FC236}">
                <a16:creationId xmlns:a16="http://schemas.microsoft.com/office/drawing/2014/main" xmlns="" id="{05F2B492-A0BF-42F1-AE75-0A187650FD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88224" y="1526594"/>
            <a:ext cx="1692000" cy="24327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a:extLst>
              <a:ext uri="{FF2B5EF4-FFF2-40B4-BE49-F238E27FC236}">
                <a16:creationId xmlns:a16="http://schemas.microsoft.com/office/drawing/2014/main" xmlns="" id="{E81F7522-D198-EF89-55DD-A1D183AB3191}"/>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A3 – Identifikacija i primena mera za eliminisanje i smanjenje rizika</a:t>
            </a:r>
          </a:p>
        </p:txBody>
      </p:sp>
      <p:sp>
        <p:nvSpPr>
          <p:cNvPr id="2" name="Rectangle 15">
            <a:extLst>
              <a:ext uri="{FF2B5EF4-FFF2-40B4-BE49-F238E27FC236}">
                <a16:creationId xmlns:a16="http://schemas.microsoft.com/office/drawing/2014/main" xmlns="" id="{0AD7C047-CDAA-0E6D-BD1B-765E2B658CF1}"/>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6801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37032"/>
            <a:ext cx="2840928"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Buy Honeywell l2 soundproof earmuffs sleep learning professional noise  reduction earmuffs earmuffs industrial noise abatement earmuffs 1010923 in  Cheap Price on Alibaba.com"/>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385" y="1924973"/>
            <a:ext cx="2592000" cy="180403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402" y="4542945"/>
            <a:ext cx="1640967"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5661" y="447052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xmlns="" id="{36350C75-CE9E-4F56-BD35-97A9ED948D3F}"/>
              </a:ext>
            </a:extLst>
          </p:cNvPr>
          <p:cNvSpPr txBox="1"/>
          <p:nvPr/>
        </p:nvSpPr>
        <p:spPr>
          <a:xfrm>
            <a:off x="1570394" y="1393336"/>
            <a:ext cx="2274982" cy="369332"/>
          </a:xfrm>
          <a:prstGeom prst="rect">
            <a:avLst/>
          </a:prstGeom>
          <a:noFill/>
        </p:spPr>
        <p:txBody>
          <a:bodyPr wrap="none" rtlCol="0">
            <a:spAutoFit/>
          </a:bodyPr>
          <a:lstStyle/>
          <a:p>
            <a:r>
              <a:rPr lang="sr-Latn-RS" sz="1800" b="1" dirty="0">
                <a:solidFill>
                  <a:srgbClr val="002060"/>
                </a:solidFill>
                <a:latin typeface="Arial" panose="020B0604020202020204" pitchFamily="34" charset="0"/>
                <a:cs typeface="Arial" panose="020B0604020202020204" pitchFamily="34" charset="0"/>
              </a:rPr>
              <a:t>Naušnice (</a:t>
            </a:r>
            <a:r>
              <a:rPr lang="sr-Latn-RS" sz="1800" b="1" i="1" dirty="0" err="1">
                <a:solidFill>
                  <a:srgbClr val="002060"/>
                </a:solidFill>
                <a:latin typeface="Arial" panose="020B0604020202020204" pitchFamily="34" charset="0"/>
                <a:cs typeface="Arial" panose="020B0604020202020204" pitchFamily="34" charset="0"/>
              </a:rPr>
              <a:t>earmuff</a:t>
            </a:r>
            <a:r>
              <a:rPr lang="sr-Latn-RS" sz="1800" b="1" dirty="0">
                <a:solidFill>
                  <a:srgbClr val="002060"/>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xmlns="" id="{15B5CE60-A9F8-4791-B88D-E4296C3FEB9A}"/>
              </a:ext>
            </a:extLst>
          </p:cNvPr>
          <p:cNvSpPr txBox="1"/>
          <p:nvPr/>
        </p:nvSpPr>
        <p:spPr>
          <a:xfrm>
            <a:off x="5056170" y="1393336"/>
            <a:ext cx="2592000" cy="369332"/>
          </a:xfrm>
          <a:prstGeom prst="rect">
            <a:avLst/>
          </a:prstGeom>
          <a:noFill/>
        </p:spPr>
        <p:txBody>
          <a:bodyPr wrap="square" rtlCol="0">
            <a:spAutoFit/>
          </a:bodyPr>
          <a:lstStyle/>
          <a:p>
            <a:pPr marL="0" lvl="1"/>
            <a:r>
              <a:rPr lang="sr-Latn-RS" sz="1800" b="1" dirty="0">
                <a:solidFill>
                  <a:srgbClr val="002060"/>
                </a:solidFill>
                <a:latin typeface="Arial" panose="020B0604020202020204" pitchFamily="34" charset="0"/>
                <a:cs typeface="Arial" panose="020B0604020202020204" pitchFamily="34" charset="0"/>
              </a:rPr>
              <a:t>Naušnice sa šlemom</a:t>
            </a:r>
          </a:p>
        </p:txBody>
      </p:sp>
      <p:sp>
        <p:nvSpPr>
          <p:cNvPr id="16" name="TextBox 15">
            <a:extLst>
              <a:ext uri="{FF2B5EF4-FFF2-40B4-BE49-F238E27FC236}">
                <a16:creationId xmlns:a16="http://schemas.microsoft.com/office/drawing/2014/main" xmlns="" id="{4D4E96B4-05F1-4060-87FC-6EF8B24B8173}"/>
              </a:ext>
            </a:extLst>
          </p:cNvPr>
          <p:cNvSpPr txBox="1"/>
          <p:nvPr/>
        </p:nvSpPr>
        <p:spPr>
          <a:xfrm>
            <a:off x="1352386" y="4042916"/>
            <a:ext cx="2710999" cy="369332"/>
          </a:xfrm>
          <a:prstGeom prst="rect">
            <a:avLst/>
          </a:prstGeom>
          <a:noFill/>
        </p:spPr>
        <p:txBody>
          <a:bodyPr wrap="none" rtlCol="0">
            <a:spAutoFit/>
          </a:bodyPr>
          <a:lstStyle/>
          <a:p>
            <a:pPr marL="0" lvl="1"/>
            <a:r>
              <a:rPr lang="sr-Latn-RS" sz="1800" b="1" dirty="0">
                <a:solidFill>
                  <a:srgbClr val="002060"/>
                </a:solidFill>
                <a:latin typeface="Arial" panose="020B0604020202020204" pitchFamily="34" charset="0"/>
                <a:cs typeface="Arial" panose="020B0604020202020204" pitchFamily="34" charset="0"/>
              </a:rPr>
              <a:t>Čepovi za uši (</a:t>
            </a:r>
            <a:r>
              <a:rPr lang="sr-Latn-RS" sz="1800" b="1" i="1" dirty="0" err="1">
                <a:solidFill>
                  <a:srgbClr val="002060"/>
                </a:solidFill>
                <a:latin typeface="Arial" panose="020B0604020202020204" pitchFamily="34" charset="0"/>
                <a:cs typeface="Arial" panose="020B0604020202020204" pitchFamily="34" charset="0"/>
              </a:rPr>
              <a:t>earplug</a:t>
            </a:r>
            <a:r>
              <a:rPr lang="sr-Latn-RS" sz="1800" b="1" dirty="0">
                <a:solidFill>
                  <a:srgbClr val="00206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xmlns="" id="{1A36EC6B-A4DC-4BFB-90F4-77FBE745A1F7}"/>
              </a:ext>
            </a:extLst>
          </p:cNvPr>
          <p:cNvSpPr txBox="1"/>
          <p:nvPr/>
        </p:nvSpPr>
        <p:spPr>
          <a:xfrm>
            <a:off x="5052486" y="4048773"/>
            <a:ext cx="2592000" cy="369332"/>
          </a:xfrm>
          <a:prstGeom prst="rect">
            <a:avLst/>
          </a:prstGeom>
          <a:noFill/>
        </p:spPr>
        <p:txBody>
          <a:bodyPr wrap="square" rtlCol="0">
            <a:spAutoFit/>
          </a:bodyPr>
          <a:lstStyle/>
          <a:p>
            <a:pPr marL="0" lvl="1"/>
            <a:r>
              <a:rPr lang="sr-Latn-RS" sz="1800" b="1" dirty="0">
                <a:solidFill>
                  <a:srgbClr val="002060"/>
                </a:solidFill>
                <a:latin typeface="Arial" panose="020B0604020202020204" pitchFamily="34" charset="0"/>
                <a:cs typeface="Arial" panose="020B0604020202020204" pitchFamily="34" charset="0"/>
              </a:rPr>
              <a:t>Kapice za uši (</a:t>
            </a:r>
            <a:r>
              <a:rPr lang="sr-Latn-RS" sz="1800" b="1" i="1" dirty="0" err="1">
                <a:solidFill>
                  <a:srgbClr val="002060"/>
                </a:solidFill>
                <a:latin typeface="Arial" panose="020B0604020202020204" pitchFamily="34" charset="0"/>
                <a:cs typeface="Arial" panose="020B0604020202020204" pitchFamily="34" charset="0"/>
              </a:rPr>
              <a:t>earcap</a:t>
            </a:r>
            <a:r>
              <a:rPr lang="sr-Latn-RS" sz="1800" b="1" dirty="0">
                <a:solidFill>
                  <a:srgbClr val="002060"/>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xmlns="" id="{FB6D1E64-3DDD-4050-89ED-7C122BFB2E5E}"/>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xmlns="" id="{921B4F95-CB57-49BC-8CB1-865E75C728E2}"/>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1" name="Rectangle 9">
            <a:extLst>
              <a:ext uri="{FF2B5EF4-FFF2-40B4-BE49-F238E27FC236}">
                <a16:creationId xmlns:a16="http://schemas.microsoft.com/office/drawing/2014/main" xmlns="" id="{64107777-582C-452F-AACE-22E78D33BCF1}"/>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2" name="Rectangle 21">
            <a:extLst>
              <a:ext uri="{FF2B5EF4-FFF2-40B4-BE49-F238E27FC236}">
                <a16:creationId xmlns:a16="http://schemas.microsoft.com/office/drawing/2014/main" xmlns="" id="{7FBE533F-B295-4012-8B8B-3420D901B89B}"/>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5" name="Rectangle 15">
            <a:extLst>
              <a:ext uri="{FF2B5EF4-FFF2-40B4-BE49-F238E27FC236}">
                <a16:creationId xmlns:a16="http://schemas.microsoft.com/office/drawing/2014/main" xmlns="" id="{A0E5EC16-EF4E-8E70-A5C6-4D08A9C70B68}"/>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A3 – Identifikacija i primena mera za eliminisanje i smanjenje rizika</a:t>
            </a:r>
          </a:p>
        </p:txBody>
      </p:sp>
      <p:sp>
        <p:nvSpPr>
          <p:cNvPr id="6" name="TextBox 5">
            <a:extLst>
              <a:ext uri="{FF2B5EF4-FFF2-40B4-BE49-F238E27FC236}">
                <a16:creationId xmlns:a16="http://schemas.microsoft.com/office/drawing/2014/main" xmlns="" id="{BA0F95F3-32B2-95F6-E163-F196C969E89B}"/>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tipovi</a:t>
            </a:r>
          </a:p>
        </p:txBody>
      </p:sp>
      <p:sp>
        <p:nvSpPr>
          <p:cNvPr id="2" name="Rectangle 15">
            <a:extLst>
              <a:ext uri="{FF2B5EF4-FFF2-40B4-BE49-F238E27FC236}">
                <a16:creationId xmlns:a16="http://schemas.microsoft.com/office/drawing/2014/main" xmlns="" id="{B1ED5921-27F0-D617-BA59-CCC29B2D4499}"/>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877275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3" t="11527" r="3935" b="1713"/>
          <a:stretch/>
        </p:blipFill>
        <p:spPr bwMode="auto">
          <a:xfrm>
            <a:off x="7286525" y="907489"/>
            <a:ext cx="1431235" cy="196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92556" y="3868770"/>
            <a:ext cx="1281863"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pic>
        <p:nvPicPr>
          <p:cNvPr id="102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1560" y="1556792"/>
            <a:ext cx="2967674" cy="1914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79912" y="1650032"/>
            <a:ext cx="2680065" cy="1821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27506" y="3868770"/>
            <a:ext cx="1323789"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715680" y="3868770"/>
            <a:ext cx="1321004"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277944" y="3868770"/>
            <a:ext cx="1310280"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102143" y="4958062"/>
            <a:ext cx="1800000" cy="1495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48746" t="24372" r="14891" b="22786"/>
          <a:stretch/>
        </p:blipFill>
        <p:spPr bwMode="auto">
          <a:xfrm>
            <a:off x="7102143" y="2933284"/>
            <a:ext cx="1800000" cy="196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a:extLst>
              <a:ext uri="{FF2B5EF4-FFF2-40B4-BE49-F238E27FC236}">
                <a16:creationId xmlns:a16="http://schemas.microsoft.com/office/drawing/2014/main" xmlns="" id="{0A9517B4-FB24-42D7-9FB6-11DFBE2F29E9}"/>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xmlns="" id="{4FC17273-5914-4AE4-9FF3-7EA78F9C68F4}"/>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2" name="Rectangle 9">
            <a:extLst>
              <a:ext uri="{FF2B5EF4-FFF2-40B4-BE49-F238E27FC236}">
                <a16:creationId xmlns:a16="http://schemas.microsoft.com/office/drawing/2014/main" xmlns="" id="{2362A7B3-4D93-4481-BF6D-E1BF34B4CFB2}"/>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3" name="Rectangle 22">
            <a:extLst>
              <a:ext uri="{FF2B5EF4-FFF2-40B4-BE49-F238E27FC236}">
                <a16:creationId xmlns:a16="http://schemas.microsoft.com/office/drawing/2014/main" xmlns="" id="{2788F5B2-2A22-4897-A111-34BEFCB5A2AE}"/>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pic>
        <p:nvPicPr>
          <p:cNvPr id="27" name="Picture 2" descr="True False Buttons Vector Stock Vector (Royalty Free) 662955643">
            <a:extLst>
              <a:ext uri="{FF2B5EF4-FFF2-40B4-BE49-F238E27FC236}">
                <a16:creationId xmlns:a16="http://schemas.microsoft.com/office/drawing/2014/main" xmlns="" id="{72A83DF8-0282-4045-9013-73AD4725299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369604" y="1530128"/>
            <a:ext cx="615362" cy="61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rue False Buttons Vector Stock Vector (Royalty Free) 662955643">
            <a:extLst>
              <a:ext uri="{FF2B5EF4-FFF2-40B4-BE49-F238E27FC236}">
                <a16:creationId xmlns:a16="http://schemas.microsoft.com/office/drawing/2014/main" xmlns="" id="{079DD992-ED21-4A7E-AFD5-518F1845810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8122785" y="2260328"/>
            <a:ext cx="594975" cy="61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rue False Buttons Vector Stock Vector (Royalty Free) 662955643">
            <a:extLst>
              <a:ext uri="{FF2B5EF4-FFF2-40B4-BE49-F238E27FC236}">
                <a16:creationId xmlns:a16="http://schemas.microsoft.com/office/drawing/2014/main" xmlns="" id="{00F8C585-4DE2-4E3D-9B08-6DC0C5B2ACF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871727" y="1650032"/>
            <a:ext cx="615362" cy="61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rue False Buttons Vector Stock Vector (Royalty Free) 662955643">
            <a:extLst>
              <a:ext uri="{FF2B5EF4-FFF2-40B4-BE49-F238E27FC236}">
                <a16:creationId xmlns:a16="http://schemas.microsoft.com/office/drawing/2014/main" xmlns="" id="{94500EE6-7F3A-45DA-A46D-F98C538563F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102143" y="4285106"/>
            <a:ext cx="594975" cy="61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rue False Buttons Vector Stock Vector (Royalty Free) 662955643">
            <a:extLst>
              <a:ext uri="{FF2B5EF4-FFF2-40B4-BE49-F238E27FC236}">
                <a16:creationId xmlns:a16="http://schemas.microsoft.com/office/drawing/2014/main" xmlns="" id="{94FEC46F-4D17-40BD-B1A0-CD74455367E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110427" y="5841336"/>
            <a:ext cx="615362" cy="612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rue False Buttons Vector Stock Vector (Royalty Free) 662955643">
            <a:extLst>
              <a:ext uri="{FF2B5EF4-FFF2-40B4-BE49-F238E27FC236}">
                <a16:creationId xmlns:a16="http://schemas.microsoft.com/office/drawing/2014/main" xmlns="" id="{BBF8CF12-C80D-42B4-956F-6CB95D181EF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525587" y="5859304"/>
            <a:ext cx="615362" cy="61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rue False Buttons Vector Stock Vector (Royalty Free) 662955643">
            <a:extLst>
              <a:ext uri="{FF2B5EF4-FFF2-40B4-BE49-F238E27FC236}">
                <a16:creationId xmlns:a16="http://schemas.microsoft.com/office/drawing/2014/main" xmlns="" id="{FBFEDE7A-4757-4702-AE71-6491FEC95A3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4069455" y="5874165"/>
            <a:ext cx="615362" cy="61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rue False Buttons Vector Stock Vector (Royalty Free) 662955643">
            <a:extLst>
              <a:ext uri="{FF2B5EF4-FFF2-40B4-BE49-F238E27FC236}">
                <a16:creationId xmlns:a16="http://schemas.microsoft.com/office/drawing/2014/main" xmlns="" id="{B6126C42-6E1A-4A1B-849F-50F9C0D20D7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625403" y="5859304"/>
            <a:ext cx="615362" cy="61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rue False Buttons Vector Stock Vector (Royalty Free) 662955643">
            <a:extLst>
              <a:ext uri="{FF2B5EF4-FFF2-40B4-BE49-F238E27FC236}">
                <a16:creationId xmlns:a16="http://schemas.microsoft.com/office/drawing/2014/main" xmlns="" id="{12E938AC-1456-4355-B3DD-AE728663CA0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985873" y="5838161"/>
            <a:ext cx="594975" cy="61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a:extLst>
              <a:ext uri="{FF2B5EF4-FFF2-40B4-BE49-F238E27FC236}">
                <a16:creationId xmlns:a16="http://schemas.microsoft.com/office/drawing/2014/main" xmlns="" id="{4C54684B-7735-677F-D4F4-BB1724B07117}"/>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A3 – Identifikacija i primena mera za eliminisanje i smanjenje rizika</a:t>
            </a:r>
          </a:p>
        </p:txBody>
      </p:sp>
      <p:sp>
        <p:nvSpPr>
          <p:cNvPr id="5" name="TextBox 4">
            <a:extLst>
              <a:ext uri="{FF2B5EF4-FFF2-40B4-BE49-F238E27FC236}">
                <a16:creationId xmlns:a16="http://schemas.microsoft.com/office/drawing/2014/main" xmlns="" id="{D54E01A2-CC66-8438-277D-5608A0C3916F}"/>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korišćenje</a:t>
            </a:r>
          </a:p>
        </p:txBody>
      </p:sp>
      <p:sp>
        <p:nvSpPr>
          <p:cNvPr id="2" name="Rectangle 15">
            <a:extLst>
              <a:ext uri="{FF2B5EF4-FFF2-40B4-BE49-F238E27FC236}">
                <a16:creationId xmlns:a16="http://schemas.microsoft.com/office/drawing/2014/main" xmlns="" id="{9570C601-C44A-ADCF-367C-74DAEA433115}"/>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656559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sp>
        <p:nvSpPr>
          <p:cNvPr id="15" name="Subtitle 2"/>
          <p:cNvSpPr txBox="1">
            <a:spLocks/>
          </p:cNvSpPr>
          <p:nvPr/>
        </p:nvSpPr>
        <p:spPr>
          <a:xfrm>
            <a:off x="252000" y="2149816"/>
            <a:ext cx="8640000" cy="401548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lvl="1" indent="-324000" algn="l">
              <a:lnSpc>
                <a:spcPct val="120000"/>
              </a:lnSpc>
              <a:spcBef>
                <a:spcPts val="600"/>
              </a:spcBef>
              <a:buClr>
                <a:srgbClr val="800000"/>
              </a:buClr>
              <a:buFont typeface="+mj-lt"/>
              <a:buAutoNum type="arabicPeriod"/>
            </a:pPr>
            <a:r>
              <a:rPr lang="sr-Latn-RS" sz="1800" b="1" dirty="0">
                <a:solidFill>
                  <a:srgbClr val="800000"/>
                </a:solidFill>
                <a:latin typeface="Arial" panose="020B0604020202020204" pitchFamily="34" charset="0"/>
                <a:cs typeface="Arial" panose="020B0604020202020204" pitchFamily="34" charset="0"/>
              </a:rPr>
              <a:t>Pretpostavljene vrednosti zaštite (</a:t>
            </a:r>
            <a:r>
              <a:rPr lang="sr-Latn-RS" sz="1800" b="1" dirty="0" err="1">
                <a:solidFill>
                  <a:srgbClr val="800000"/>
                </a:solidFill>
                <a:latin typeface="Arial" panose="020B0604020202020204" pitchFamily="34" charset="0"/>
                <a:cs typeface="Arial" panose="020B0604020202020204" pitchFamily="34" charset="0"/>
              </a:rPr>
              <a:t>Assumed</a:t>
            </a:r>
            <a:r>
              <a:rPr lang="sr-Latn-RS" sz="1800" b="1" dirty="0">
                <a:solidFill>
                  <a:srgbClr val="800000"/>
                </a:solidFill>
                <a:latin typeface="Arial" panose="020B0604020202020204" pitchFamily="34" charset="0"/>
                <a:cs typeface="Arial" panose="020B0604020202020204" pitchFamily="34" charset="0"/>
              </a:rPr>
              <a:t> </a:t>
            </a:r>
            <a:r>
              <a:rPr lang="sr-Latn-RS" sz="1800" b="1" dirty="0" err="1">
                <a:solidFill>
                  <a:srgbClr val="800000"/>
                </a:solidFill>
                <a:latin typeface="Arial" panose="020B0604020202020204" pitchFamily="34" charset="0"/>
                <a:cs typeface="Arial" panose="020B0604020202020204" pitchFamily="34" charset="0"/>
              </a:rPr>
              <a:t>Protection</a:t>
            </a:r>
            <a:r>
              <a:rPr lang="sr-Latn-RS" sz="1800" b="1" dirty="0">
                <a:solidFill>
                  <a:srgbClr val="800000"/>
                </a:solidFill>
                <a:latin typeface="Arial" panose="020B0604020202020204" pitchFamily="34" charset="0"/>
                <a:cs typeface="Arial" panose="020B0604020202020204" pitchFamily="34" charset="0"/>
              </a:rPr>
              <a:t> </a:t>
            </a:r>
            <a:r>
              <a:rPr lang="sr-Latn-RS" sz="1800" b="1" dirty="0" err="1">
                <a:solidFill>
                  <a:srgbClr val="800000"/>
                </a:solidFill>
                <a:latin typeface="Arial" panose="020B0604020202020204" pitchFamily="34" charset="0"/>
                <a:cs typeface="Arial" panose="020B0604020202020204" pitchFamily="34" charset="0"/>
              </a:rPr>
              <a:t>Values</a:t>
            </a:r>
            <a:r>
              <a:rPr lang="sr-Latn-RS" sz="1800" b="1" dirty="0">
                <a:solidFill>
                  <a:srgbClr val="800000"/>
                </a:solidFill>
                <a:latin typeface="Arial" panose="020B0604020202020204" pitchFamily="34" charset="0"/>
                <a:cs typeface="Arial" panose="020B0604020202020204" pitchFamily="34" charset="0"/>
              </a:rPr>
              <a:t>) - APV </a:t>
            </a:r>
            <a:r>
              <a:rPr lang="sr-Latn-RS" sz="1800" b="1" dirty="0">
                <a:solidFill>
                  <a:srgbClr val="800000"/>
                </a:solidFill>
                <a:latin typeface="Arial" panose="020B0604020202020204" pitchFamily="34" charset="0"/>
                <a:cs typeface="Arial" panose="020B0604020202020204" pitchFamily="34" charset="0"/>
                <a:sym typeface="Symbol"/>
              </a:rPr>
              <a:t></a:t>
            </a:r>
            <a:r>
              <a:rPr lang="sr-Latn-RS" sz="1800" b="1" dirty="0" err="1">
                <a:solidFill>
                  <a:srgbClr val="800000"/>
                </a:solidFill>
                <a:latin typeface="Arial" panose="020B0604020202020204" pitchFamily="34" charset="0"/>
                <a:cs typeface="Arial" panose="020B0604020202020204" pitchFamily="34" charset="0"/>
                <a:sym typeface="Symbol"/>
              </a:rPr>
              <a:t>dB</a:t>
            </a:r>
            <a:r>
              <a:rPr lang="sr-Latn-RS" sz="1800" b="1" dirty="0">
                <a:solidFill>
                  <a:srgbClr val="800000"/>
                </a:solidFill>
                <a:latin typeface="Arial" panose="020B0604020202020204" pitchFamily="34" charset="0"/>
                <a:cs typeface="Arial" panose="020B0604020202020204" pitchFamily="34" charset="0"/>
                <a:sym typeface="Symbol"/>
              </a:rPr>
              <a:t>];</a:t>
            </a:r>
            <a:endParaRPr lang="sr-Latn-RS" sz="1800" b="1" dirty="0">
              <a:solidFill>
                <a:srgbClr val="800000"/>
              </a:solidFill>
              <a:latin typeface="Arial" panose="020B0604020202020204" pitchFamily="34" charset="0"/>
              <a:cs typeface="Arial" panose="020B0604020202020204" pitchFamily="34" charset="0"/>
            </a:endParaRPr>
          </a:p>
          <a:p>
            <a:pPr marL="720000" lvl="2" indent="-179388"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Izračunavanje SNR i HML vrednosti.</a:t>
            </a:r>
          </a:p>
          <a:p>
            <a:pPr marL="720000" lvl="2" indent="-179388"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Direktno izračunavanje slabljenja štitnikom za sluh.</a:t>
            </a:r>
          </a:p>
          <a:p>
            <a:pPr marL="360000" lvl="1" indent="-324000" algn="l">
              <a:spcBef>
                <a:spcPts val="1800"/>
              </a:spcBef>
              <a:buClr>
                <a:srgbClr val="800000"/>
              </a:buClr>
              <a:buFont typeface="+mj-lt"/>
              <a:buAutoNum type="arabicPeriod"/>
            </a:pPr>
            <a:r>
              <a:rPr lang="sr-Latn-RS" sz="1800" b="1" dirty="0">
                <a:solidFill>
                  <a:srgbClr val="800000"/>
                </a:solidFill>
                <a:latin typeface="Arial" panose="020B0604020202020204" pitchFamily="34" charset="0"/>
                <a:cs typeface="Arial" panose="020B0604020202020204" pitchFamily="34" charset="0"/>
              </a:rPr>
              <a:t>Single </a:t>
            </a:r>
            <a:r>
              <a:rPr lang="sr-Latn-RS" sz="1800" b="1" dirty="0" err="1">
                <a:solidFill>
                  <a:srgbClr val="800000"/>
                </a:solidFill>
                <a:latin typeface="Arial" panose="020B0604020202020204" pitchFamily="34" charset="0"/>
                <a:cs typeface="Arial" panose="020B0604020202020204" pitchFamily="34" charset="0"/>
              </a:rPr>
              <a:t>Number</a:t>
            </a:r>
            <a:r>
              <a:rPr lang="sr-Latn-RS" sz="1800" b="1" dirty="0">
                <a:solidFill>
                  <a:srgbClr val="800000"/>
                </a:solidFill>
                <a:latin typeface="Arial" panose="020B0604020202020204" pitchFamily="34" charset="0"/>
                <a:cs typeface="Arial" panose="020B0604020202020204" pitchFamily="34" charset="0"/>
              </a:rPr>
              <a:t> </a:t>
            </a:r>
            <a:r>
              <a:rPr lang="sr-Latn-RS" sz="1800" b="1" dirty="0" err="1">
                <a:solidFill>
                  <a:srgbClr val="800000"/>
                </a:solidFill>
                <a:latin typeface="Arial" panose="020B0604020202020204" pitchFamily="34" charset="0"/>
                <a:cs typeface="Arial" panose="020B0604020202020204" pitchFamily="34" charset="0"/>
              </a:rPr>
              <a:t>Rating</a:t>
            </a:r>
            <a:r>
              <a:rPr lang="sr-Latn-RS" sz="1800" b="1" dirty="0">
                <a:solidFill>
                  <a:srgbClr val="800000"/>
                </a:solidFill>
                <a:latin typeface="Arial" panose="020B0604020202020204" pitchFamily="34" charset="0"/>
                <a:cs typeface="Arial" panose="020B0604020202020204" pitchFamily="34" charset="0"/>
              </a:rPr>
              <a:t> - SNR </a:t>
            </a:r>
            <a:r>
              <a:rPr lang="sr-Latn-RS" sz="1800" b="1" dirty="0">
                <a:solidFill>
                  <a:srgbClr val="800000"/>
                </a:solidFill>
                <a:latin typeface="Arial" panose="020B0604020202020204" pitchFamily="34" charset="0"/>
                <a:cs typeface="Arial" panose="020B0604020202020204" pitchFamily="34" charset="0"/>
                <a:sym typeface="Symbol"/>
              </a:rPr>
              <a:t></a:t>
            </a:r>
            <a:r>
              <a:rPr lang="sr-Latn-RS" sz="1800" b="1" dirty="0" err="1">
                <a:solidFill>
                  <a:srgbClr val="800000"/>
                </a:solidFill>
                <a:latin typeface="Arial" panose="020B0604020202020204" pitchFamily="34" charset="0"/>
                <a:cs typeface="Arial" panose="020B0604020202020204" pitchFamily="34" charset="0"/>
                <a:sym typeface="Symbol"/>
              </a:rPr>
              <a:t>dB</a:t>
            </a:r>
            <a:r>
              <a:rPr lang="sr-Latn-RS" sz="1800" b="1" dirty="0">
                <a:solidFill>
                  <a:srgbClr val="800000"/>
                </a:solidFill>
                <a:latin typeface="Arial" panose="020B0604020202020204" pitchFamily="34" charset="0"/>
                <a:cs typeface="Arial" panose="020B0604020202020204" pitchFamily="34" charset="0"/>
                <a:sym typeface="Symbol"/>
              </a:rPr>
              <a:t>];</a:t>
            </a:r>
            <a:endParaRPr lang="sr-Latn-RS" sz="1800" b="1" dirty="0">
              <a:solidFill>
                <a:srgbClr val="800000"/>
              </a:solidFill>
              <a:latin typeface="Arial" panose="020B0604020202020204" pitchFamily="34" charset="0"/>
              <a:cs typeface="Arial" panose="020B0604020202020204" pitchFamily="34" charset="0"/>
            </a:endParaRPr>
          </a:p>
          <a:p>
            <a:pPr marL="720000" lvl="2" indent="-180000"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ISO 4869-2 (2018).</a:t>
            </a:r>
          </a:p>
          <a:p>
            <a:pPr marL="720000" lvl="2" indent="-180000"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Izračunava se za različite performanse zaštite.</a:t>
            </a:r>
          </a:p>
          <a:p>
            <a:pPr marL="360000" lvl="1" indent="-324000" algn="l">
              <a:spcBef>
                <a:spcPts val="1800"/>
              </a:spcBef>
              <a:buClr>
                <a:srgbClr val="800000"/>
              </a:buClr>
              <a:buFont typeface="+mj-lt"/>
              <a:buAutoNum type="arabicPeriod"/>
            </a:pPr>
            <a:r>
              <a:rPr lang="sr-Latn-RS" sz="1800" b="1" dirty="0" err="1">
                <a:solidFill>
                  <a:srgbClr val="800000"/>
                </a:solidFill>
                <a:latin typeface="Arial" panose="020B0604020202020204" pitchFamily="34" charset="0"/>
                <a:cs typeface="Arial" panose="020B0604020202020204" pitchFamily="34" charset="0"/>
              </a:rPr>
              <a:t>High</a:t>
            </a:r>
            <a:r>
              <a:rPr lang="sr-Latn-RS" sz="1800" b="1" dirty="0">
                <a:solidFill>
                  <a:srgbClr val="800000"/>
                </a:solidFill>
                <a:latin typeface="Arial" panose="020B0604020202020204" pitchFamily="34" charset="0"/>
                <a:cs typeface="Arial" panose="020B0604020202020204" pitchFamily="34" charset="0"/>
              </a:rPr>
              <a:t> </a:t>
            </a:r>
            <a:r>
              <a:rPr lang="sr-Latn-RS" sz="1800" b="1" dirty="0" err="1">
                <a:solidFill>
                  <a:srgbClr val="800000"/>
                </a:solidFill>
                <a:latin typeface="Arial" panose="020B0604020202020204" pitchFamily="34" charset="0"/>
                <a:cs typeface="Arial" panose="020B0604020202020204" pitchFamily="34" charset="0"/>
              </a:rPr>
              <a:t>Middle</a:t>
            </a:r>
            <a:r>
              <a:rPr lang="sr-Latn-RS" sz="1800" b="1" dirty="0">
                <a:solidFill>
                  <a:srgbClr val="800000"/>
                </a:solidFill>
                <a:latin typeface="Arial" panose="020B0604020202020204" pitchFamily="34" charset="0"/>
                <a:cs typeface="Arial" panose="020B0604020202020204" pitchFamily="34" charset="0"/>
              </a:rPr>
              <a:t> </a:t>
            </a:r>
            <a:r>
              <a:rPr lang="sr-Latn-RS" sz="1800" b="1" dirty="0" err="1">
                <a:solidFill>
                  <a:srgbClr val="800000"/>
                </a:solidFill>
                <a:latin typeface="Arial" panose="020B0604020202020204" pitchFamily="34" charset="0"/>
                <a:cs typeface="Arial" panose="020B0604020202020204" pitchFamily="34" charset="0"/>
              </a:rPr>
              <a:t>Low</a:t>
            </a:r>
            <a:r>
              <a:rPr lang="sr-Latn-RS" sz="1800" b="1" dirty="0">
                <a:solidFill>
                  <a:srgbClr val="800000"/>
                </a:solidFill>
                <a:latin typeface="Arial" panose="020B0604020202020204" pitchFamily="34" charset="0"/>
                <a:cs typeface="Arial" panose="020B0604020202020204" pitchFamily="34" charset="0"/>
              </a:rPr>
              <a:t> - HML </a:t>
            </a:r>
            <a:r>
              <a:rPr lang="sr-Latn-RS" sz="1800" b="1" dirty="0">
                <a:solidFill>
                  <a:srgbClr val="800000"/>
                </a:solidFill>
                <a:latin typeface="Arial" panose="020B0604020202020204" pitchFamily="34" charset="0"/>
                <a:cs typeface="Arial" panose="020B0604020202020204" pitchFamily="34" charset="0"/>
                <a:sym typeface="Symbol"/>
              </a:rPr>
              <a:t></a:t>
            </a:r>
            <a:r>
              <a:rPr lang="sr-Latn-RS" sz="1800" b="1" dirty="0" err="1">
                <a:solidFill>
                  <a:srgbClr val="800000"/>
                </a:solidFill>
                <a:latin typeface="Arial" panose="020B0604020202020204" pitchFamily="34" charset="0"/>
                <a:cs typeface="Arial" panose="020B0604020202020204" pitchFamily="34" charset="0"/>
                <a:sym typeface="Symbol"/>
              </a:rPr>
              <a:t>dB</a:t>
            </a:r>
            <a:r>
              <a:rPr lang="sr-Latn-RS" sz="1800" b="1" dirty="0">
                <a:solidFill>
                  <a:srgbClr val="800000"/>
                </a:solidFill>
                <a:latin typeface="Arial" panose="020B0604020202020204" pitchFamily="34" charset="0"/>
                <a:cs typeface="Arial" panose="020B0604020202020204" pitchFamily="34" charset="0"/>
                <a:sym typeface="Symbol"/>
              </a:rPr>
              <a:t>];</a:t>
            </a:r>
          </a:p>
          <a:p>
            <a:pPr marL="720000" lvl="2" indent="-180000"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ISO 4869-2 (2018).</a:t>
            </a:r>
          </a:p>
          <a:p>
            <a:pPr marL="720000" lvl="2" indent="-180000"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H i M - za buku na visokim i srednjim frekvencijama.</a:t>
            </a:r>
          </a:p>
          <a:p>
            <a:pPr marL="720000" lvl="2" indent="-180000"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M i L - za buku sa primetnim </a:t>
            </a:r>
            <a:r>
              <a:rPr lang="sr-Latn-RS" sz="1800" b="1" dirty="0" err="1">
                <a:solidFill>
                  <a:srgbClr val="002060"/>
                </a:solidFill>
                <a:latin typeface="Arial" panose="020B0604020202020204" pitchFamily="34" charset="0"/>
                <a:cs typeface="Arial" panose="020B0604020202020204" pitchFamily="34" charset="0"/>
              </a:rPr>
              <a:t>niskofrekvencijskim</a:t>
            </a:r>
            <a:r>
              <a:rPr lang="sr-Latn-RS" sz="1800" b="1" dirty="0">
                <a:solidFill>
                  <a:srgbClr val="002060"/>
                </a:solidFill>
                <a:latin typeface="Arial" panose="020B0604020202020204" pitchFamily="34" charset="0"/>
                <a:cs typeface="Arial" panose="020B0604020202020204" pitchFamily="34" charset="0"/>
              </a:rPr>
              <a:t> sadržajem.</a:t>
            </a:r>
          </a:p>
        </p:txBody>
      </p:sp>
      <p:cxnSp>
        <p:nvCxnSpPr>
          <p:cNvPr id="6" name="Straight Connector 5">
            <a:extLst>
              <a:ext uri="{FF2B5EF4-FFF2-40B4-BE49-F238E27FC236}">
                <a16:creationId xmlns:a16="http://schemas.microsoft.com/office/drawing/2014/main" xmlns="" id="{C4C86E33-8B4A-4633-BA2B-0CDFAD445DCB}"/>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25566D06-666C-4CB6-BABD-1CEA880424CC}"/>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a:extLst>
              <a:ext uri="{FF2B5EF4-FFF2-40B4-BE49-F238E27FC236}">
                <a16:creationId xmlns:a16="http://schemas.microsoft.com/office/drawing/2014/main" xmlns="" id="{292D49DC-4795-44EC-9C86-9E33B72EFAC1}"/>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1" name="Rectangle 10">
            <a:extLst>
              <a:ext uri="{FF2B5EF4-FFF2-40B4-BE49-F238E27FC236}">
                <a16:creationId xmlns:a16="http://schemas.microsoft.com/office/drawing/2014/main" xmlns="" id="{2387B728-9206-493E-84D0-4B6A857DEE3A}"/>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6" name="TextBox 15">
            <a:extLst>
              <a:ext uri="{FF2B5EF4-FFF2-40B4-BE49-F238E27FC236}">
                <a16:creationId xmlns:a16="http://schemas.microsoft.com/office/drawing/2014/main" xmlns="" id="{BC806722-DF16-4939-BE77-E29EC08155D0}"/>
              </a:ext>
            </a:extLst>
          </p:cNvPr>
          <p:cNvSpPr txBox="1"/>
          <p:nvPr/>
        </p:nvSpPr>
        <p:spPr>
          <a:xfrm>
            <a:off x="404400" y="1665879"/>
            <a:ext cx="5967800" cy="369332"/>
          </a:xfrm>
          <a:prstGeom prst="rect">
            <a:avLst/>
          </a:prstGeom>
          <a:noFill/>
        </p:spPr>
        <p:txBody>
          <a:bodyPr wrap="square">
            <a:spAutoFit/>
          </a:bodyPr>
          <a:lstStyle/>
          <a:p>
            <a:pPr algn="l"/>
            <a:r>
              <a:rPr lang="sr-Latn-RS" sz="1800" b="1" dirty="0">
                <a:solidFill>
                  <a:srgbClr val="800000"/>
                </a:solidFill>
                <a:latin typeface="Arial" panose="020B0604020202020204" pitchFamily="34" charset="0"/>
                <a:cs typeface="Arial" panose="020B0604020202020204" pitchFamily="34" charset="0"/>
              </a:rPr>
              <a:t>Vrednosti za ocenu slabljenja štitnika za sluh</a:t>
            </a:r>
          </a:p>
        </p:txBody>
      </p:sp>
      <p:sp>
        <p:nvSpPr>
          <p:cNvPr id="2" name="Rectangle 15">
            <a:extLst>
              <a:ext uri="{FF2B5EF4-FFF2-40B4-BE49-F238E27FC236}">
                <a16:creationId xmlns:a16="http://schemas.microsoft.com/office/drawing/2014/main" xmlns="" id="{2724AF4A-A22A-D28A-1819-312BEB37FAAF}"/>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4" name="TextBox 3">
            <a:extLst>
              <a:ext uri="{FF2B5EF4-FFF2-40B4-BE49-F238E27FC236}">
                <a16:creationId xmlns:a16="http://schemas.microsoft.com/office/drawing/2014/main" xmlns="" id="{4DBD2AD7-7DE3-2B5E-F751-3EF89D934ECF}"/>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a:t>
            </a:r>
          </a:p>
        </p:txBody>
      </p:sp>
      <p:sp>
        <p:nvSpPr>
          <p:cNvPr id="3" name="Rectangle 15">
            <a:extLst>
              <a:ext uri="{FF2B5EF4-FFF2-40B4-BE49-F238E27FC236}">
                <a16:creationId xmlns:a16="http://schemas.microsoft.com/office/drawing/2014/main" xmlns="" id="{E6A5F9E3-8D7D-93DD-E719-CB7ED23D7F04}"/>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745599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xmlns="" id="{722F1C8A-F6E2-4C8B-BEE5-77A0087761F2}"/>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627" y="1647825"/>
            <a:ext cx="708660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88" y="3349737"/>
            <a:ext cx="51054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593" y="4853136"/>
            <a:ext cx="60483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4574514"/>
            <a:ext cx="1366937" cy="137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a:extLst>
              <a:ext uri="{FF2B5EF4-FFF2-40B4-BE49-F238E27FC236}">
                <a16:creationId xmlns:a16="http://schemas.microsoft.com/office/drawing/2014/main" xmlns="" id="{06111832-E8BA-4483-84AF-E87ED604A062}"/>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8CD7D737-F349-4EA8-B439-CE9B8BDADB8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3" name="Rectangle 9">
            <a:extLst>
              <a:ext uri="{FF2B5EF4-FFF2-40B4-BE49-F238E27FC236}">
                <a16:creationId xmlns:a16="http://schemas.microsoft.com/office/drawing/2014/main" xmlns="" id="{A7868929-CE36-4D4B-922D-17BD6A1C526C}"/>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 name="TextBox 1">
            <a:extLst>
              <a:ext uri="{FF2B5EF4-FFF2-40B4-BE49-F238E27FC236}">
                <a16:creationId xmlns:a16="http://schemas.microsoft.com/office/drawing/2014/main" xmlns="" id="{795F1CF3-D3ED-AE44-0A92-67ED18E0E4B5}"/>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a:t>
            </a:r>
          </a:p>
        </p:txBody>
      </p:sp>
      <p:sp>
        <p:nvSpPr>
          <p:cNvPr id="3" name="TextBox 2">
            <a:extLst>
              <a:ext uri="{FF2B5EF4-FFF2-40B4-BE49-F238E27FC236}">
                <a16:creationId xmlns:a16="http://schemas.microsoft.com/office/drawing/2014/main" xmlns="" id="{25436C63-4782-AB6C-A8F0-ACFDDE47D15C}"/>
              </a:ext>
            </a:extLst>
          </p:cNvPr>
          <p:cNvSpPr txBox="1"/>
          <p:nvPr/>
        </p:nvSpPr>
        <p:spPr>
          <a:xfrm>
            <a:off x="404400" y="1340768"/>
            <a:ext cx="7335952" cy="369332"/>
          </a:xfrm>
          <a:prstGeom prst="rect">
            <a:avLst/>
          </a:prstGeom>
          <a:noFill/>
        </p:spPr>
        <p:txBody>
          <a:bodyPr wrap="square">
            <a:spAutoFit/>
          </a:bodyPr>
          <a:lstStyle/>
          <a:p>
            <a:pPr algn="l"/>
            <a:r>
              <a:rPr lang="sr-Latn-RS" sz="1800" b="1" dirty="0">
                <a:solidFill>
                  <a:srgbClr val="800000"/>
                </a:solidFill>
                <a:latin typeface="Arial" panose="020B0604020202020204" pitchFamily="34" charset="0"/>
                <a:cs typeface="Arial" panose="020B0604020202020204" pitchFamily="34" charset="0"/>
              </a:rPr>
              <a:t>Deklarisanje vrednosti za ocenu slabljenja štitnika za sluh</a:t>
            </a:r>
          </a:p>
        </p:txBody>
      </p:sp>
      <p:sp>
        <p:nvSpPr>
          <p:cNvPr id="6" name="Rectangle 15">
            <a:extLst>
              <a:ext uri="{FF2B5EF4-FFF2-40B4-BE49-F238E27FC236}">
                <a16:creationId xmlns:a16="http://schemas.microsoft.com/office/drawing/2014/main" xmlns="" id="{21C31635-45A1-CD25-DC2E-EB28E311C4CD}"/>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4" name="Rectangle 15">
            <a:extLst>
              <a:ext uri="{FF2B5EF4-FFF2-40B4-BE49-F238E27FC236}">
                <a16:creationId xmlns:a16="http://schemas.microsoft.com/office/drawing/2014/main" xmlns="" id="{8F1778DF-7425-B85E-7A43-1CDEAB09BCC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711939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sp>
        <p:nvSpPr>
          <p:cNvPr id="15" name="Subtitle 2"/>
          <p:cNvSpPr txBox="1">
            <a:spLocks/>
          </p:cNvSpPr>
          <p:nvPr/>
        </p:nvSpPr>
        <p:spPr>
          <a:xfrm>
            <a:off x="432000" y="2060848"/>
            <a:ext cx="8280000" cy="302433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68000" lvl="2" indent="-288000" algn="l">
              <a:spcBef>
                <a:spcPts val="18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Izmeriti </a:t>
            </a:r>
            <a:r>
              <a:rPr lang="sr-Latn-RS" sz="1800" b="1" dirty="0" err="1">
                <a:solidFill>
                  <a:srgbClr val="002060"/>
                </a:solidFill>
                <a:latin typeface="Arial" panose="020B0604020202020204" pitchFamily="34" charset="0"/>
                <a:cs typeface="Arial" panose="020B0604020202020204" pitchFamily="34" charset="0"/>
              </a:rPr>
              <a:t>oktavni</a:t>
            </a:r>
            <a:r>
              <a:rPr lang="sr-Latn-RS" sz="1800" b="1" dirty="0">
                <a:solidFill>
                  <a:srgbClr val="002060"/>
                </a:solidFill>
                <a:latin typeface="Arial" panose="020B0604020202020204" pitchFamily="34" charset="0"/>
                <a:cs typeface="Arial" panose="020B0604020202020204" pitchFamily="34" charset="0"/>
              </a:rPr>
              <a:t> nivo zvučnog pritiska na radnom mestu.</a:t>
            </a:r>
          </a:p>
          <a:p>
            <a:pPr marL="468000" lvl="2" indent="-288000" algn="l">
              <a:spcBef>
                <a:spcPts val="18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Očitati vrednosti APV iz kataloga proizvođača.</a:t>
            </a:r>
          </a:p>
          <a:p>
            <a:pPr marL="468000" lvl="2" indent="-288000" algn="l">
              <a:spcBef>
                <a:spcPts val="18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Oduzeti vrednosti APV od izmerenih </a:t>
            </a:r>
            <a:r>
              <a:rPr lang="sr-Latn-RS" sz="1800" b="1" dirty="0" err="1">
                <a:solidFill>
                  <a:srgbClr val="002060"/>
                </a:solidFill>
                <a:latin typeface="Arial" panose="020B0604020202020204" pitchFamily="34" charset="0"/>
                <a:cs typeface="Arial" panose="020B0604020202020204" pitchFamily="34" charset="0"/>
              </a:rPr>
              <a:t>oktavnih</a:t>
            </a:r>
            <a:r>
              <a:rPr lang="sr-Latn-RS" sz="1800" b="1" dirty="0">
                <a:solidFill>
                  <a:srgbClr val="002060"/>
                </a:solidFill>
                <a:latin typeface="Arial" panose="020B0604020202020204" pitchFamily="34" charset="0"/>
                <a:cs typeface="Arial" panose="020B0604020202020204" pitchFamily="34" charset="0"/>
              </a:rPr>
              <a:t> vrednosti.</a:t>
            </a:r>
          </a:p>
          <a:p>
            <a:pPr marL="468000" lvl="2" indent="-288000" algn="l">
              <a:spcBef>
                <a:spcPts val="18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Dodati odgovarajuće vrednosti slabljenja A-</a:t>
            </a:r>
            <a:r>
              <a:rPr lang="sr-Latn-RS" sz="1800" b="1" dirty="0" err="1">
                <a:solidFill>
                  <a:srgbClr val="002060"/>
                </a:solidFill>
                <a:latin typeface="Arial" panose="020B0604020202020204" pitchFamily="34" charset="0"/>
                <a:cs typeface="Arial" panose="020B0604020202020204" pitchFamily="34" charset="0"/>
              </a:rPr>
              <a:t>ponderacione</a:t>
            </a:r>
            <a:r>
              <a:rPr lang="sr-Latn-RS" sz="1800" b="1" dirty="0">
                <a:solidFill>
                  <a:srgbClr val="002060"/>
                </a:solidFill>
                <a:latin typeface="Arial" panose="020B0604020202020204" pitchFamily="34" charset="0"/>
                <a:cs typeface="Arial" panose="020B0604020202020204" pitchFamily="34" charset="0"/>
              </a:rPr>
              <a:t> krive.</a:t>
            </a:r>
          </a:p>
          <a:p>
            <a:pPr marL="468000" lvl="2" indent="-288000" algn="l">
              <a:spcBef>
                <a:spcPts val="18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Izračunati ukupni A-</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nivo zvučnog pritiska.</a:t>
            </a:r>
          </a:p>
          <a:p>
            <a:pPr marL="468000" lvl="2" indent="-288000" algn="l">
              <a:spcBef>
                <a:spcPts val="18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Rezultat: A-</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nivo zvučnog pritiska sa zaštitom.</a:t>
            </a:r>
          </a:p>
        </p:txBody>
      </p:sp>
      <p:cxnSp>
        <p:nvCxnSpPr>
          <p:cNvPr id="8" name="Straight Connector 7">
            <a:extLst>
              <a:ext uri="{FF2B5EF4-FFF2-40B4-BE49-F238E27FC236}">
                <a16:creationId xmlns:a16="http://schemas.microsoft.com/office/drawing/2014/main" xmlns="" id="{E91881EF-1257-469B-8C6D-E76FC3F6A969}"/>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xmlns="" id="{9B8EFA7D-86A2-4624-9A9A-9B80AD694363}"/>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B529AA4F-4971-40B8-AEE7-700479AB6BAD}"/>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3" name="Rectangle 9">
            <a:extLst>
              <a:ext uri="{FF2B5EF4-FFF2-40B4-BE49-F238E27FC236}">
                <a16:creationId xmlns:a16="http://schemas.microsoft.com/office/drawing/2014/main" xmlns="" id="{755D3A14-5926-47B9-9242-F9EE730C10AE}"/>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TextBox 16">
            <a:extLst>
              <a:ext uri="{FF2B5EF4-FFF2-40B4-BE49-F238E27FC236}">
                <a16:creationId xmlns:a16="http://schemas.microsoft.com/office/drawing/2014/main" xmlns="" id="{774CBA4E-D0CA-4F46-BFA6-A1EBFD7EC811}"/>
              </a:ext>
            </a:extLst>
          </p:cNvPr>
          <p:cNvSpPr txBox="1"/>
          <p:nvPr/>
        </p:nvSpPr>
        <p:spPr>
          <a:xfrm>
            <a:off x="251520" y="1484784"/>
            <a:ext cx="3888432" cy="461665"/>
          </a:xfrm>
          <a:prstGeom prst="rect">
            <a:avLst/>
          </a:prstGeom>
          <a:noFill/>
        </p:spPr>
        <p:txBody>
          <a:bodyPr wrap="square">
            <a:spAutoFit/>
          </a:bodyPr>
          <a:lstStyle/>
          <a:p>
            <a:pPr marL="360000" lvl="1" indent="-324000" algn="l">
              <a:spcBef>
                <a:spcPts val="0"/>
              </a:spcBef>
              <a:buFont typeface="+mj-lt"/>
              <a:buAutoNum type="arabicPeriod"/>
            </a:pPr>
            <a:r>
              <a:rPr lang="sr-Latn-RS" sz="2400" b="1" dirty="0" err="1">
                <a:solidFill>
                  <a:srgbClr val="800000"/>
                </a:solidFill>
                <a:latin typeface="Arial" panose="020B0604020202020204" pitchFamily="34" charset="0"/>
                <a:cs typeface="Arial" panose="020B0604020202020204" pitchFamily="34" charset="0"/>
              </a:rPr>
              <a:t>Oktavna</a:t>
            </a:r>
            <a:r>
              <a:rPr lang="sr-Latn-RS" sz="2400" b="1" dirty="0">
                <a:solidFill>
                  <a:srgbClr val="800000"/>
                </a:solidFill>
                <a:latin typeface="Arial" panose="020B0604020202020204" pitchFamily="34" charset="0"/>
                <a:cs typeface="Arial" panose="020B0604020202020204" pitchFamily="34" charset="0"/>
              </a:rPr>
              <a:t> metoda - APV </a:t>
            </a:r>
          </a:p>
        </p:txBody>
      </p:sp>
      <p:sp>
        <p:nvSpPr>
          <p:cNvPr id="2" name="TextBox 1">
            <a:extLst>
              <a:ext uri="{FF2B5EF4-FFF2-40B4-BE49-F238E27FC236}">
                <a16:creationId xmlns:a16="http://schemas.microsoft.com/office/drawing/2014/main" xmlns="" id="{C172B9B1-CD99-0F8F-F435-4654B547D7F4}"/>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a:t>
            </a:r>
          </a:p>
        </p:txBody>
      </p:sp>
      <p:sp>
        <p:nvSpPr>
          <p:cNvPr id="4" name="Rectangle 15">
            <a:extLst>
              <a:ext uri="{FF2B5EF4-FFF2-40B4-BE49-F238E27FC236}">
                <a16:creationId xmlns:a16="http://schemas.microsoft.com/office/drawing/2014/main" xmlns="" id="{B637B307-F10A-D685-8697-1774450F885F}"/>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3" name="Rectangle 15">
            <a:extLst>
              <a:ext uri="{FF2B5EF4-FFF2-40B4-BE49-F238E27FC236}">
                <a16:creationId xmlns:a16="http://schemas.microsoft.com/office/drawing/2014/main" xmlns="" id="{647F07E8-E7E9-D7BD-EC07-4531FD271BDF}"/>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092906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29193" y="1304761"/>
            <a:ext cx="8686085" cy="514857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lvl="1" indent="-324000" algn="l">
              <a:spcBef>
                <a:spcPts val="0"/>
              </a:spcBef>
              <a:buFont typeface="+mj-lt"/>
              <a:buAutoNum type="arabicPeriod" startAt="2"/>
            </a:pPr>
            <a:r>
              <a:rPr lang="sr-Latn-RS" sz="2400" b="1" dirty="0">
                <a:solidFill>
                  <a:srgbClr val="800000"/>
                </a:solidFill>
                <a:latin typeface="Arial" panose="020B0604020202020204" pitchFamily="34" charset="0"/>
                <a:cs typeface="Arial" panose="020B0604020202020204" pitchFamily="34" charset="0"/>
              </a:rPr>
              <a:t>SNR metoda</a:t>
            </a:r>
          </a:p>
          <a:p>
            <a:pPr marL="648000" lvl="2" indent="-288000" algn="l">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Izmeriti C-</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nivo zvučnog pritiska na radnom mestu.</a:t>
            </a:r>
          </a:p>
          <a:p>
            <a:pPr marL="648000" lvl="2" indent="-288000" algn="l">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Očitati SNR vrednost iz kataloga proizvođača.</a:t>
            </a:r>
          </a:p>
          <a:p>
            <a:pPr marL="648000" lvl="2" indent="-288000" algn="l">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Oduzeti SNR vrednost od C-</a:t>
            </a:r>
            <a:r>
              <a:rPr lang="sr-Latn-RS" sz="1800" b="1" dirty="0" err="1">
                <a:solidFill>
                  <a:srgbClr val="002060"/>
                </a:solidFill>
                <a:latin typeface="Arial" panose="020B0604020202020204" pitchFamily="34" charset="0"/>
                <a:cs typeface="Arial" panose="020B0604020202020204" pitchFamily="34" charset="0"/>
              </a:rPr>
              <a:t>ponderisanog</a:t>
            </a:r>
            <a:r>
              <a:rPr lang="sr-Latn-RS" sz="1800" b="1" dirty="0">
                <a:solidFill>
                  <a:srgbClr val="002060"/>
                </a:solidFill>
                <a:latin typeface="Arial" panose="020B0604020202020204" pitchFamily="34" charset="0"/>
                <a:cs typeface="Arial" panose="020B0604020202020204" pitchFamily="34" charset="0"/>
              </a:rPr>
              <a:t> nivoa zvučnog pritiska.</a:t>
            </a:r>
          </a:p>
          <a:p>
            <a:pPr marL="648000" lvl="2" indent="-288000" algn="l">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Rezultat: A-</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nivo zvučnog pritiska sa zaštitom.</a:t>
            </a:r>
          </a:p>
          <a:p>
            <a:pPr marL="1257300" lvl="2" indent="-342900" algn="l">
              <a:buFont typeface="Arial" panose="020B0604020202020204" pitchFamily="34" charset="0"/>
              <a:buChar char="•"/>
            </a:pPr>
            <a:endParaRPr lang="sr-Latn-RS" sz="1800" b="1" dirty="0">
              <a:solidFill>
                <a:srgbClr val="002060"/>
              </a:solidFill>
              <a:latin typeface="Arial" panose="020B0604020202020204" pitchFamily="34" charset="0"/>
              <a:cs typeface="Arial" panose="020B0604020202020204" pitchFamily="34" charset="0"/>
            </a:endParaRPr>
          </a:p>
          <a:p>
            <a:pPr marL="1257300" lvl="2" indent="-342900" algn="l">
              <a:buFont typeface="Arial" panose="020B0604020202020204" pitchFamily="34" charset="0"/>
              <a:buChar char="•"/>
            </a:pPr>
            <a:endParaRPr lang="sr-Latn-RS" sz="1800" b="1" dirty="0">
              <a:solidFill>
                <a:srgbClr val="002060"/>
              </a:solidFill>
              <a:latin typeface="Arial" panose="020B0604020202020204" pitchFamily="34" charset="0"/>
              <a:cs typeface="Arial" panose="020B0604020202020204" pitchFamily="34" charset="0"/>
            </a:endParaRPr>
          </a:p>
          <a:p>
            <a:pPr marL="1257300" lvl="2" indent="-342900" algn="l">
              <a:buFont typeface="Arial" panose="020B0604020202020204" pitchFamily="34" charset="0"/>
              <a:buChar char="•"/>
            </a:pPr>
            <a:endParaRPr lang="sr-Latn-RS" sz="1800" b="1" dirty="0">
              <a:solidFill>
                <a:srgbClr val="002060"/>
              </a:solidFill>
              <a:latin typeface="Arial" panose="020B0604020202020204" pitchFamily="34" charset="0"/>
              <a:cs typeface="Arial" panose="020B0604020202020204" pitchFamily="34" charset="0"/>
            </a:endParaRPr>
          </a:p>
          <a:p>
            <a:pPr marL="1257300" lvl="2" indent="-342900" algn="l">
              <a:buFont typeface="Arial" panose="020B0604020202020204" pitchFamily="34" charset="0"/>
              <a:buChar char="•"/>
            </a:pPr>
            <a:endParaRPr lang="sr-Latn-RS" sz="1800" b="1" dirty="0">
              <a:solidFill>
                <a:srgbClr val="002060"/>
              </a:solidFill>
              <a:latin typeface="Arial" panose="020B0604020202020204" pitchFamily="34" charset="0"/>
              <a:cs typeface="Arial" panose="020B0604020202020204" pitchFamily="34" charset="0"/>
            </a:endParaRPr>
          </a:p>
          <a:p>
            <a:pPr marL="1257300" lvl="2" indent="-342900" algn="l">
              <a:buFont typeface="Arial" panose="020B0604020202020204" pitchFamily="34" charset="0"/>
              <a:buChar char="•"/>
            </a:pPr>
            <a:endParaRPr lang="sr-Latn-RS" sz="1800" b="1" dirty="0">
              <a:solidFill>
                <a:srgbClr val="002060"/>
              </a:solidFill>
              <a:latin typeface="Arial" panose="020B0604020202020204" pitchFamily="34" charset="0"/>
              <a:cs typeface="Arial" panose="020B0604020202020204" pitchFamily="34" charset="0"/>
            </a:endParaRPr>
          </a:p>
          <a:p>
            <a:pPr lvl="2" algn="l"/>
            <a:endParaRPr lang="sr-Latn-RS" sz="1800" b="1" dirty="0">
              <a:solidFill>
                <a:srgbClr val="002060"/>
              </a:solidFill>
              <a:latin typeface="Arial" panose="020B0604020202020204" pitchFamily="34" charset="0"/>
              <a:cs typeface="Arial" panose="020B0604020202020204" pitchFamily="34" charset="0"/>
            </a:endParaRPr>
          </a:p>
          <a:p>
            <a:pPr marL="625475" lvl="2" algn="l">
              <a:spcBef>
                <a:spcPts val="0"/>
              </a:spcBef>
            </a:pPr>
            <a:r>
              <a:rPr lang="sr-Latn-RS" sz="1800" b="1" dirty="0">
                <a:solidFill>
                  <a:srgbClr val="002060"/>
                </a:solidFill>
                <a:latin typeface="Arial" panose="020B0604020202020204" pitchFamily="34" charset="0"/>
                <a:cs typeface="Arial" panose="020B0604020202020204" pitchFamily="34" charset="0"/>
              </a:rPr>
              <a:t>HSE preporučuje dodavanje 4 </a:t>
            </a:r>
            <a:r>
              <a:rPr lang="sr-Latn-RS" sz="1800" b="1" dirty="0" err="1">
                <a:solidFill>
                  <a:srgbClr val="002060"/>
                </a:solidFill>
                <a:latin typeface="Arial" panose="020B0604020202020204" pitchFamily="34" charset="0"/>
                <a:cs typeface="Arial" panose="020B0604020202020204" pitchFamily="34" charset="0"/>
              </a:rPr>
              <a:t>dB</a:t>
            </a:r>
            <a:r>
              <a:rPr lang="sr-Latn-RS" sz="1800" b="1" dirty="0">
                <a:solidFill>
                  <a:srgbClr val="002060"/>
                </a:solidFill>
                <a:latin typeface="Arial" panose="020B0604020202020204" pitchFamily="34" charset="0"/>
                <a:cs typeface="Arial" panose="020B0604020202020204" pitchFamily="34" charset="0"/>
              </a:rPr>
              <a:t> zbog uzimanja u obzir različitih faktora koji umanjuju efikasnost ušnih štitnika:</a:t>
            </a:r>
          </a:p>
          <a:p>
            <a:pPr marL="981075" lvl="3" indent="-269875"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nepravilno postavljanje ušnih štitnika;</a:t>
            </a:r>
          </a:p>
          <a:p>
            <a:pPr marL="981075" lvl="3" indent="-269875" algn="l">
              <a:spcBef>
                <a:spcPts val="600"/>
              </a:spcBef>
              <a:buFont typeface="Arial" panose="020B0604020202020204" pitchFamily="34" charset="0"/>
              <a:buChar char="•"/>
            </a:pPr>
            <a:r>
              <a:rPr lang="sr-Latn-RS" sz="1800" b="1" dirty="0" err="1">
                <a:solidFill>
                  <a:srgbClr val="002060"/>
                </a:solidFill>
                <a:latin typeface="Arial" panose="020B0604020202020204" pitchFamily="34" charset="0"/>
                <a:cs typeface="Arial" panose="020B0604020202020204" pitchFamily="34" charset="0"/>
              </a:rPr>
              <a:t>direktivnost</a:t>
            </a:r>
            <a:r>
              <a:rPr lang="sr-Latn-RS" sz="1800" b="1" dirty="0">
                <a:solidFill>
                  <a:srgbClr val="002060"/>
                </a:solidFill>
                <a:latin typeface="Arial" panose="020B0604020202020204" pitchFamily="34" charset="0"/>
                <a:cs typeface="Arial" panose="020B0604020202020204" pitchFamily="34" charset="0"/>
              </a:rPr>
              <a:t> buke ...</a:t>
            </a:r>
          </a:p>
        </p:txBody>
      </p:sp>
      <p:graphicFrame>
        <p:nvGraphicFramePr>
          <p:cNvPr id="3" name="Table 2"/>
          <p:cNvGraphicFramePr>
            <a:graphicFrameLocks noGrp="1"/>
          </p:cNvGraphicFramePr>
          <p:nvPr>
            <p:extLst>
              <p:ext uri="{D42A27DB-BD31-4B8C-83A1-F6EECF244321}">
                <p14:modId xmlns:p14="http://schemas.microsoft.com/office/powerpoint/2010/main" val="3487743548"/>
              </p:ext>
            </p:extLst>
          </p:nvPr>
        </p:nvGraphicFramePr>
        <p:xfrm>
          <a:off x="971600" y="3377748"/>
          <a:ext cx="2880320" cy="1483360"/>
        </p:xfrm>
        <a:graphic>
          <a:graphicData uri="http://schemas.openxmlformats.org/drawingml/2006/table">
            <a:tbl>
              <a:tblPr firstRow="1" bandRow="1">
                <a:tableStyleId>{22838BEF-8BB2-4498-84A7-C5851F593DF1}</a:tableStyleId>
              </a:tblPr>
              <a:tblGrid>
                <a:gridCol w="1944216">
                  <a:extLst>
                    <a:ext uri="{9D8B030D-6E8A-4147-A177-3AD203B41FA5}">
                      <a16:colId xmlns:a16="http://schemas.microsoft.com/office/drawing/2014/main" xmlns="" val="20000"/>
                    </a:ext>
                  </a:extLst>
                </a:gridCol>
                <a:gridCol w="936104">
                  <a:extLst>
                    <a:ext uri="{9D8B030D-6E8A-4147-A177-3AD203B41FA5}">
                      <a16:colId xmlns:a16="http://schemas.microsoft.com/office/drawing/2014/main" xmlns="" val="20001"/>
                    </a:ext>
                  </a:extLst>
                </a:gridCol>
              </a:tblGrid>
              <a:tr h="370840">
                <a:tc>
                  <a:txBody>
                    <a:bodyPr/>
                    <a:lstStyle/>
                    <a:p>
                      <a:r>
                        <a:rPr lang="sr-Latn-RS" sz="1800" dirty="0" err="1">
                          <a:solidFill>
                            <a:srgbClr val="800000"/>
                          </a:solidFill>
                          <a:latin typeface="Arial" panose="020B0604020202020204" pitchFamily="34" charset="0"/>
                          <a:cs typeface="Arial" panose="020B0604020202020204" pitchFamily="34" charset="0"/>
                        </a:rPr>
                        <a:t>L</a:t>
                      </a:r>
                      <a:r>
                        <a:rPr lang="sr-Latn-RS" sz="1800" baseline="-25000" dirty="0" err="1">
                          <a:solidFill>
                            <a:srgbClr val="800000"/>
                          </a:solidFill>
                          <a:latin typeface="Arial" panose="020B0604020202020204" pitchFamily="34" charset="0"/>
                          <a:cs typeface="Arial" panose="020B0604020202020204" pitchFamily="34" charset="0"/>
                        </a:rPr>
                        <a:t>Ceq</a:t>
                      </a:r>
                      <a:r>
                        <a:rPr lang="sr-Latn-RS" sz="1800" baseline="0" dirty="0">
                          <a:solidFill>
                            <a:srgbClr val="800000"/>
                          </a:solidFill>
                          <a:latin typeface="Arial" panose="020B0604020202020204" pitchFamily="34" charset="0"/>
                          <a:cs typeface="Arial" panose="020B0604020202020204" pitchFamily="34" charset="0"/>
                        </a:rPr>
                        <a:t>  </a:t>
                      </a:r>
                      <a:r>
                        <a:rPr lang="sr-Latn-RS" sz="1800" baseline="0" dirty="0">
                          <a:solidFill>
                            <a:srgbClr val="800000"/>
                          </a:solidFill>
                          <a:latin typeface="Arial" panose="020B0604020202020204" pitchFamily="34" charset="0"/>
                          <a:cs typeface="Arial" panose="020B0604020202020204" pitchFamily="34" charset="0"/>
                          <a:sym typeface="Symbol"/>
                        </a:rPr>
                        <a:t></a:t>
                      </a:r>
                      <a:r>
                        <a:rPr lang="sr-Latn-RS" sz="1800" baseline="0" dirty="0" err="1">
                          <a:solidFill>
                            <a:srgbClr val="800000"/>
                          </a:solidFill>
                          <a:latin typeface="Arial" panose="020B0604020202020204" pitchFamily="34" charset="0"/>
                          <a:cs typeface="Arial" panose="020B0604020202020204" pitchFamily="34" charset="0"/>
                          <a:sym typeface="Symbol"/>
                        </a:rPr>
                        <a:t>dB</a:t>
                      </a:r>
                      <a:r>
                        <a:rPr lang="sr-Latn-RS" sz="1800" baseline="0" dirty="0">
                          <a:solidFill>
                            <a:srgbClr val="800000"/>
                          </a:solidFill>
                          <a:latin typeface="Arial" panose="020B0604020202020204" pitchFamily="34" charset="0"/>
                          <a:cs typeface="Arial" panose="020B0604020202020204" pitchFamily="34" charset="0"/>
                          <a:sym typeface="Symbol"/>
                        </a:rPr>
                        <a:t></a:t>
                      </a:r>
                      <a:endParaRPr lang="en-US" dirty="0">
                        <a:solidFill>
                          <a:srgbClr val="800000"/>
                        </a:solidFill>
                        <a:latin typeface="Arial" panose="020B0604020202020204" pitchFamily="34" charset="0"/>
                        <a:cs typeface="Arial" panose="020B0604020202020204" pitchFamily="34" charset="0"/>
                      </a:endParaRPr>
                    </a:p>
                  </a:txBody>
                  <a:tcPr/>
                </a:tc>
                <a:tc>
                  <a:txBody>
                    <a:bodyPr/>
                    <a:lstStyle/>
                    <a:p>
                      <a:pPr algn="ctr"/>
                      <a:r>
                        <a:rPr lang="sr-Latn-RS" dirty="0">
                          <a:solidFill>
                            <a:srgbClr val="800000"/>
                          </a:solidFill>
                          <a:latin typeface="Arial" panose="020B0604020202020204" pitchFamily="34" charset="0"/>
                          <a:cs typeface="Arial" panose="020B0604020202020204" pitchFamily="34" charset="0"/>
                        </a:rPr>
                        <a:t>97</a:t>
                      </a:r>
                      <a:endParaRPr lang="en-US" dirty="0">
                        <a:solidFill>
                          <a:srgbClr val="8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r>
                        <a:rPr lang="sr-Latn-RS" sz="1800" b="1" dirty="0">
                          <a:solidFill>
                            <a:srgbClr val="002060"/>
                          </a:solidFill>
                          <a:latin typeface="Arial" panose="020B0604020202020204" pitchFamily="34" charset="0"/>
                          <a:cs typeface="Arial" panose="020B0604020202020204" pitchFamily="34" charset="0"/>
                        </a:rPr>
                        <a:t>SNR </a:t>
                      </a:r>
                      <a:r>
                        <a:rPr lang="sr-Latn-RS" sz="1800" b="1" baseline="0" dirty="0">
                          <a:solidFill>
                            <a:srgbClr val="002060"/>
                          </a:solidFill>
                          <a:latin typeface="Arial" panose="020B0604020202020204" pitchFamily="34" charset="0"/>
                          <a:cs typeface="Arial" panose="020B0604020202020204" pitchFamily="34" charset="0"/>
                          <a:sym typeface="Symbol"/>
                        </a:rPr>
                        <a:t></a:t>
                      </a:r>
                      <a:r>
                        <a:rPr lang="sr-Latn-RS" sz="1800" b="1" baseline="0" dirty="0" err="1">
                          <a:solidFill>
                            <a:srgbClr val="002060"/>
                          </a:solidFill>
                          <a:latin typeface="Arial" panose="020B0604020202020204" pitchFamily="34" charset="0"/>
                          <a:cs typeface="Arial" panose="020B0604020202020204" pitchFamily="34" charset="0"/>
                          <a:sym typeface="Symbol"/>
                        </a:rPr>
                        <a:t>dB</a:t>
                      </a:r>
                      <a:r>
                        <a:rPr lang="sr-Latn-RS" sz="1800" b="1" baseline="0" dirty="0">
                          <a:solidFill>
                            <a:srgbClr val="002060"/>
                          </a:solidFill>
                          <a:latin typeface="Arial" panose="020B0604020202020204" pitchFamily="34" charset="0"/>
                          <a:cs typeface="Arial" panose="020B0604020202020204" pitchFamily="34" charset="0"/>
                          <a:sym typeface="Symbol"/>
                        </a:rPr>
                        <a:t></a:t>
                      </a:r>
                      <a:endParaRPr lang="en-US" b="1" dirty="0">
                        <a:solidFill>
                          <a:srgbClr val="002060"/>
                        </a:solidFill>
                        <a:latin typeface="Arial" panose="020B0604020202020204" pitchFamily="34" charset="0"/>
                        <a:cs typeface="Arial" panose="020B0604020202020204" pitchFamily="34" charset="0"/>
                      </a:endParaRPr>
                    </a:p>
                  </a:txBody>
                  <a:tcPr/>
                </a:tc>
                <a:tc>
                  <a:txBody>
                    <a:bodyPr/>
                    <a:lstStyle/>
                    <a:p>
                      <a:pPr algn="ctr"/>
                      <a:r>
                        <a:rPr lang="sr-Latn-RS" b="1" dirty="0">
                          <a:solidFill>
                            <a:srgbClr val="002060"/>
                          </a:solidFill>
                          <a:latin typeface="Arial" panose="020B0604020202020204" pitchFamily="34" charset="0"/>
                          <a:cs typeface="Arial" panose="020B0604020202020204" pitchFamily="34" charset="0"/>
                        </a:rPr>
                        <a:t>27</a:t>
                      </a:r>
                      <a:endParaRPr lang="en-US" b="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dirty="0">
                          <a:solidFill>
                            <a:srgbClr val="002060"/>
                          </a:solidFill>
                          <a:latin typeface="Arial" panose="020B0604020202020204" pitchFamily="34" charset="0"/>
                          <a:cs typeface="Arial" panose="020B0604020202020204" pitchFamily="34" charset="0"/>
                        </a:rPr>
                        <a:t>L</a:t>
                      </a:r>
                      <a:r>
                        <a:rPr lang="sr-Latn-RS" sz="1800" b="1" baseline="-25000" dirty="0">
                          <a:solidFill>
                            <a:srgbClr val="002060"/>
                          </a:solidFill>
                          <a:latin typeface="Arial" panose="020B0604020202020204" pitchFamily="34" charset="0"/>
                          <a:cs typeface="Arial" panose="020B0604020202020204" pitchFamily="34" charset="0"/>
                        </a:rPr>
                        <a:t>Aeq</a:t>
                      </a:r>
                      <a:r>
                        <a:rPr lang="sr-Latn-RS" sz="1800" b="1" baseline="0" dirty="0">
                          <a:solidFill>
                            <a:srgbClr val="002060"/>
                          </a:solidFill>
                          <a:latin typeface="Arial" panose="020B0604020202020204" pitchFamily="34" charset="0"/>
                          <a:cs typeface="Arial" panose="020B0604020202020204" pitchFamily="34" charset="0"/>
                        </a:rPr>
                        <a:t>  </a:t>
                      </a:r>
                      <a:r>
                        <a:rPr lang="sr-Latn-RS" sz="1800" b="1" baseline="0" dirty="0">
                          <a:solidFill>
                            <a:srgbClr val="002060"/>
                          </a:solidFill>
                          <a:latin typeface="Arial" panose="020B0604020202020204" pitchFamily="34" charset="0"/>
                          <a:cs typeface="Arial" panose="020B0604020202020204" pitchFamily="34" charset="0"/>
                          <a:sym typeface="Symbol"/>
                        </a:rPr>
                        <a:t>dB</a:t>
                      </a:r>
                      <a:endParaRPr lang="en-US" b="1" dirty="0">
                        <a:solidFill>
                          <a:srgbClr val="002060"/>
                        </a:solidFill>
                        <a:latin typeface="Arial" panose="020B0604020202020204" pitchFamily="34" charset="0"/>
                        <a:cs typeface="Arial" panose="020B0604020202020204" pitchFamily="34" charset="0"/>
                      </a:endParaRPr>
                    </a:p>
                  </a:txBody>
                  <a:tcPr/>
                </a:tc>
                <a:tc>
                  <a:txBody>
                    <a:bodyPr/>
                    <a:lstStyle/>
                    <a:p>
                      <a:pPr algn="ctr"/>
                      <a:r>
                        <a:rPr lang="sr-Latn-RS" b="1">
                          <a:solidFill>
                            <a:srgbClr val="002060"/>
                          </a:solidFill>
                          <a:latin typeface="Arial" panose="020B0604020202020204" pitchFamily="34" charset="0"/>
                          <a:cs typeface="Arial" panose="020B0604020202020204" pitchFamily="34" charset="0"/>
                        </a:rPr>
                        <a:t>70</a:t>
                      </a:r>
                      <a:endParaRPr lang="en-US" b="1">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dirty="0">
                          <a:solidFill>
                            <a:srgbClr val="002060"/>
                          </a:solidFill>
                          <a:latin typeface="Arial" panose="020B0604020202020204" pitchFamily="34" charset="0"/>
                          <a:cs typeface="Arial" panose="020B0604020202020204" pitchFamily="34" charset="0"/>
                        </a:rPr>
                        <a:t>L</a:t>
                      </a:r>
                      <a:r>
                        <a:rPr lang="sr-Latn-RS" sz="1800" b="1" baseline="-25000" dirty="0">
                          <a:solidFill>
                            <a:srgbClr val="002060"/>
                          </a:solidFill>
                          <a:latin typeface="Arial" panose="020B0604020202020204" pitchFamily="34" charset="0"/>
                          <a:cs typeface="Arial" panose="020B0604020202020204" pitchFamily="34" charset="0"/>
                        </a:rPr>
                        <a:t>Aeq</a:t>
                      </a:r>
                      <a:r>
                        <a:rPr lang="sr-Latn-RS" sz="1800" b="1" baseline="0" dirty="0">
                          <a:solidFill>
                            <a:srgbClr val="002060"/>
                          </a:solidFill>
                          <a:latin typeface="Arial" panose="020B0604020202020204" pitchFamily="34" charset="0"/>
                          <a:cs typeface="Arial" panose="020B0604020202020204" pitchFamily="34" charset="0"/>
                        </a:rPr>
                        <a:t>  </a:t>
                      </a:r>
                      <a:r>
                        <a:rPr lang="sr-Latn-RS" sz="1800" b="1" baseline="0" dirty="0">
                          <a:solidFill>
                            <a:srgbClr val="002060"/>
                          </a:solidFill>
                          <a:latin typeface="Arial" panose="020B0604020202020204" pitchFamily="34" charset="0"/>
                          <a:cs typeface="Arial" panose="020B0604020202020204" pitchFamily="34" charset="0"/>
                          <a:sym typeface="Symbol"/>
                        </a:rPr>
                        <a:t>dB (HSE)</a:t>
                      </a:r>
                      <a:endParaRPr lang="en-US" b="1" dirty="0">
                        <a:solidFill>
                          <a:srgbClr val="002060"/>
                        </a:solidFill>
                        <a:latin typeface="Arial" panose="020B0604020202020204" pitchFamily="34" charset="0"/>
                        <a:cs typeface="Arial" panose="020B0604020202020204" pitchFamily="34" charset="0"/>
                      </a:endParaRPr>
                    </a:p>
                  </a:txBody>
                  <a:tcPr/>
                </a:tc>
                <a:tc>
                  <a:txBody>
                    <a:bodyPr/>
                    <a:lstStyle/>
                    <a:p>
                      <a:pPr algn="ctr"/>
                      <a:r>
                        <a:rPr lang="sr-Latn-RS" b="1" dirty="0">
                          <a:solidFill>
                            <a:srgbClr val="002060"/>
                          </a:solidFill>
                          <a:latin typeface="Arial" panose="020B0604020202020204" pitchFamily="34" charset="0"/>
                          <a:cs typeface="Arial" panose="020B0604020202020204" pitchFamily="34" charset="0"/>
                        </a:rPr>
                        <a:t>74</a:t>
                      </a:r>
                      <a:endParaRPr lang="en-US" b="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bl>
          </a:graphicData>
        </a:graphic>
      </p:graphicFrame>
      <p:grpSp>
        <p:nvGrpSpPr>
          <p:cNvPr id="13" name="Group 12">
            <a:extLst>
              <a:ext uri="{FF2B5EF4-FFF2-40B4-BE49-F238E27FC236}">
                <a16:creationId xmlns:a16="http://schemas.microsoft.com/office/drawing/2014/main" xmlns="" id="{A7E6AFF3-ADE1-4E26-9B6C-CB60513D9EAB}"/>
              </a:ext>
            </a:extLst>
          </p:cNvPr>
          <p:cNvGrpSpPr>
            <a:grpSpLocks noChangeAspect="1"/>
          </p:cNvGrpSpPr>
          <p:nvPr/>
        </p:nvGrpSpPr>
        <p:grpSpPr>
          <a:xfrm>
            <a:off x="4024134" y="3421505"/>
            <a:ext cx="4890672" cy="1282380"/>
            <a:chOff x="5170408" y="2954593"/>
            <a:chExt cx="3875277" cy="1016133"/>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184" y="2954593"/>
              <a:ext cx="3830501" cy="96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170408" y="3721803"/>
              <a:ext cx="576064" cy="248923"/>
            </a:xfrm>
            <a:prstGeom prst="ellipse">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xmlns="" id="{473B3130-783C-416B-B2BE-C427AA691E91}"/>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xmlns="" id="{CCF93BB9-C49E-498E-86E1-CD4F5402DDF5}"/>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7" name="Rectangle 9">
            <a:extLst>
              <a:ext uri="{FF2B5EF4-FFF2-40B4-BE49-F238E27FC236}">
                <a16:creationId xmlns:a16="http://schemas.microsoft.com/office/drawing/2014/main" xmlns="" id="{232F9599-E781-4392-BF23-1D4F9E59C341}"/>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8" name="Rectangle 9">
            <a:extLst>
              <a:ext uri="{FF2B5EF4-FFF2-40B4-BE49-F238E27FC236}">
                <a16:creationId xmlns:a16="http://schemas.microsoft.com/office/drawing/2014/main" xmlns="" id="{6E3FA9DB-031D-46A3-9F9E-3F0E90DAE82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4" name="TextBox 3">
            <a:extLst>
              <a:ext uri="{FF2B5EF4-FFF2-40B4-BE49-F238E27FC236}">
                <a16:creationId xmlns:a16="http://schemas.microsoft.com/office/drawing/2014/main" xmlns="" id="{906AF1E9-E781-408B-CA9C-0E1FE183594A}"/>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a:t>
            </a:r>
          </a:p>
        </p:txBody>
      </p:sp>
      <p:sp>
        <p:nvSpPr>
          <p:cNvPr id="7" name="Rectangle 15">
            <a:extLst>
              <a:ext uri="{FF2B5EF4-FFF2-40B4-BE49-F238E27FC236}">
                <a16:creationId xmlns:a16="http://schemas.microsoft.com/office/drawing/2014/main" xmlns="" id="{7D3030D0-BCD3-96D7-C15D-F1EF7BDD672D}"/>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2" name="Rectangle 15">
            <a:extLst>
              <a:ext uri="{FF2B5EF4-FFF2-40B4-BE49-F238E27FC236}">
                <a16:creationId xmlns:a16="http://schemas.microsoft.com/office/drawing/2014/main" xmlns="" id="{5DDEC604-7ED6-D3AE-4992-32E1444DC285}"/>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951692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ubtitle 2"/>
              <p:cNvSpPr txBox="1">
                <a:spLocks/>
              </p:cNvSpPr>
              <p:nvPr/>
            </p:nvSpPr>
            <p:spPr>
              <a:xfrm>
                <a:off x="252000" y="1238513"/>
                <a:ext cx="8728227" cy="52868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lvl="1" indent="-324000" algn="l">
                  <a:spcBef>
                    <a:spcPts val="0"/>
                  </a:spcBef>
                  <a:buFont typeface="+mj-lt"/>
                  <a:buAutoNum type="arabicPeriod" startAt="3"/>
                </a:pPr>
                <a:r>
                  <a:rPr lang="sr-Latn-RS" sz="2400" b="1" dirty="0">
                    <a:solidFill>
                      <a:srgbClr val="800000"/>
                    </a:solidFill>
                    <a:latin typeface="Arial" panose="020B0604020202020204" pitchFamily="34" charset="0"/>
                    <a:cs typeface="Arial" panose="020B0604020202020204" pitchFamily="34" charset="0"/>
                  </a:rPr>
                  <a:t>HML metoda</a:t>
                </a:r>
              </a:p>
              <a:p>
                <a:pPr marL="648000" lvl="2" indent="-288000" algn="l" defTabSz="361950">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Izmeriti A- i C-</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nivo zvučnog pritiska na radnom mestu.</a:t>
                </a:r>
              </a:p>
              <a:p>
                <a:pPr marL="648000" lvl="2" indent="-288000" algn="l" defTabSz="361950">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Oduzeti </a:t>
                </a:r>
                <a:r>
                  <a:rPr lang="pl-PL" sz="1800" b="1" dirty="0">
                    <a:solidFill>
                      <a:srgbClr val="002060"/>
                    </a:solidFill>
                    <a:latin typeface="Arial" panose="020B0604020202020204" pitchFamily="34" charset="0"/>
                    <a:cs typeface="Arial" panose="020B0604020202020204" pitchFamily="34" charset="0"/>
                  </a:rPr>
                  <a:t>A-ponderisani nivo zvučnog pritiska od C-ponderisanog nivoa zvučnog pritiska.</a:t>
                </a:r>
              </a:p>
              <a:p>
                <a:pPr marL="648000" lvl="2" indent="-288000" algn="l" defTabSz="361950">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Očitati HML vrednost iz kataloga proizvođača.</a:t>
                </a:r>
              </a:p>
              <a:p>
                <a:pPr marL="648000" lvl="2" indent="-288000" algn="l" defTabSz="361950">
                  <a:spcBef>
                    <a:spcPts val="600"/>
                  </a:spcBef>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Izračunati procenjeni nivo slabljenja (PNR):</a:t>
                </a:r>
              </a:p>
              <a:p>
                <a:pPr marL="549275" lvl="2" algn="l">
                  <a:spcBef>
                    <a:spcPts val="0"/>
                  </a:spcBef>
                </a:pPr>
                <a:endParaRPr lang="sr-Latn-RS" sz="1800" dirty="0">
                  <a:solidFill>
                    <a:srgbClr val="002060"/>
                  </a:solidFill>
                  <a:latin typeface="Arial" panose="020B0604020202020204" pitchFamily="34" charset="0"/>
                  <a:cs typeface="Arial" panose="020B0604020202020204" pitchFamily="34" charset="0"/>
                </a:endParaRPr>
              </a:p>
              <a:p>
                <a:pPr marL="892175" lvl="2" indent="-342900" algn="l">
                  <a:spcBef>
                    <a:spcPts val="600"/>
                  </a:spcBef>
                </a:pPr>
                <a:r>
                  <a:rPr lang="sr-Latn-RS" sz="1800"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rPr>
                  <a:t>Ako je </a:t>
                </a:r>
                <a:r>
                  <a:rPr lang="sr-Latn-RS" sz="1800" b="1" i="1" dirty="0">
                    <a:solidFill>
                      <a:srgbClr val="002060"/>
                    </a:solidFill>
                    <a:latin typeface="Arial" panose="020B0604020202020204" pitchFamily="34" charset="0"/>
                    <a:cs typeface="Arial" panose="020B0604020202020204" pitchFamily="34" charset="0"/>
                  </a:rPr>
                  <a:t>L</a:t>
                </a:r>
                <a:r>
                  <a:rPr lang="sr-Latn-RS" sz="1800" b="1" baseline="-25000" dirty="0">
                    <a:solidFill>
                      <a:srgbClr val="002060"/>
                    </a:solidFill>
                    <a:latin typeface="Arial" panose="020B0604020202020204" pitchFamily="34" charset="0"/>
                    <a:cs typeface="Arial" panose="020B0604020202020204" pitchFamily="34" charset="0"/>
                  </a:rPr>
                  <a:t>C</a:t>
                </a:r>
                <a:r>
                  <a:rPr lang="sr-Latn-RS" sz="1800" b="1" dirty="0">
                    <a:solidFill>
                      <a:srgbClr val="002060"/>
                    </a:solidFill>
                    <a:latin typeface="Arial" panose="020B0604020202020204" pitchFamily="34" charset="0"/>
                    <a:cs typeface="Arial" panose="020B0604020202020204" pitchFamily="34" charset="0"/>
                  </a:rPr>
                  <a:t> – </a:t>
                </a:r>
                <a:r>
                  <a:rPr lang="sr-Latn-RS" sz="1800" b="1" i="1" dirty="0">
                    <a:solidFill>
                      <a:srgbClr val="002060"/>
                    </a:solidFill>
                    <a:latin typeface="Arial" panose="020B0604020202020204" pitchFamily="34" charset="0"/>
                    <a:cs typeface="Arial" panose="020B0604020202020204" pitchFamily="34" charset="0"/>
                  </a:rPr>
                  <a:t>L</a:t>
                </a:r>
                <a:r>
                  <a:rPr lang="sr-Latn-RS" sz="1800" b="1" baseline="-25000" dirty="0">
                    <a:solidFill>
                      <a:srgbClr val="002060"/>
                    </a:solidFill>
                    <a:latin typeface="Arial" panose="020B0604020202020204" pitchFamily="34" charset="0"/>
                    <a:cs typeface="Arial" panose="020B0604020202020204" pitchFamily="34" charset="0"/>
                  </a:rPr>
                  <a:t>A</a:t>
                </a:r>
                <a:r>
                  <a:rPr lang="sr-Latn-RS" sz="1800" b="1"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sym typeface="Symbol" panose="05050102010706020507" pitchFamily="18" charset="2"/>
                  </a:rPr>
                  <a:t> 2 </a:t>
                </a:r>
                <a:r>
                  <a:rPr lang="sr-Latn-RS" sz="1800" b="1" dirty="0" err="1">
                    <a:solidFill>
                      <a:srgbClr val="002060"/>
                    </a:solidFill>
                    <a:latin typeface="Arial" panose="020B0604020202020204" pitchFamily="34" charset="0"/>
                    <a:cs typeface="Arial" panose="020B0604020202020204" pitchFamily="34" charset="0"/>
                    <a:sym typeface="Symbol" panose="05050102010706020507" pitchFamily="18" charset="2"/>
                  </a:rPr>
                  <a:t>dB</a:t>
                </a:r>
                <a14:m>
                  <m:oMath xmlns:m="http://schemas.openxmlformats.org/officeDocument/2006/math">
                    <m:r>
                      <a:rPr lang="sr-Latn-RS" sz="1800" b="1" i="0" smtClean="0">
                        <a:solidFill>
                          <a:srgbClr val="002060"/>
                        </a:solidFill>
                        <a:latin typeface="Cambria Math" panose="02040503050406030204" pitchFamily="18" charset="0"/>
                        <a:ea typeface="Cambria Math"/>
                      </a:rPr>
                      <m:t>:</m:t>
                    </m:r>
                  </m:oMath>
                </a14:m>
                <a:endParaRPr lang="sr-Latn-RS" sz="1800" b="1" dirty="0">
                  <a:solidFill>
                    <a:srgbClr val="002060"/>
                  </a:solidFill>
                  <a:latin typeface="Arial" panose="020B0604020202020204" pitchFamily="34" charset="0"/>
                  <a:ea typeface="Cambria Math"/>
                  <a:cs typeface="Arial" panose="020B0604020202020204" pitchFamily="34" charset="0"/>
                </a:endParaRPr>
              </a:p>
              <a:p>
                <a:pPr marL="892175" lvl="2" indent="-342900" algn="l"/>
                <a:endParaRPr lang="sr-Latn-RS" sz="1800" dirty="0">
                  <a:solidFill>
                    <a:srgbClr val="002060"/>
                  </a:solidFill>
                  <a:latin typeface="Arial" panose="020B0604020202020204" pitchFamily="34" charset="0"/>
                  <a:cs typeface="Arial" panose="020B0604020202020204" pitchFamily="34" charset="0"/>
                </a:endParaRPr>
              </a:p>
              <a:p>
                <a:pPr marL="892175" lvl="2" indent="-342900" algn="l">
                  <a:spcBef>
                    <a:spcPts val="1800"/>
                  </a:spcBef>
                </a:pPr>
                <a:endParaRPr lang="sr-Latn-RS" sz="1800" dirty="0">
                  <a:solidFill>
                    <a:srgbClr val="002060"/>
                  </a:solidFill>
                  <a:latin typeface="Arial" panose="020B0604020202020204" pitchFamily="34" charset="0"/>
                  <a:cs typeface="Arial" panose="020B0604020202020204" pitchFamily="34" charset="0"/>
                </a:endParaRPr>
              </a:p>
              <a:p>
                <a:pPr marL="892175" lvl="2" indent="-342900" algn="l"/>
                <a:r>
                  <a:rPr lang="sr-Latn-RS" sz="1800"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rPr>
                  <a:t>Ako je </a:t>
                </a:r>
                <a:r>
                  <a:rPr lang="sr-Latn-RS" sz="1800" b="1" i="1" dirty="0">
                    <a:solidFill>
                      <a:srgbClr val="002060"/>
                    </a:solidFill>
                    <a:latin typeface="Arial" panose="020B0604020202020204" pitchFamily="34" charset="0"/>
                    <a:cs typeface="Arial" panose="020B0604020202020204" pitchFamily="34" charset="0"/>
                  </a:rPr>
                  <a:t>L</a:t>
                </a:r>
                <a:r>
                  <a:rPr lang="sr-Latn-RS" sz="1800" b="1" baseline="-25000" dirty="0">
                    <a:solidFill>
                      <a:srgbClr val="002060"/>
                    </a:solidFill>
                    <a:latin typeface="Arial" panose="020B0604020202020204" pitchFamily="34" charset="0"/>
                    <a:cs typeface="Arial" panose="020B0604020202020204" pitchFamily="34" charset="0"/>
                  </a:rPr>
                  <a:t>C</a:t>
                </a:r>
                <a:r>
                  <a:rPr lang="sr-Latn-RS" sz="1800" b="1" dirty="0">
                    <a:solidFill>
                      <a:srgbClr val="002060"/>
                    </a:solidFill>
                    <a:latin typeface="Arial" panose="020B0604020202020204" pitchFamily="34" charset="0"/>
                    <a:cs typeface="Arial" panose="020B0604020202020204" pitchFamily="34" charset="0"/>
                  </a:rPr>
                  <a:t> – </a:t>
                </a:r>
                <a:r>
                  <a:rPr lang="sr-Latn-RS" sz="1800" b="1" i="1" dirty="0">
                    <a:solidFill>
                      <a:srgbClr val="002060"/>
                    </a:solidFill>
                    <a:latin typeface="Arial" panose="020B0604020202020204" pitchFamily="34" charset="0"/>
                    <a:cs typeface="Arial" panose="020B0604020202020204" pitchFamily="34" charset="0"/>
                  </a:rPr>
                  <a:t>L</a:t>
                </a:r>
                <a:r>
                  <a:rPr lang="sr-Latn-RS" sz="1800" b="1" baseline="-25000" dirty="0">
                    <a:solidFill>
                      <a:srgbClr val="002060"/>
                    </a:solidFill>
                    <a:latin typeface="Arial" panose="020B0604020202020204" pitchFamily="34" charset="0"/>
                    <a:cs typeface="Arial" panose="020B0604020202020204" pitchFamily="34" charset="0"/>
                  </a:rPr>
                  <a:t>A</a:t>
                </a:r>
                <a:r>
                  <a:rPr lang="sr-Latn-RS" sz="1800" b="1"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sym typeface="Symbol" panose="05050102010706020507" pitchFamily="18" charset="2"/>
                  </a:rPr>
                  <a:t>&gt; 2 </a:t>
                </a:r>
                <a:r>
                  <a:rPr lang="sr-Latn-RS" sz="1800" b="1" dirty="0" err="1">
                    <a:solidFill>
                      <a:srgbClr val="002060"/>
                    </a:solidFill>
                    <a:latin typeface="Arial" panose="020B0604020202020204" pitchFamily="34" charset="0"/>
                    <a:cs typeface="Arial" panose="020B0604020202020204" pitchFamily="34" charset="0"/>
                    <a:sym typeface="Symbol" panose="05050102010706020507" pitchFamily="18" charset="2"/>
                  </a:rPr>
                  <a:t>dB</a:t>
                </a:r>
                <a14:m>
                  <m:oMath xmlns:m="http://schemas.openxmlformats.org/officeDocument/2006/math">
                    <m:r>
                      <a:rPr lang="sr-Latn-RS" sz="1800" b="0" i="0" smtClean="0">
                        <a:solidFill>
                          <a:srgbClr val="002060"/>
                        </a:solidFill>
                        <a:latin typeface="Cambria Math" panose="02040503050406030204" pitchFamily="18" charset="0"/>
                        <a:ea typeface="Cambria Math"/>
                      </a:rPr>
                      <m:t>:</m:t>
                    </m:r>
                  </m:oMath>
                </a14:m>
                <a:endParaRPr lang="sr-Latn-RS" sz="1800" dirty="0">
                  <a:solidFill>
                    <a:srgbClr val="002060"/>
                  </a:solidFill>
                  <a:latin typeface="Arial" panose="020B0604020202020204" pitchFamily="34" charset="0"/>
                  <a:cs typeface="Arial" panose="020B0604020202020204" pitchFamily="34" charset="0"/>
                </a:endParaRPr>
              </a:p>
              <a:p>
                <a:pPr marL="549275" lvl="2" algn="l"/>
                <a:endParaRPr lang="sr-Latn-RS" sz="1800" dirty="0">
                  <a:solidFill>
                    <a:srgbClr val="002060"/>
                  </a:solidFill>
                  <a:latin typeface="Arial" panose="020B0604020202020204" pitchFamily="34" charset="0"/>
                  <a:cs typeface="Arial" panose="020B0604020202020204" pitchFamily="34" charset="0"/>
                </a:endParaRPr>
              </a:p>
              <a:p>
                <a:pPr marL="648000" lvl="2" indent="-288000" algn="l">
                  <a:spcBef>
                    <a:spcPts val="600"/>
                  </a:spcBef>
                  <a:buFont typeface="+mj-lt"/>
                  <a:buAutoNum type="arabicPeriod" startAt="5"/>
                </a:pPr>
                <a:r>
                  <a:rPr lang="sr-Latn-RS" sz="1800" b="1" dirty="0">
                    <a:solidFill>
                      <a:srgbClr val="002060"/>
                    </a:solidFill>
                    <a:latin typeface="Arial" panose="020B0604020202020204" pitchFamily="34" charset="0"/>
                    <a:cs typeface="Arial" panose="020B0604020202020204" pitchFamily="34" charset="0"/>
                  </a:rPr>
                  <a:t>Oduzeti PNR vrednost od A-</a:t>
                </a:r>
                <a:r>
                  <a:rPr lang="sr-Latn-RS" sz="1800" b="1" dirty="0" err="1">
                    <a:solidFill>
                      <a:srgbClr val="002060"/>
                    </a:solidFill>
                    <a:latin typeface="Arial" panose="020B0604020202020204" pitchFamily="34" charset="0"/>
                    <a:cs typeface="Arial" panose="020B0604020202020204" pitchFamily="34" charset="0"/>
                  </a:rPr>
                  <a:t>ponderisanog</a:t>
                </a:r>
                <a:r>
                  <a:rPr lang="sr-Latn-RS" sz="1800" b="1" dirty="0">
                    <a:solidFill>
                      <a:srgbClr val="002060"/>
                    </a:solidFill>
                    <a:latin typeface="Arial" panose="020B0604020202020204" pitchFamily="34" charset="0"/>
                    <a:cs typeface="Arial" panose="020B0604020202020204" pitchFamily="34" charset="0"/>
                  </a:rPr>
                  <a:t> nivoa zvučnog pritiska.</a:t>
                </a:r>
              </a:p>
              <a:p>
                <a:pPr marL="648000" lvl="2" indent="-288000" algn="l">
                  <a:spcBef>
                    <a:spcPts val="600"/>
                  </a:spcBef>
                  <a:buFont typeface="+mj-lt"/>
                  <a:buAutoNum type="arabicPeriod" startAt="5"/>
                </a:pPr>
                <a:r>
                  <a:rPr lang="sr-Latn-RS" sz="1800" b="1" dirty="0">
                    <a:solidFill>
                      <a:srgbClr val="002060"/>
                    </a:solidFill>
                    <a:latin typeface="Arial" panose="020B0604020202020204" pitchFamily="34" charset="0"/>
                    <a:cs typeface="Arial" panose="020B0604020202020204" pitchFamily="34" charset="0"/>
                  </a:rPr>
                  <a:t>Rezultat: A-</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nivo zvučnog pritiska sa zaštitom.</a:t>
                </a:r>
              </a:p>
            </p:txBody>
          </p:sp>
        </mc:Choice>
        <mc:Fallback xmlns="">
          <p:sp>
            <p:nvSpPr>
              <p:cNvPr id="11" name="Subtitle 2"/>
              <p:cNvSpPr txBox="1">
                <a:spLocks noRot="1" noChangeAspect="1" noMove="1" noResize="1" noEditPoints="1" noAdjustHandles="1" noChangeArrowheads="1" noChangeShapeType="1" noTextEdit="1"/>
              </p:cNvSpPr>
              <p:nvPr/>
            </p:nvSpPr>
            <p:spPr>
              <a:xfrm>
                <a:off x="252000" y="1238513"/>
                <a:ext cx="8728227" cy="5286831"/>
              </a:xfrm>
              <a:prstGeom prst="rect">
                <a:avLst/>
              </a:prstGeom>
              <a:blipFill>
                <a:blip r:embed="rId3"/>
                <a:stretch>
                  <a:fillRect l="-489" t="-807"/>
                </a:stretch>
              </a:blipFill>
            </p:spPr>
            <p:txBody>
              <a:bodyPr/>
              <a:lstStyle/>
              <a:p>
                <a:r>
                  <a:rPr lang="sr-Latn-R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491880" y="3470761"/>
                <a:ext cx="5029200" cy="781368"/>
              </a:xfrm>
              <a:prstGeom prst="rect">
                <a:avLst/>
              </a:prstGeom>
              <a:solidFill>
                <a:schemeClr val="accent1"/>
              </a:solidFill>
              <a:ln w="22225">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sr-Latn-RS" sz="2400" b="0" i="1" smtClean="0">
                          <a:latin typeface="Cambria Math"/>
                        </a:rPr>
                        <m:t>𝑃𝑁𝑅</m:t>
                      </m:r>
                      <m:r>
                        <a:rPr lang="sr-Latn-RS" sz="2400" b="0" i="1" smtClean="0">
                          <a:latin typeface="Cambria Math"/>
                        </a:rPr>
                        <m:t>=</m:t>
                      </m:r>
                      <m:r>
                        <a:rPr lang="sr-Latn-RS" sz="2400" b="0" i="1" smtClean="0">
                          <a:latin typeface="Cambria Math"/>
                        </a:rPr>
                        <m:t>𝑀</m:t>
                      </m:r>
                      <m:r>
                        <a:rPr lang="sr-Latn-RS" sz="2400" b="0" i="1" smtClean="0">
                          <a:latin typeface="Cambria Math"/>
                        </a:rPr>
                        <m:t>−</m:t>
                      </m:r>
                      <m:f>
                        <m:fPr>
                          <m:ctrlPr>
                            <a:rPr lang="sr-Latn-RS" sz="2400" b="0" i="1" smtClean="0">
                              <a:latin typeface="Cambria Math" panose="02040503050406030204" pitchFamily="18" charset="0"/>
                            </a:rPr>
                          </m:ctrlPr>
                        </m:fPr>
                        <m:num>
                          <m:r>
                            <a:rPr lang="sr-Latn-RS" sz="2400" b="0" i="1" smtClean="0">
                              <a:latin typeface="Cambria Math"/>
                            </a:rPr>
                            <m:t>𝐻</m:t>
                          </m:r>
                          <m:r>
                            <a:rPr lang="sr-Latn-RS" sz="2400" b="0" i="1" smtClean="0">
                              <a:latin typeface="Cambria Math"/>
                            </a:rPr>
                            <m:t>−</m:t>
                          </m:r>
                          <m:r>
                            <a:rPr lang="sr-Latn-RS" sz="2400" b="0" i="1" smtClean="0">
                              <a:latin typeface="Cambria Math"/>
                            </a:rPr>
                            <m:t>𝑀</m:t>
                          </m:r>
                        </m:num>
                        <m:den>
                          <m:r>
                            <a:rPr lang="sr-Latn-RS" sz="2400" b="0" i="1" smtClean="0">
                              <a:latin typeface="Cambria Math"/>
                            </a:rPr>
                            <m:t>4</m:t>
                          </m:r>
                        </m:den>
                      </m:f>
                      <m:r>
                        <a:rPr lang="sr-Latn-RS" sz="2400" b="0" i="1" smtClean="0">
                          <a:latin typeface="Cambria Math"/>
                          <a:ea typeface="Cambria Math"/>
                        </a:rPr>
                        <m:t>∙(</m:t>
                      </m:r>
                      <m:sSub>
                        <m:sSubPr>
                          <m:ctrlPr>
                            <a:rPr lang="sr-Latn-RS" sz="2400" b="0" i="1" smtClean="0">
                              <a:latin typeface="Cambria Math" panose="02040503050406030204" pitchFamily="18" charset="0"/>
                              <a:ea typeface="Cambria Math"/>
                            </a:rPr>
                          </m:ctrlPr>
                        </m:sSubPr>
                        <m:e>
                          <m:r>
                            <a:rPr lang="sr-Latn-RS" sz="2400" b="0" i="1" smtClean="0">
                              <a:latin typeface="Cambria Math"/>
                              <a:ea typeface="Cambria Math"/>
                            </a:rPr>
                            <m:t>𝐿</m:t>
                          </m:r>
                        </m:e>
                        <m:sub>
                          <m:r>
                            <a:rPr lang="sr-Latn-RS" sz="2400" b="0" i="1" smtClean="0">
                              <a:latin typeface="Cambria Math"/>
                              <a:ea typeface="Cambria Math"/>
                            </a:rPr>
                            <m:t>𝐶</m:t>
                          </m:r>
                        </m:sub>
                      </m:sSub>
                      <m:r>
                        <a:rPr lang="sr-Latn-RS" sz="2400" b="0" i="1" smtClean="0">
                          <a:latin typeface="Cambria Math"/>
                          <a:ea typeface="Cambria Math"/>
                        </a:rPr>
                        <m:t>−</m:t>
                      </m:r>
                      <m:sSub>
                        <m:sSubPr>
                          <m:ctrlPr>
                            <a:rPr lang="sr-Latn-RS" sz="2400" b="0" i="1" smtClean="0">
                              <a:latin typeface="Cambria Math" panose="02040503050406030204" pitchFamily="18" charset="0"/>
                              <a:ea typeface="Cambria Math"/>
                            </a:rPr>
                          </m:ctrlPr>
                        </m:sSubPr>
                        <m:e>
                          <m:r>
                            <a:rPr lang="sr-Latn-RS" sz="2400" b="0" i="1" smtClean="0">
                              <a:latin typeface="Cambria Math"/>
                              <a:ea typeface="Cambria Math"/>
                            </a:rPr>
                            <m:t>𝐿</m:t>
                          </m:r>
                        </m:e>
                        <m:sub>
                          <m:r>
                            <a:rPr lang="sr-Latn-RS" sz="2400" b="0" i="1" smtClean="0">
                              <a:latin typeface="Cambria Math"/>
                              <a:ea typeface="Cambria Math"/>
                            </a:rPr>
                            <m:t>𝐴</m:t>
                          </m:r>
                        </m:sub>
                      </m:sSub>
                      <m:r>
                        <a:rPr lang="sr-Latn-RS" sz="2400" b="0" i="1" smtClean="0">
                          <a:latin typeface="Cambria Math"/>
                          <a:ea typeface="Cambria Math"/>
                        </a:rPr>
                        <m:t>−2)</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491880" y="3470761"/>
                <a:ext cx="5029200" cy="781368"/>
              </a:xfrm>
              <a:prstGeom prst="rect">
                <a:avLst/>
              </a:prstGeom>
              <a:blipFill>
                <a:blip r:embed="rId4"/>
                <a:stretch>
                  <a:fillRect/>
                </a:stretch>
              </a:blipFill>
              <a:ln w="22225">
                <a:solidFill>
                  <a:srgbClr val="FF0000"/>
                </a:solidFill>
              </a:ln>
            </p:spPr>
            <p:txBody>
              <a:bodyPr/>
              <a:lstStyle/>
              <a:p>
                <a:r>
                  <a:rPr lang="sr-Latn-R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491880" y="4633609"/>
                <a:ext cx="5029200" cy="781368"/>
              </a:xfrm>
              <a:prstGeom prst="rect">
                <a:avLst/>
              </a:prstGeom>
              <a:solidFill>
                <a:schemeClr val="accent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sr-Latn-RS" sz="2400" b="0" i="1" smtClean="0">
                          <a:latin typeface="Cambria Math"/>
                        </a:rPr>
                        <m:t>𝑃𝑁𝑅</m:t>
                      </m:r>
                      <m:r>
                        <a:rPr lang="sr-Latn-RS" sz="2400" b="0" i="1" smtClean="0">
                          <a:latin typeface="Cambria Math"/>
                        </a:rPr>
                        <m:t>=</m:t>
                      </m:r>
                      <m:r>
                        <a:rPr lang="sr-Latn-RS" sz="2400" b="0" i="1" smtClean="0">
                          <a:latin typeface="Cambria Math"/>
                        </a:rPr>
                        <m:t>𝑀</m:t>
                      </m:r>
                      <m:r>
                        <a:rPr lang="sr-Latn-RS" sz="2400" b="0" i="1" smtClean="0">
                          <a:latin typeface="Cambria Math"/>
                        </a:rPr>
                        <m:t>−</m:t>
                      </m:r>
                      <m:f>
                        <m:fPr>
                          <m:ctrlPr>
                            <a:rPr lang="sr-Latn-RS" sz="2400" b="0" i="1" smtClean="0">
                              <a:latin typeface="Cambria Math" panose="02040503050406030204" pitchFamily="18" charset="0"/>
                            </a:rPr>
                          </m:ctrlPr>
                        </m:fPr>
                        <m:num>
                          <m:r>
                            <a:rPr lang="sr-Latn-RS" sz="2400" b="0" i="1" smtClean="0">
                              <a:latin typeface="Cambria Math"/>
                            </a:rPr>
                            <m:t>𝑀</m:t>
                          </m:r>
                          <m:r>
                            <a:rPr lang="sr-Latn-RS" sz="2400" b="0" i="1" smtClean="0">
                              <a:latin typeface="Cambria Math"/>
                            </a:rPr>
                            <m:t>−</m:t>
                          </m:r>
                          <m:r>
                            <a:rPr lang="sr-Latn-RS" sz="2400" b="0" i="1" smtClean="0">
                              <a:latin typeface="Cambria Math"/>
                            </a:rPr>
                            <m:t>𝐿</m:t>
                          </m:r>
                        </m:num>
                        <m:den>
                          <m:r>
                            <a:rPr lang="sr-Latn-RS" sz="2400" b="0" i="1" smtClean="0">
                              <a:latin typeface="Cambria Math"/>
                            </a:rPr>
                            <m:t>8</m:t>
                          </m:r>
                        </m:den>
                      </m:f>
                      <m:r>
                        <a:rPr lang="sr-Latn-RS" sz="2400" b="0" i="1" smtClean="0">
                          <a:latin typeface="Cambria Math"/>
                          <a:ea typeface="Cambria Math"/>
                        </a:rPr>
                        <m:t>∙(</m:t>
                      </m:r>
                      <m:sSub>
                        <m:sSubPr>
                          <m:ctrlPr>
                            <a:rPr lang="sr-Latn-RS" sz="2400" b="0" i="1" smtClean="0">
                              <a:latin typeface="Cambria Math" panose="02040503050406030204" pitchFamily="18" charset="0"/>
                              <a:ea typeface="Cambria Math"/>
                            </a:rPr>
                          </m:ctrlPr>
                        </m:sSubPr>
                        <m:e>
                          <m:r>
                            <a:rPr lang="sr-Latn-RS" sz="2400" b="0" i="1" smtClean="0">
                              <a:latin typeface="Cambria Math"/>
                              <a:ea typeface="Cambria Math"/>
                            </a:rPr>
                            <m:t>𝐿</m:t>
                          </m:r>
                        </m:e>
                        <m:sub>
                          <m:r>
                            <a:rPr lang="sr-Latn-RS" sz="2400" b="0" i="1" smtClean="0">
                              <a:latin typeface="Cambria Math"/>
                              <a:ea typeface="Cambria Math"/>
                            </a:rPr>
                            <m:t>𝐶</m:t>
                          </m:r>
                        </m:sub>
                      </m:sSub>
                      <m:r>
                        <a:rPr lang="sr-Latn-RS" sz="2400" b="0" i="1" smtClean="0">
                          <a:latin typeface="Cambria Math"/>
                          <a:ea typeface="Cambria Math"/>
                        </a:rPr>
                        <m:t>−</m:t>
                      </m:r>
                      <m:sSub>
                        <m:sSubPr>
                          <m:ctrlPr>
                            <a:rPr lang="sr-Latn-RS" sz="2400" b="0" i="1" smtClean="0">
                              <a:latin typeface="Cambria Math" panose="02040503050406030204" pitchFamily="18" charset="0"/>
                              <a:ea typeface="Cambria Math"/>
                            </a:rPr>
                          </m:ctrlPr>
                        </m:sSubPr>
                        <m:e>
                          <m:r>
                            <a:rPr lang="sr-Latn-RS" sz="2400" b="0" i="1" smtClean="0">
                              <a:latin typeface="Cambria Math"/>
                              <a:ea typeface="Cambria Math"/>
                            </a:rPr>
                            <m:t>𝐿</m:t>
                          </m:r>
                        </m:e>
                        <m:sub>
                          <m:r>
                            <a:rPr lang="sr-Latn-RS" sz="2400" b="0" i="1" smtClean="0">
                              <a:latin typeface="Cambria Math"/>
                              <a:ea typeface="Cambria Math"/>
                            </a:rPr>
                            <m:t>𝐴</m:t>
                          </m:r>
                        </m:sub>
                      </m:sSub>
                      <m:r>
                        <a:rPr lang="sr-Latn-RS" sz="2400" b="0" i="1" smtClean="0">
                          <a:latin typeface="Cambria Math"/>
                          <a:ea typeface="Cambria Math"/>
                        </a:rPr>
                        <m:t>−2)</m:t>
                      </m:r>
                    </m:oMath>
                  </m:oMathPara>
                </a14:m>
                <a:endParaRPr lang="en-US" sz="2400"/>
              </a:p>
            </p:txBody>
          </p:sp>
        </mc:Choice>
        <mc:Fallback xmlns="">
          <p:sp>
            <p:nvSpPr>
              <p:cNvPr id="13" name="TextBox 12"/>
              <p:cNvSpPr txBox="1">
                <a:spLocks noRot="1" noChangeAspect="1" noMove="1" noResize="1" noEditPoints="1" noAdjustHandles="1" noChangeArrowheads="1" noChangeShapeType="1" noTextEdit="1"/>
              </p:cNvSpPr>
              <p:nvPr/>
            </p:nvSpPr>
            <p:spPr>
              <a:xfrm>
                <a:off x="3491880" y="4633609"/>
                <a:ext cx="5029200" cy="781368"/>
              </a:xfrm>
              <a:prstGeom prst="rect">
                <a:avLst/>
              </a:prstGeom>
              <a:blipFill>
                <a:blip r:embed="rId5"/>
                <a:stretch>
                  <a:fillRect/>
                </a:stretch>
              </a:blipFill>
              <a:ln w="19050">
                <a:solidFill>
                  <a:srgbClr val="FF0000"/>
                </a:solidFill>
              </a:ln>
            </p:spPr>
            <p:txBody>
              <a:bodyPr/>
              <a:lstStyle/>
              <a:p>
                <a:r>
                  <a:rPr lang="sr-Latn-RS">
                    <a:noFill/>
                  </a:rPr>
                  <a:t> </a:t>
                </a:r>
              </a:p>
            </p:txBody>
          </p:sp>
        </mc:Fallback>
      </mc:AlternateContent>
      <p:cxnSp>
        <p:nvCxnSpPr>
          <p:cNvPr id="14" name="Straight Connector 13">
            <a:extLst>
              <a:ext uri="{FF2B5EF4-FFF2-40B4-BE49-F238E27FC236}">
                <a16:creationId xmlns:a16="http://schemas.microsoft.com/office/drawing/2014/main" xmlns="" id="{C271127B-F613-4354-A7DC-D03906D863DB}"/>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xmlns="" id="{881D13B2-88CD-44B7-B93C-7B4CF94136C1}"/>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7" name="Rectangle 9">
            <a:extLst>
              <a:ext uri="{FF2B5EF4-FFF2-40B4-BE49-F238E27FC236}">
                <a16:creationId xmlns:a16="http://schemas.microsoft.com/office/drawing/2014/main" xmlns="" id="{83DDFEEB-C8D5-4905-894B-522CA6BAC16C}"/>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8" name="Rectangle 9">
            <a:extLst>
              <a:ext uri="{FF2B5EF4-FFF2-40B4-BE49-F238E27FC236}">
                <a16:creationId xmlns:a16="http://schemas.microsoft.com/office/drawing/2014/main" xmlns="" id="{1DEE3E0E-F598-4D9C-B5E8-635BCFB9EB97}"/>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4" name="Rectangle 15">
            <a:extLst>
              <a:ext uri="{FF2B5EF4-FFF2-40B4-BE49-F238E27FC236}">
                <a16:creationId xmlns:a16="http://schemas.microsoft.com/office/drawing/2014/main" xmlns="" id="{7F05096A-7D92-A579-3248-FEADF4E5B0C6}"/>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10" name="TextBox 9">
            <a:extLst>
              <a:ext uri="{FF2B5EF4-FFF2-40B4-BE49-F238E27FC236}">
                <a16:creationId xmlns:a16="http://schemas.microsoft.com/office/drawing/2014/main" xmlns="" id="{4DBD2AD7-7DE3-2B5E-F751-3EF89D934ECF}"/>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a:t>
            </a:r>
          </a:p>
        </p:txBody>
      </p:sp>
      <p:sp>
        <p:nvSpPr>
          <p:cNvPr id="2" name="Rectangle 15">
            <a:extLst>
              <a:ext uri="{FF2B5EF4-FFF2-40B4-BE49-F238E27FC236}">
                <a16:creationId xmlns:a16="http://schemas.microsoft.com/office/drawing/2014/main" xmlns="" id="{60DC8D66-1B70-A607-1697-924DD45817CB}"/>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28034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9" name="Rectangle 15"/>
          <p:cNvSpPr>
            <a:spLocks noChangeArrowheads="1"/>
          </p:cNvSpPr>
          <p:nvPr/>
        </p:nvSpPr>
        <p:spPr bwMode="auto">
          <a:xfrm>
            <a:off x="433772" y="143731"/>
            <a:ext cx="8276456"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Upravljanje bukom u radnoj sredini - Aktivnosti</a:t>
            </a:r>
          </a:p>
        </p:txBody>
      </p:sp>
      <p:grpSp>
        <p:nvGrpSpPr>
          <p:cNvPr id="2" name="Group 1"/>
          <p:cNvGrpSpPr/>
          <p:nvPr/>
        </p:nvGrpSpPr>
        <p:grpSpPr>
          <a:xfrm>
            <a:off x="254063" y="1268760"/>
            <a:ext cx="8638417" cy="4196848"/>
            <a:chOff x="254063" y="1268760"/>
            <a:chExt cx="8638417" cy="4196848"/>
          </a:xfrm>
        </p:grpSpPr>
        <p:sp>
          <p:nvSpPr>
            <p:cNvPr id="37" name="Rounded Rectangle 36"/>
            <p:cNvSpPr/>
            <p:nvPr/>
          </p:nvSpPr>
          <p:spPr>
            <a:xfrm rot="16200000">
              <a:off x="-407315" y="2794379"/>
              <a:ext cx="2592000" cy="1269243"/>
            </a:xfrm>
            <a:prstGeom prst="roundRect">
              <a:avLst/>
            </a:prstGeom>
            <a:noFill/>
            <a:ln w="9525" cap="flat" cmpd="sng" algn="ctr">
              <a:solidFill>
                <a:srgbClr val="4F81BD">
                  <a:shade val="95000"/>
                  <a:satMod val="105000"/>
                </a:srgbClr>
              </a:solidFill>
              <a:prstDash val="solid"/>
            </a:ln>
            <a:effectLst/>
          </p:spPr>
          <p:txBody>
            <a:bodyPr rtlCol="0" anchor="ctr"/>
            <a:lstStyle/>
            <a:p>
              <a:pPr marL="144000" marR="0" lvl="0" indent="-1440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800" b="1" i="0" u="none" strike="noStrike" kern="0" cap="none" spc="0" normalizeH="0" baseline="0" noProof="0" dirty="0">
                  <a:ln>
                    <a:noFill/>
                  </a:ln>
                  <a:solidFill>
                    <a:prstClr val="black"/>
                  </a:solidFill>
                  <a:effectLst/>
                  <a:uLnTx/>
                  <a:uFillTx/>
                  <a:latin typeface="Calibri"/>
                  <a:ea typeface="+mn-ea"/>
                  <a:cs typeface="+mn-cs"/>
                </a:rPr>
                <a:t>Informisanje i obuka</a:t>
              </a:r>
            </a:p>
            <a:p>
              <a:pPr marL="144000" marR="0" lvl="0" indent="-1440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800" b="1" i="0" u="none" strike="noStrike" kern="0" cap="none" spc="0" normalizeH="0" baseline="0" noProof="0" dirty="0">
                  <a:ln>
                    <a:noFill/>
                  </a:ln>
                  <a:solidFill>
                    <a:prstClr val="black"/>
                  </a:solidFill>
                  <a:effectLst/>
                  <a:uLnTx/>
                  <a:uFillTx/>
                  <a:latin typeface="Calibri"/>
                  <a:ea typeface="+mn-ea"/>
                  <a:cs typeface="+mn-cs"/>
                </a:rPr>
                <a:t>Zdravstveni nadzor</a:t>
              </a: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38" name="Rounded Rectangle 37"/>
            <p:cNvSpPr/>
            <p:nvPr/>
          </p:nvSpPr>
          <p:spPr>
            <a:xfrm>
              <a:off x="1727944" y="1268760"/>
              <a:ext cx="2340000" cy="1440000"/>
            </a:xfrm>
            <a:prstGeom prst="roundRect">
              <a:avLst/>
            </a:prstGeom>
            <a:noFill/>
            <a:ln w="9525" cap="flat" cmpd="sng" algn="ctr">
              <a:solidFill>
                <a:srgbClr val="4F81BD">
                  <a:shade val="95000"/>
                  <a:satMod val="105000"/>
                </a:srgbClr>
              </a:solidFill>
              <a:prstDash val="solid"/>
            </a:ln>
            <a:effectLst/>
          </p:spPr>
          <p:txBody>
            <a:bodyPr rtlCol="0" anchor="ctr"/>
            <a:lstStyle/>
            <a:p>
              <a:pPr marR="0" lvl="0" defTabSz="457200" eaLnBrk="1" fontAlgn="auto" latinLnBrk="0" hangingPunct="1">
                <a:lnSpc>
                  <a:spcPct val="100000"/>
                </a:lnSpc>
                <a:spcBef>
                  <a:spcPts val="0"/>
                </a:spcBef>
                <a:spcAft>
                  <a:spcPts val="0"/>
                </a:spcAft>
                <a:buClrTx/>
                <a:buSzTx/>
                <a:tabLst/>
                <a:defRPr/>
              </a:pPr>
              <a:r>
                <a:rPr kumimoji="0" lang="sr-Latn-RS" sz="1800" b="1" i="0" u="none" strike="noStrike" kern="0" cap="none" spc="0" normalizeH="0" baseline="0" noProof="0" dirty="0">
                  <a:ln>
                    <a:noFill/>
                  </a:ln>
                  <a:solidFill>
                    <a:prstClr val="black"/>
                  </a:solidFill>
                  <a:effectLst/>
                  <a:uLnTx/>
                  <a:uFillTx/>
                  <a:latin typeface="Calibri"/>
                  <a:ea typeface="+mn-ea"/>
                  <a:cs typeface="+mn-cs"/>
                </a:rPr>
                <a:t>Provera i verifikacija efektivnosti mera</a:t>
              </a: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39" name="Rounded Rectangle 38"/>
            <p:cNvSpPr/>
            <p:nvPr/>
          </p:nvSpPr>
          <p:spPr>
            <a:xfrm>
              <a:off x="1727944" y="4025608"/>
              <a:ext cx="2340000" cy="1440000"/>
            </a:xfrm>
            <a:prstGeom prst="roundRect">
              <a:avLst/>
            </a:prstGeom>
            <a:noFill/>
            <a:ln w="9525" cap="flat" cmpd="sng" algn="ctr">
              <a:solidFill>
                <a:srgbClr val="4F81BD">
                  <a:shade val="95000"/>
                  <a:satMod val="105000"/>
                </a:srgbClr>
              </a:solidFill>
              <a:prstDash val="solid"/>
            </a:ln>
            <a:effectLst/>
          </p:spPr>
          <p:txBody>
            <a:bodyPr rtlCol="0" anchor="b"/>
            <a:lstStyle/>
            <a:p>
              <a:pPr marR="0" lvl="0" defTabSz="457200" eaLnBrk="1" fontAlgn="auto" latinLnBrk="0" hangingPunct="1">
                <a:lnSpc>
                  <a:spcPct val="100000"/>
                </a:lnSpc>
                <a:spcBef>
                  <a:spcPts val="0"/>
                </a:spcBef>
                <a:spcAft>
                  <a:spcPts val="0"/>
                </a:spcAft>
                <a:buClrTx/>
                <a:buSzTx/>
                <a:tabLst/>
                <a:defRPr/>
              </a:pPr>
              <a:r>
                <a:rPr kumimoji="0" lang="sr-Latn-RS" sz="1800" b="1" i="0" u="none" strike="noStrike" kern="0" cap="none" spc="0" normalizeH="0" baseline="0" noProof="0" dirty="0">
                  <a:ln>
                    <a:noFill/>
                  </a:ln>
                  <a:solidFill>
                    <a:prstClr val="black"/>
                  </a:solidFill>
                  <a:effectLst/>
                  <a:uLnTx/>
                  <a:uFillTx/>
                  <a:latin typeface="Calibri"/>
                  <a:ea typeface="+mn-ea"/>
                  <a:cs typeface="+mn-cs"/>
                </a:rPr>
                <a:t>Identifikacija i primena mera za eliminisanje ili smanjenje rizika</a:t>
              </a: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40" name="Rounded Rectangle 39"/>
            <p:cNvSpPr/>
            <p:nvPr/>
          </p:nvSpPr>
          <p:spPr>
            <a:xfrm>
              <a:off x="6552480" y="4025608"/>
              <a:ext cx="2340000" cy="1440000"/>
            </a:xfrm>
            <a:prstGeom prst="roundRect">
              <a:avLst/>
            </a:prstGeom>
            <a:noFill/>
            <a:ln w="9525" cap="flat" cmpd="sng" algn="ctr">
              <a:solidFill>
                <a:srgbClr val="4F81BD">
                  <a:shade val="95000"/>
                  <a:satMod val="105000"/>
                </a:srgbClr>
              </a:solidFill>
              <a:prstDash val="solid"/>
            </a:ln>
            <a:effectLst/>
          </p:spPr>
          <p:txBody>
            <a:bodyPr rtlCol="0" anchor="b"/>
            <a:lstStyle/>
            <a:p>
              <a:pPr marR="0" lvl="0" defTabSz="457200" eaLnBrk="1" fontAlgn="auto" latinLnBrk="0" hangingPunct="1">
                <a:lnSpc>
                  <a:spcPct val="100000"/>
                </a:lnSpc>
                <a:spcBef>
                  <a:spcPts val="0"/>
                </a:spcBef>
                <a:spcAft>
                  <a:spcPts val="0"/>
                </a:spcAft>
                <a:buClrTx/>
                <a:buSzTx/>
                <a:tabLst/>
                <a:defRPr/>
              </a:pPr>
              <a:r>
                <a:rPr kumimoji="0" lang="sr-Latn-RS" sz="1800" b="1" i="0" u="none" strike="noStrike" kern="0" cap="none" spc="0" normalizeH="0" baseline="0" noProof="0" dirty="0">
                  <a:ln>
                    <a:noFill/>
                  </a:ln>
                  <a:solidFill>
                    <a:prstClr val="black"/>
                  </a:solidFill>
                  <a:effectLst/>
                  <a:uLnTx/>
                  <a:uFillTx/>
                  <a:latin typeface="Calibri"/>
                  <a:ea typeface="+mn-ea"/>
                  <a:cs typeface="+mn-cs"/>
                </a:rPr>
                <a:t>Procena rizika po zdravlje usled izlaganja buci</a:t>
              </a: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41" name="Rounded Rectangle 40"/>
            <p:cNvSpPr/>
            <p:nvPr/>
          </p:nvSpPr>
          <p:spPr>
            <a:xfrm>
              <a:off x="6552480" y="1268760"/>
              <a:ext cx="2340000" cy="1440000"/>
            </a:xfrm>
            <a:prstGeom prst="roundRect">
              <a:avLst/>
            </a:prstGeom>
            <a:noFill/>
            <a:ln w="9525" cap="flat" cmpd="sng" algn="ctr">
              <a:solidFill>
                <a:srgbClr val="4F81BD">
                  <a:shade val="95000"/>
                  <a:satMod val="105000"/>
                </a:srgbClr>
              </a:solidFill>
              <a:prstDash val="solid"/>
            </a:ln>
            <a:effectLst/>
          </p:spPr>
          <p:txBody>
            <a:bodyPr rtlCol="0" anchor="b"/>
            <a:lstStyle/>
            <a:p>
              <a:pPr marR="0" lvl="0" defTabSz="457200" eaLnBrk="1" fontAlgn="auto" latinLnBrk="0" hangingPunct="1">
                <a:lnSpc>
                  <a:spcPct val="100000"/>
                </a:lnSpc>
                <a:spcBef>
                  <a:spcPts val="0"/>
                </a:spcBef>
                <a:spcAft>
                  <a:spcPts val="0"/>
                </a:spcAft>
                <a:buClrTx/>
                <a:buSzTx/>
                <a:tabLst/>
                <a:defRPr/>
              </a:pPr>
              <a:r>
                <a:rPr kumimoji="0" lang="sr-Latn-RS" sz="1800" b="1" i="0" u="none" strike="noStrike" kern="0" cap="none" spc="0" normalizeH="0" baseline="0" noProof="0" dirty="0">
                  <a:ln>
                    <a:noFill/>
                  </a:ln>
                  <a:solidFill>
                    <a:prstClr val="black"/>
                  </a:solidFill>
                  <a:effectLst/>
                  <a:uLnTx/>
                  <a:uFillTx/>
                  <a:latin typeface="Calibri"/>
                  <a:ea typeface="+mn-ea"/>
                  <a:cs typeface="+mn-cs"/>
                </a:rPr>
                <a:t>Identifikacija izvora buke i bučnih aktivnosti</a:t>
              </a:r>
            </a:p>
          </p:txBody>
        </p:sp>
        <p:grpSp>
          <p:nvGrpSpPr>
            <p:cNvPr id="42" name="Group 41"/>
            <p:cNvGrpSpPr/>
            <p:nvPr/>
          </p:nvGrpSpPr>
          <p:grpSpPr>
            <a:xfrm>
              <a:off x="3642457" y="1712807"/>
              <a:ext cx="3417837" cy="3431425"/>
              <a:chOff x="2110602" y="2648606"/>
              <a:chExt cx="3417837" cy="3431425"/>
            </a:xfrm>
          </p:grpSpPr>
          <p:sp>
            <p:nvSpPr>
              <p:cNvPr id="43" name="Pie 42"/>
              <p:cNvSpPr/>
              <p:nvPr/>
            </p:nvSpPr>
            <p:spPr>
              <a:xfrm>
                <a:off x="2110602" y="2648606"/>
                <a:ext cx="3263463" cy="3326525"/>
              </a:xfrm>
              <a:prstGeom prst="pie">
                <a:avLst>
                  <a:gd name="adj1" fmla="val 10800000"/>
                  <a:gd name="adj2" fmla="val 16200000"/>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Pie 43"/>
              <p:cNvSpPr/>
              <p:nvPr/>
            </p:nvSpPr>
            <p:spPr>
              <a:xfrm rot="5400000">
                <a:off x="2218668" y="2631853"/>
                <a:ext cx="3293018" cy="3326525"/>
              </a:xfrm>
              <a:prstGeom prst="pie">
                <a:avLst>
                  <a:gd name="adj1" fmla="val 10799999"/>
                  <a:gd name="adj2" fmla="val 16200000"/>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 name="Pie 44"/>
              <p:cNvSpPr/>
              <p:nvPr/>
            </p:nvSpPr>
            <p:spPr>
              <a:xfrm flipV="1">
                <a:off x="2110603" y="2753506"/>
                <a:ext cx="3263463" cy="3326525"/>
              </a:xfrm>
              <a:prstGeom prst="pie">
                <a:avLst>
                  <a:gd name="adj1" fmla="val 10800000"/>
                  <a:gd name="adj2" fmla="val 16200000"/>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Pie 45"/>
              <p:cNvSpPr/>
              <p:nvPr/>
            </p:nvSpPr>
            <p:spPr>
              <a:xfrm rot="16200000" flipV="1">
                <a:off x="2216693" y="2770259"/>
                <a:ext cx="3293018" cy="3326525"/>
              </a:xfrm>
              <a:prstGeom prst="pie">
                <a:avLst>
                  <a:gd name="adj1" fmla="val 10799999"/>
                  <a:gd name="adj2" fmla="val 16200000"/>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47" name="TextBox 46"/>
            <p:cNvSpPr txBox="1"/>
            <p:nvPr/>
          </p:nvSpPr>
          <p:spPr>
            <a:xfrm rot="18600000">
              <a:off x="3811831" y="2485629"/>
              <a:ext cx="1413913" cy="461665"/>
            </a:xfrm>
            <a:prstGeom prst="rect">
              <a:avLst/>
            </a:prstGeom>
            <a:noFill/>
          </p:spPr>
          <p:txBody>
            <a:bodyPr wrap="none" rtlCol="0">
              <a:spAutoFit/>
            </a:bodyPr>
            <a:lstStyle/>
            <a:p>
              <a:pPr algn="l" defTabSz="457200" fontAlgn="auto">
                <a:spcBef>
                  <a:spcPts val="0"/>
                </a:spcBef>
                <a:spcAft>
                  <a:spcPts val="0"/>
                </a:spcAft>
              </a:pPr>
              <a:r>
                <a:rPr lang="sr-Latn-RS" b="1">
                  <a:solidFill>
                    <a:prstClr val="white"/>
                  </a:solidFill>
                  <a:effectLst>
                    <a:outerShdw blurRad="38100" dist="38100" dir="2700000" algn="tl">
                      <a:srgbClr val="000000">
                        <a:alpha val="43137"/>
                      </a:srgbClr>
                    </a:outerShdw>
                  </a:effectLst>
                  <a:latin typeface="Calibri"/>
                </a:rPr>
                <a:t>PROVERA</a:t>
              </a:r>
              <a:endParaRPr lang="en-US" b="1">
                <a:solidFill>
                  <a:prstClr val="white"/>
                </a:solidFill>
                <a:effectLst>
                  <a:outerShdw blurRad="38100" dist="38100" dir="2700000" algn="tl">
                    <a:srgbClr val="000000">
                      <a:alpha val="43137"/>
                    </a:srgbClr>
                  </a:outerShdw>
                </a:effectLst>
                <a:latin typeface="Calibri"/>
              </a:endParaRPr>
            </a:p>
          </p:txBody>
        </p:sp>
        <p:sp>
          <p:nvSpPr>
            <p:cNvPr id="48" name="Circular Arrow 47"/>
            <p:cNvSpPr/>
            <p:nvPr/>
          </p:nvSpPr>
          <p:spPr>
            <a:xfrm>
              <a:off x="5030831" y="3020251"/>
              <a:ext cx="636111" cy="436018"/>
            </a:xfrm>
            <a:prstGeom prst="circularArrow">
              <a:avLst/>
            </a:prstGeom>
            <a:solidFill>
              <a:sysClr val="window" lastClr="FFFFFF"/>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 name="Circular Arrow 48"/>
            <p:cNvSpPr/>
            <p:nvPr/>
          </p:nvSpPr>
          <p:spPr>
            <a:xfrm rot="5400000">
              <a:off x="5228947" y="3244751"/>
              <a:ext cx="636111" cy="472435"/>
            </a:xfrm>
            <a:prstGeom prst="circularArrow">
              <a:avLst>
                <a:gd name="adj1" fmla="val 12500"/>
                <a:gd name="adj2" fmla="val 353036"/>
                <a:gd name="adj3" fmla="val 20457681"/>
                <a:gd name="adj4" fmla="val 12025108"/>
                <a:gd name="adj5" fmla="val 12500"/>
              </a:avLst>
            </a:prstGeom>
            <a:solidFill>
              <a:sysClr val="window" lastClr="FFFFFF"/>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Circular Arrow 49"/>
            <p:cNvSpPr/>
            <p:nvPr/>
          </p:nvSpPr>
          <p:spPr>
            <a:xfrm flipH="1" flipV="1">
              <a:off x="5026881" y="3497721"/>
              <a:ext cx="636111" cy="424230"/>
            </a:xfrm>
            <a:prstGeom prst="circularArrow">
              <a:avLst>
                <a:gd name="adj1" fmla="val 12500"/>
                <a:gd name="adj2" fmla="val 1142319"/>
                <a:gd name="adj3" fmla="val 20457681"/>
                <a:gd name="adj4" fmla="val 11741097"/>
                <a:gd name="adj5" fmla="val 12500"/>
              </a:avLst>
            </a:prstGeom>
            <a:solidFill>
              <a:sysClr val="window" lastClr="FFFFFF"/>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Circular Arrow 50"/>
            <p:cNvSpPr/>
            <p:nvPr/>
          </p:nvSpPr>
          <p:spPr>
            <a:xfrm rot="5400000" flipH="1" flipV="1">
              <a:off x="4790665" y="3261504"/>
              <a:ext cx="636111" cy="472435"/>
            </a:xfrm>
            <a:prstGeom prst="circularArrow">
              <a:avLst>
                <a:gd name="adj1" fmla="val 12500"/>
                <a:gd name="adj2" fmla="val 353036"/>
                <a:gd name="adj3" fmla="val 20457681"/>
                <a:gd name="adj4" fmla="val 11601890"/>
                <a:gd name="adj5" fmla="val 12500"/>
              </a:avLst>
            </a:prstGeom>
            <a:solidFill>
              <a:sysClr val="window" lastClr="FFFFFF"/>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TextBox 51"/>
            <p:cNvSpPr txBox="1"/>
            <p:nvPr/>
          </p:nvSpPr>
          <p:spPr>
            <a:xfrm rot="3180000">
              <a:off x="5162236" y="2366278"/>
              <a:ext cx="1823897" cy="400110"/>
            </a:xfrm>
            <a:prstGeom prst="rect">
              <a:avLst/>
            </a:prstGeom>
            <a:noFill/>
          </p:spPr>
          <p:txBody>
            <a:bodyPr wrap="none" rtlCol="0">
              <a:spAutoFit/>
            </a:bodyPr>
            <a:lstStyle/>
            <a:p>
              <a:pPr algn="l" defTabSz="457200" fontAlgn="auto">
                <a:spcBef>
                  <a:spcPts val="0"/>
                </a:spcBef>
                <a:spcAft>
                  <a:spcPts val="0"/>
                </a:spcAft>
              </a:pPr>
              <a:r>
                <a:rPr lang="sr-Latn-RS" sz="2000" b="1">
                  <a:solidFill>
                    <a:prstClr val="white"/>
                  </a:solidFill>
                  <a:effectLst>
                    <a:outerShdw blurRad="38100" dist="38100" dir="2700000" algn="tl">
                      <a:srgbClr val="000000">
                        <a:alpha val="43137"/>
                      </a:srgbClr>
                    </a:outerShdw>
                  </a:effectLst>
                  <a:latin typeface="Calibri"/>
                </a:rPr>
                <a:t>IDENTIFIKACIJA</a:t>
              </a:r>
              <a:endParaRPr lang="en-US" sz="2000" b="1">
                <a:solidFill>
                  <a:prstClr val="white"/>
                </a:solidFill>
                <a:effectLst>
                  <a:outerShdw blurRad="38100" dist="38100" dir="2700000" algn="tl">
                    <a:srgbClr val="000000">
                      <a:alpha val="43137"/>
                    </a:srgbClr>
                  </a:outerShdw>
                </a:effectLst>
                <a:latin typeface="Calibri"/>
              </a:endParaRPr>
            </a:p>
          </p:txBody>
        </p:sp>
        <p:sp>
          <p:nvSpPr>
            <p:cNvPr id="53" name="TextBox 52"/>
            <p:cNvSpPr txBox="1"/>
            <p:nvPr/>
          </p:nvSpPr>
          <p:spPr>
            <a:xfrm rot="7800000">
              <a:off x="5449048" y="4025529"/>
              <a:ext cx="1428789" cy="461665"/>
            </a:xfrm>
            <a:prstGeom prst="rect">
              <a:avLst/>
            </a:prstGeom>
            <a:noFill/>
          </p:spPr>
          <p:txBody>
            <a:bodyPr wrap="none" rtlCol="0">
              <a:spAutoFit/>
            </a:bodyPr>
            <a:lstStyle/>
            <a:p>
              <a:pPr algn="l" defTabSz="457200" fontAlgn="auto">
                <a:spcBef>
                  <a:spcPts val="0"/>
                </a:spcBef>
                <a:spcAft>
                  <a:spcPts val="0"/>
                </a:spcAft>
              </a:pPr>
              <a:r>
                <a:rPr lang="sr-Latn-RS" b="1">
                  <a:solidFill>
                    <a:prstClr val="white"/>
                  </a:solidFill>
                  <a:effectLst>
                    <a:outerShdw blurRad="38100" dist="38100" dir="2700000" algn="tl">
                      <a:srgbClr val="000000">
                        <a:alpha val="43137"/>
                      </a:srgbClr>
                    </a:outerShdw>
                  </a:effectLst>
                  <a:latin typeface="Calibri"/>
                </a:rPr>
                <a:t>PROCENA</a:t>
              </a:r>
              <a:endParaRPr lang="en-US" b="1">
                <a:solidFill>
                  <a:prstClr val="white"/>
                </a:solidFill>
                <a:effectLst>
                  <a:outerShdw blurRad="38100" dist="38100" dir="2700000" algn="tl">
                    <a:srgbClr val="000000">
                      <a:alpha val="43137"/>
                    </a:srgbClr>
                  </a:outerShdw>
                </a:effectLst>
                <a:latin typeface="Calibri"/>
              </a:endParaRPr>
            </a:p>
          </p:txBody>
        </p:sp>
        <p:sp>
          <p:nvSpPr>
            <p:cNvPr id="54" name="TextBox 53"/>
            <p:cNvSpPr txBox="1"/>
            <p:nvPr/>
          </p:nvSpPr>
          <p:spPr>
            <a:xfrm rot="13920000">
              <a:off x="3802669" y="4037994"/>
              <a:ext cx="1596399" cy="461665"/>
            </a:xfrm>
            <a:prstGeom prst="rect">
              <a:avLst/>
            </a:prstGeom>
            <a:noFill/>
          </p:spPr>
          <p:txBody>
            <a:bodyPr wrap="none" rtlCol="0">
              <a:spAutoFit/>
            </a:bodyPr>
            <a:lstStyle/>
            <a:p>
              <a:pPr algn="l" defTabSz="457200" fontAlgn="auto">
                <a:spcBef>
                  <a:spcPts val="0"/>
                </a:spcBef>
                <a:spcAft>
                  <a:spcPts val="0"/>
                </a:spcAft>
              </a:pPr>
              <a:r>
                <a:rPr lang="sr-Latn-RS" b="1">
                  <a:solidFill>
                    <a:prstClr val="white"/>
                  </a:solidFill>
                  <a:effectLst>
                    <a:outerShdw blurRad="38100" dist="38100" dir="2700000" algn="tl">
                      <a:srgbClr val="000000">
                        <a:alpha val="43137"/>
                      </a:srgbClr>
                    </a:outerShdw>
                  </a:effectLst>
                  <a:latin typeface="Calibri"/>
                </a:rPr>
                <a:t>KONTROLA</a:t>
              </a:r>
              <a:endParaRPr lang="en-US" b="1">
                <a:solidFill>
                  <a:prstClr val="white"/>
                </a:solidFill>
                <a:effectLst>
                  <a:outerShdw blurRad="38100" dist="38100" dir="2700000" algn="tl">
                    <a:srgbClr val="000000">
                      <a:alpha val="43137"/>
                    </a:srgbClr>
                  </a:outerShdw>
                </a:effectLst>
                <a:latin typeface="Calibri"/>
              </a:endParaRPr>
            </a:p>
          </p:txBody>
        </p:sp>
        <p:sp>
          <p:nvSpPr>
            <p:cNvPr id="55" name="Rounded Rectangle 54"/>
            <p:cNvSpPr/>
            <p:nvPr/>
          </p:nvSpPr>
          <p:spPr>
            <a:xfrm>
              <a:off x="1482129" y="2851900"/>
              <a:ext cx="1922825" cy="1080000"/>
            </a:xfrm>
            <a:prstGeom prst="round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sr-Latn-RS" sz="1800" b="1" i="0" u="none" strike="noStrike" kern="0" cap="none" spc="0" normalizeH="0" baseline="0" noProof="0" dirty="0">
                  <a:ln>
                    <a:noFill/>
                  </a:ln>
                  <a:solidFill>
                    <a:prstClr val="white"/>
                  </a:solidFill>
                  <a:effectLst/>
                  <a:uLnTx/>
                  <a:uFillTx/>
                  <a:latin typeface="Calibri"/>
                  <a:ea typeface="+mn-ea"/>
                  <a:cs typeface="+mn-cs"/>
                </a:rPr>
                <a:t>UPRAVLJANJE PREOSTAL</a:t>
              </a:r>
              <a:r>
                <a:rPr lang="sr-Latn-RS" sz="1800" b="1" kern="0" dirty="0">
                  <a:solidFill>
                    <a:prstClr val="white"/>
                  </a:solidFill>
                  <a:latin typeface="Calibri"/>
                </a:rPr>
                <a:t>IM RIZIKOM</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56" name="Right Arrow 55"/>
            <p:cNvSpPr/>
            <p:nvPr/>
          </p:nvSpPr>
          <p:spPr>
            <a:xfrm>
              <a:off x="3297281" y="3020251"/>
              <a:ext cx="590255" cy="339065"/>
            </a:xfrm>
            <a:prstGeom prst="rightArrow">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Right Arrow 56"/>
            <p:cNvSpPr/>
            <p:nvPr/>
          </p:nvSpPr>
          <p:spPr>
            <a:xfrm flipH="1">
              <a:off x="3297281" y="3540303"/>
              <a:ext cx="590255" cy="339065"/>
            </a:xfrm>
            <a:prstGeom prst="rightArrow">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 name="TextBox 2"/>
          <p:cNvSpPr txBox="1"/>
          <p:nvPr/>
        </p:nvSpPr>
        <p:spPr>
          <a:xfrm>
            <a:off x="7432976" y="1312220"/>
            <a:ext cx="579005" cy="461665"/>
          </a:xfrm>
          <a:prstGeom prst="rect">
            <a:avLst/>
          </a:prstGeom>
          <a:noFill/>
        </p:spPr>
        <p:txBody>
          <a:bodyPr wrap="none" rtlCol="0">
            <a:spAutoFit/>
          </a:bodyPr>
          <a:lstStyle/>
          <a:p>
            <a:r>
              <a:rPr lang="sr-Latn-RS" b="1" dirty="0">
                <a:solidFill>
                  <a:srgbClr val="00B050"/>
                </a:solidFill>
              </a:rPr>
              <a:t>A1</a:t>
            </a:r>
            <a:endParaRPr lang="en-US" b="1" dirty="0">
              <a:solidFill>
                <a:srgbClr val="00B050"/>
              </a:solidFill>
            </a:endParaRPr>
          </a:p>
        </p:txBody>
      </p:sp>
      <p:sp>
        <p:nvSpPr>
          <p:cNvPr id="31" name="TextBox 30"/>
          <p:cNvSpPr txBox="1"/>
          <p:nvPr/>
        </p:nvSpPr>
        <p:spPr>
          <a:xfrm>
            <a:off x="7432976" y="4066741"/>
            <a:ext cx="579005" cy="461665"/>
          </a:xfrm>
          <a:prstGeom prst="rect">
            <a:avLst/>
          </a:prstGeom>
          <a:noFill/>
        </p:spPr>
        <p:txBody>
          <a:bodyPr wrap="none" rtlCol="0">
            <a:spAutoFit/>
          </a:bodyPr>
          <a:lstStyle/>
          <a:p>
            <a:r>
              <a:rPr lang="sr-Latn-RS" b="1" dirty="0">
                <a:solidFill>
                  <a:srgbClr val="FF9933"/>
                </a:solidFill>
              </a:rPr>
              <a:t>A2</a:t>
            </a:r>
            <a:endParaRPr lang="en-US" b="1" dirty="0">
              <a:solidFill>
                <a:srgbClr val="FF9933"/>
              </a:solidFill>
            </a:endParaRPr>
          </a:p>
        </p:txBody>
      </p:sp>
      <p:sp>
        <p:nvSpPr>
          <p:cNvPr id="32" name="TextBox 31"/>
          <p:cNvSpPr txBox="1"/>
          <p:nvPr/>
        </p:nvSpPr>
        <p:spPr>
          <a:xfrm>
            <a:off x="1707240" y="4025528"/>
            <a:ext cx="579005" cy="461665"/>
          </a:xfrm>
          <a:prstGeom prst="rect">
            <a:avLst/>
          </a:prstGeom>
          <a:noFill/>
        </p:spPr>
        <p:txBody>
          <a:bodyPr wrap="none" rtlCol="0">
            <a:spAutoFit/>
          </a:bodyPr>
          <a:lstStyle/>
          <a:p>
            <a:r>
              <a:rPr lang="sr-Latn-RS" b="1" dirty="0">
                <a:solidFill>
                  <a:srgbClr val="C00000"/>
                </a:solidFill>
              </a:rPr>
              <a:t>A3</a:t>
            </a:r>
            <a:endParaRPr lang="en-US" b="1" dirty="0">
              <a:solidFill>
                <a:srgbClr val="C00000"/>
              </a:solidFill>
            </a:endParaRPr>
          </a:p>
        </p:txBody>
      </p:sp>
      <p:sp>
        <p:nvSpPr>
          <p:cNvPr id="33" name="TextBox 32"/>
          <p:cNvSpPr txBox="1"/>
          <p:nvPr/>
        </p:nvSpPr>
        <p:spPr>
          <a:xfrm>
            <a:off x="2608441" y="1260819"/>
            <a:ext cx="579005" cy="461665"/>
          </a:xfrm>
          <a:prstGeom prst="rect">
            <a:avLst/>
          </a:prstGeom>
          <a:noFill/>
        </p:spPr>
        <p:txBody>
          <a:bodyPr wrap="none" rtlCol="0">
            <a:spAutoFit/>
          </a:bodyPr>
          <a:lstStyle/>
          <a:p>
            <a:r>
              <a:rPr lang="sr-Latn-RS" b="1" dirty="0">
                <a:solidFill>
                  <a:srgbClr val="0070C0"/>
                </a:solidFill>
              </a:rPr>
              <a:t>A4</a:t>
            </a:r>
            <a:endParaRPr lang="en-US" b="1" dirty="0">
              <a:solidFill>
                <a:srgbClr val="0070C0"/>
              </a:solidFill>
            </a:endParaRPr>
          </a:p>
        </p:txBody>
      </p:sp>
      <p:sp>
        <p:nvSpPr>
          <p:cNvPr id="4" name="Rectangle 15">
            <a:extLst>
              <a:ext uri="{FF2B5EF4-FFF2-40B4-BE49-F238E27FC236}">
                <a16:creationId xmlns:a16="http://schemas.microsoft.com/office/drawing/2014/main" xmlns="" id="{225F4EE5-DC5C-F693-0A40-7F86510C2A77}"/>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859456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973126"/>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79556626"/>
              </p:ext>
            </p:extLst>
          </p:nvPr>
        </p:nvGraphicFramePr>
        <p:xfrm>
          <a:off x="452966" y="2002775"/>
          <a:ext cx="2822890" cy="2966720"/>
        </p:xfrm>
        <a:graphic>
          <a:graphicData uri="http://schemas.openxmlformats.org/drawingml/2006/table">
            <a:tbl>
              <a:tblPr firstRow="1" bandRow="1">
                <a:tableStyleId>{22838BEF-8BB2-4498-84A7-C5851F593DF1}</a:tableStyleId>
              </a:tblPr>
              <a:tblGrid>
                <a:gridCol w="1958794">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tblGrid>
              <a:tr h="370840">
                <a:tc>
                  <a:txBody>
                    <a:bodyPr/>
                    <a:lstStyle/>
                    <a:p>
                      <a:r>
                        <a:rPr lang="sr-Latn-RS" sz="1800" dirty="0">
                          <a:solidFill>
                            <a:srgbClr val="800000"/>
                          </a:solidFill>
                          <a:latin typeface="Arial" panose="020B0604020202020204" pitchFamily="34" charset="0"/>
                          <a:cs typeface="Arial" panose="020B0604020202020204" pitchFamily="34" charset="0"/>
                        </a:rPr>
                        <a:t>L</a:t>
                      </a:r>
                      <a:r>
                        <a:rPr lang="sr-Latn-RS" sz="1800" baseline="-25000" dirty="0">
                          <a:solidFill>
                            <a:srgbClr val="800000"/>
                          </a:solidFill>
                          <a:latin typeface="Arial" panose="020B0604020202020204" pitchFamily="34" charset="0"/>
                          <a:cs typeface="Arial" panose="020B0604020202020204" pitchFamily="34" charset="0"/>
                        </a:rPr>
                        <a:t>Aeq</a:t>
                      </a:r>
                      <a:r>
                        <a:rPr lang="sr-Latn-RS" sz="1800" baseline="0" dirty="0">
                          <a:solidFill>
                            <a:srgbClr val="800000"/>
                          </a:solidFill>
                          <a:latin typeface="Arial" panose="020B0604020202020204" pitchFamily="34" charset="0"/>
                          <a:cs typeface="Arial" panose="020B0604020202020204" pitchFamily="34" charset="0"/>
                        </a:rPr>
                        <a:t>  </a:t>
                      </a:r>
                      <a:r>
                        <a:rPr lang="sr-Latn-RS" sz="1800" baseline="0" dirty="0">
                          <a:solidFill>
                            <a:srgbClr val="800000"/>
                          </a:solidFill>
                          <a:latin typeface="Arial" panose="020B0604020202020204" pitchFamily="34" charset="0"/>
                          <a:cs typeface="Arial" panose="020B0604020202020204" pitchFamily="34" charset="0"/>
                          <a:sym typeface="Symbol"/>
                        </a:rPr>
                        <a:t>dB</a:t>
                      </a:r>
                      <a:endParaRPr lang="en-US" sz="1800" dirty="0">
                        <a:solidFill>
                          <a:srgbClr val="800000"/>
                        </a:solidFill>
                        <a:latin typeface="Arial" panose="020B0604020202020204" pitchFamily="34" charset="0"/>
                        <a:cs typeface="Arial" panose="020B0604020202020204" pitchFamily="34" charset="0"/>
                      </a:endParaRPr>
                    </a:p>
                  </a:txBody>
                  <a:tcPr/>
                </a:tc>
                <a:tc>
                  <a:txBody>
                    <a:bodyPr/>
                    <a:lstStyle/>
                    <a:p>
                      <a:pPr algn="ctr"/>
                      <a:r>
                        <a:rPr lang="sr-Latn-RS" sz="1800" dirty="0">
                          <a:solidFill>
                            <a:srgbClr val="800000"/>
                          </a:solidFill>
                          <a:latin typeface="Arial" panose="020B0604020202020204" pitchFamily="34" charset="0"/>
                          <a:cs typeface="Arial" panose="020B0604020202020204" pitchFamily="34" charset="0"/>
                        </a:rPr>
                        <a:t>95</a:t>
                      </a:r>
                      <a:endParaRPr lang="en-US" sz="1800" dirty="0">
                        <a:solidFill>
                          <a:srgbClr val="8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r>
                        <a:rPr lang="sr-Latn-RS" sz="1800" b="1" dirty="0">
                          <a:solidFill>
                            <a:srgbClr val="800000"/>
                          </a:solidFill>
                          <a:latin typeface="Arial" panose="020B0604020202020204" pitchFamily="34" charset="0"/>
                          <a:cs typeface="Arial" panose="020B0604020202020204" pitchFamily="34" charset="0"/>
                        </a:rPr>
                        <a:t>L</a:t>
                      </a:r>
                      <a:r>
                        <a:rPr lang="sr-Latn-RS" sz="1800" b="1" baseline="-25000" dirty="0">
                          <a:solidFill>
                            <a:srgbClr val="800000"/>
                          </a:solidFill>
                          <a:latin typeface="Arial" panose="020B0604020202020204" pitchFamily="34" charset="0"/>
                          <a:cs typeface="Arial" panose="020B0604020202020204" pitchFamily="34" charset="0"/>
                        </a:rPr>
                        <a:t>Ceq</a:t>
                      </a:r>
                      <a:r>
                        <a:rPr lang="sr-Latn-RS" sz="1800" b="1" baseline="0" dirty="0">
                          <a:solidFill>
                            <a:srgbClr val="800000"/>
                          </a:solidFill>
                          <a:latin typeface="Arial" panose="020B0604020202020204" pitchFamily="34" charset="0"/>
                          <a:cs typeface="Arial" panose="020B0604020202020204" pitchFamily="34" charset="0"/>
                        </a:rPr>
                        <a:t>  </a:t>
                      </a:r>
                      <a:r>
                        <a:rPr lang="sr-Latn-RS" sz="1800" b="1" baseline="0" dirty="0">
                          <a:solidFill>
                            <a:srgbClr val="800000"/>
                          </a:solidFill>
                          <a:latin typeface="Arial" panose="020B0604020202020204" pitchFamily="34" charset="0"/>
                          <a:cs typeface="Arial" panose="020B0604020202020204" pitchFamily="34" charset="0"/>
                          <a:sym typeface="Symbol"/>
                        </a:rPr>
                        <a:t>dB</a:t>
                      </a:r>
                      <a:endParaRPr lang="en-US" sz="1800" b="1" dirty="0">
                        <a:solidFill>
                          <a:srgbClr val="800000"/>
                        </a:solidFill>
                        <a:latin typeface="Arial" panose="020B0604020202020204" pitchFamily="34" charset="0"/>
                        <a:cs typeface="Arial" panose="020B0604020202020204" pitchFamily="34" charset="0"/>
                      </a:endParaRPr>
                    </a:p>
                  </a:txBody>
                  <a:tcPr/>
                </a:tc>
                <a:tc>
                  <a:txBody>
                    <a:bodyPr/>
                    <a:lstStyle/>
                    <a:p>
                      <a:pPr algn="ctr"/>
                      <a:r>
                        <a:rPr lang="sr-Latn-RS" sz="1800" b="1" dirty="0">
                          <a:solidFill>
                            <a:srgbClr val="800000"/>
                          </a:solidFill>
                          <a:latin typeface="Arial" panose="020B0604020202020204" pitchFamily="34" charset="0"/>
                          <a:cs typeface="Arial" panose="020B0604020202020204" pitchFamily="34" charset="0"/>
                        </a:rPr>
                        <a:t>97</a:t>
                      </a:r>
                      <a:endParaRPr lang="en-US" sz="1800" b="1" dirty="0">
                        <a:solidFill>
                          <a:srgbClr val="8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dirty="0">
                          <a:latin typeface="Arial" panose="020B0604020202020204" pitchFamily="34" charset="0"/>
                          <a:cs typeface="Arial" panose="020B0604020202020204" pitchFamily="34" charset="0"/>
                        </a:rPr>
                        <a:t>H </a:t>
                      </a:r>
                      <a:r>
                        <a:rPr lang="sr-Latn-RS" sz="1800" b="1" baseline="0" dirty="0">
                          <a:latin typeface="Arial" panose="020B0604020202020204" pitchFamily="34" charset="0"/>
                          <a:cs typeface="Arial" panose="020B0604020202020204" pitchFamily="34" charset="0"/>
                          <a:sym typeface="Symbol"/>
                        </a:rPr>
                        <a:t>dB</a:t>
                      </a:r>
                      <a:endParaRPr lang="en-US" sz="1800" b="1" dirty="0">
                        <a:latin typeface="Arial" panose="020B0604020202020204" pitchFamily="34" charset="0"/>
                        <a:cs typeface="Arial" panose="020B0604020202020204" pitchFamily="34" charset="0"/>
                      </a:endParaRPr>
                    </a:p>
                  </a:txBody>
                  <a:tcPr/>
                </a:tc>
                <a:tc>
                  <a:txBody>
                    <a:bodyPr/>
                    <a:lstStyle/>
                    <a:p>
                      <a:pPr algn="ctr"/>
                      <a:r>
                        <a:rPr lang="sr-Latn-RS" sz="1800" b="1" dirty="0">
                          <a:latin typeface="Arial" panose="020B0604020202020204" pitchFamily="34" charset="0"/>
                          <a:cs typeface="Arial" panose="020B0604020202020204" pitchFamily="34" charset="0"/>
                        </a:rPr>
                        <a:t>32</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dirty="0">
                          <a:latin typeface="Arial" panose="020B0604020202020204" pitchFamily="34" charset="0"/>
                          <a:cs typeface="Arial" panose="020B0604020202020204" pitchFamily="34" charset="0"/>
                        </a:rPr>
                        <a:t>M </a:t>
                      </a:r>
                      <a:r>
                        <a:rPr lang="sr-Latn-RS" sz="1800" b="1" baseline="0" dirty="0">
                          <a:latin typeface="Arial" panose="020B0604020202020204" pitchFamily="34" charset="0"/>
                          <a:cs typeface="Arial" panose="020B0604020202020204" pitchFamily="34" charset="0"/>
                          <a:sym typeface="Symbol"/>
                        </a:rPr>
                        <a:t>dB</a:t>
                      </a:r>
                      <a:endParaRPr lang="en-US" sz="1800" b="1" dirty="0">
                        <a:latin typeface="Arial" panose="020B0604020202020204" pitchFamily="34" charset="0"/>
                        <a:cs typeface="Arial" panose="020B0604020202020204" pitchFamily="34" charset="0"/>
                      </a:endParaRPr>
                    </a:p>
                  </a:txBody>
                  <a:tcPr/>
                </a:tc>
                <a:tc>
                  <a:txBody>
                    <a:bodyPr/>
                    <a:lstStyle/>
                    <a:p>
                      <a:pPr algn="ctr"/>
                      <a:r>
                        <a:rPr lang="sr-Latn-RS" sz="1800" b="1" dirty="0">
                          <a:latin typeface="Arial" panose="020B0604020202020204" pitchFamily="34" charset="0"/>
                          <a:cs typeface="Arial" panose="020B0604020202020204" pitchFamily="34" charset="0"/>
                        </a:rPr>
                        <a:t>25</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370840">
                <a:tc>
                  <a:txBody>
                    <a:bodyPr/>
                    <a:lstStyle/>
                    <a:p>
                      <a:r>
                        <a:rPr lang="sr-Latn-RS" sz="1800" b="1" dirty="0">
                          <a:latin typeface="Arial" panose="020B0604020202020204" pitchFamily="34" charset="0"/>
                          <a:cs typeface="Arial" panose="020B0604020202020204" pitchFamily="34" charset="0"/>
                        </a:rPr>
                        <a:t>L </a:t>
                      </a:r>
                      <a:r>
                        <a:rPr lang="sr-Latn-RS" sz="1800" b="1" baseline="0" dirty="0">
                          <a:latin typeface="Arial" panose="020B0604020202020204" pitchFamily="34" charset="0"/>
                          <a:cs typeface="Arial" panose="020B0604020202020204" pitchFamily="34" charset="0"/>
                          <a:sym typeface="Symbol"/>
                        </a:rPr>
                        <a:t></a:t>
                      </a:r>
                      <a:r>
                        <a:rPr lang="sr-Latn-RS" sz="1800" b="1" baseline="0" dirty="0" err="1">
                          <a:latin typeface="Arial" panose="020B0604020202020204" pitchFamily="34" charset="0"/>
                          <a:cs typeface="Arial" panose="020B0604020202020204" pitchFamily="34" charset="0"/>
                          <a:sym typeface="Symbol"/>
                        </a:rPr>
                        <a:t>dB</a:t>
                      </a:r>
                      <a:r>
                        <a:rPr lang="sr-Latn-RS" sz="1800" b="1" baseline="0" dirty="0">
                          <a:latin typeface="Arial" panose="020B0604020202020204" pitchFamily="34" charset="0"/>
                          <a:cs typeface="Arial" panose="020B0604020202020204" pitchFamily="34" charset="0"/>
                          <a:sym typeface="Symbol"/>
                        </a:rPr>
                        <a:t></a:t>
                      </a:r>
                      <a:endParaRPr lang="en-US" sz="1800" b="1" dirty="0">
                        <a:latin typeface="Arial" panose="020B0604020202020204" pitchFamily="34" charset="0"/>
                        <a:cs typeface="Arial" panose="020B0604020202020204" pitchFamily="34" charset="0"/>
                      </a:endParaRPr>
                    </a:p>
                  </a:txBody>
                  <a:tcPr/>
                </a:tc>
                <a:tc>
                  <a:txBody>
                    <a:bodyPr/>
                    <a:lstStyle/>
                    <a:p>
                      <a:pPr algn="ctr"/>
                      <a:r>
                        <a:rPr lang="sr-Latn-RS" sz="1800" b="1" dirty="0">
                          <a:latin typeface="Arial" panose="020B0604020202020204" pitchFamily="34" charset="0"/>
                          <a:cs typeface="Arial" panose="020B0604020202020204" pitchFamily="34" charset="0"/>
                        </a:rPr>
                        <a:t>15</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dirty="0">
                          <a:latin typeface="Arial" panose="020B0604020202020204" pitchFamily="34" charset="0"/>
                          <a:cs typeface="Arial" panose="020B0604020202020204" pitchFamily="34" charset="0"/>
                        </a:rPr>
                        <a:t>PNR </a:t>
                      </a:r>
                      <a:r>
                        <a:rPr lang="sr-Latn-RS" sz="1800" b="1" baseline="0" dirty="0">
                          <a:latin typeface="Arial" panose="020B0604020202020204" pitchFamily="34" charset="0"/>
                          <a:cs typeface="Arial" panose="020B0604020202020204" pitchFamily="34" charset="0"/>
                          <a:sym typeface="Symbol"/>
                        </a:rPr>
                        <a:t></a:t>
                      </a:r>
                      <a:r>
                        <a:rPr lang="sr-Latn-RS" sz="1800" b="1" baseline="0" dirty="0" err="1">
                          <a:latin typeface="Arial" panose="020B0604020202020204" pitchFamily="34" charset="0"/>
                          <a:cs typeface="Arial" panose="020B0604020202020204" pitchFamily="34" charset="0"/>
                          <a:sym typeface="Symbol"/>
                        </a:rPr>
                        <a:t>dB</a:t>
                      </a:r>
                      <a:r>
                        <a:rPr lang="sr-Latn-RS" sz="1800" b="1" baseline="0" dirty="0">
                          <a:latin typeface="Arial" panose="020B0604020202020204" pitchFamily="34" charset="0"/>
                          <a:cs typeface="Arial" panose="020B0604020202020204" pitchFamily="34" charset="0"/>
                          <a:sym typeface="Symbol"/>
                        </a:rPr>
                        <a:t></a:t>
                      </a:r>
                      <a:endParaRPr lang="en-US" sz="1800" b="1" dirty="0">
                        <a:latin typeface="Arial" panose="020B0604020202020204" pitchFamily="34" charset="0"/>
                        <a:cs typeface="Arial" panose="020B0604020202020204" pitchFamily="34" charset="0"/>
                      </a:endParaRPr>
                    </a:p>
                  </a:txBody>
                  <a:tcPr/>
                </a:tc>
                <a:tc>
                  <a:txBody>
                    <a:bodyPr/>
                    <a:lstStyle/>
                    <a:p>
                      <a:pPr algn="ctr"/>
                      <a:r>
                        <a:rPr lang="sr-Latn-RS" sz="1800" b="1" dirty="0">
                          <a:latin typeface="Arial" panose="020B0604020202020204" pitchFamily="34" charset="0"/>
                          <a:cs typeface="Arial" panose="020B0604020202020204" pitchFamily="34" charset="0"/>
                        </a:rPr>
                        <a:t>25</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a:latin typeface="Arial" panose="020B0604020202020204" pitchFamily="34" charset="0"/>
                          <a:cs typeface="Arial" panose="020B0604020202020204" pitchFamily="34" charset="0"/>
                        </a:rPr>
                        <a:t>L</a:t>
                      </a:r>
                      <a:r>
                        <a:rPr lang="sr-Latn-RS" sz="1800" b="1" baseline="-25000">
                          <a:latin typeface="Arial" panose="020B0604020202020204" pitchFamily="34" charset="0"/>
                          <a:cs typeface="Arial" panose="020B0604020202020204" pitchFamily="34" charset="0"/>
                        </a:rPr>
                        <a:t>Aeq</a:t>
                      </a:r>
                      <a:r>
                        <a:rPr lang="sr-Latn-RS" sz="1800" b="1" baseline="0">
                          <a:latin typeface="Arial" panose="020B0604020202020204" pitchFamily="34" charset="0"/>
                          <a:cs typeface="Arial" panose="020B0604020202020204" pitchFamily="34" charset="0"/>
                        </a:rPr>
                        <a:t>  </a:t>
                      </a:r>
                      <a:r>
                        <a:rPr lang="sr-Latn-RS" sz="1800" b="1" baseline="0">
                          <a:latin typeface="Arial" panose="020B0604020202020204" pitchFamily="34" charset="0"/>
                          <a:cs typeface="Arial" panose="020B0604020202020204" pitchFamily="34" charset="0"/>
                          <a:sym typeface="Symbol"/>
                        </a:rPr>
                        <a:t>dB</a:t>
                      </a:r>
                      <a:endParaRPr lang="en-US" sz="1800" b="1">
                        <a:latin typeface="Arial" panose="020B0604020202020204" pitchFamily="34" charset="0"/>
                        <a:cs typeface="Arial" panose="020B0604020202020204" pitchFamily="34" charset="0"/>
                      </a:endParaRPr>
                    </a:p>
                  </a:txBody>
                  <a:tcPr/>
                </a:tc>
                <a:tc>
                  <a:txBody>
                    <a:bodyPr/>
                    <a:lstStyle/>
                    <a:p>
                      <a:pPr algn="ctr"/>
                      <a:r>
                        <a:rPr lang="sr-Latn-RS" sz="1800" b="1" dirty="0">
                          <a:latin typeface="Arial" panose="020B0604020202020204" pitchFamily="34" charset="0"/>
                          <a:cs typeface="Arial" panose="020B0604020202020204" pitchFamily="34" charset="0"/>
                        </a:rPr>
                        <a:t>70</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6"/>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r-Latn-RS" sz="1800" b="1">
                          <a:latin typeface="Arial" panose="020B0604020202020204" pitchFamily="34" charset="0"/>
                          <a:cs typeface="Arial" panose="020B0604020202020204" pitchFamily="34" charset="0"/>
                        </a:rPr>
                        <a:t>L</a:t>
                      </a:r>
                      <a:r>
                        <a:rPr lang="sr-Latn-RS" sz="1800" b="1" baseline="-25000">
                          <a:latin typeface="Arial" panose="020B0604020202020204" pitchFamily="34" charset="0"/>
                          <a:cs typeface="Arial" panose="020B0604020202020204" pitchFamily="34" charset="0"/>
                        </a:rPr>
                        <a:t>Aeq</a:t>
                      </a:r>
                      <a:r>
                        <a:rPr lang="sr-Latn-RS" sz="1800" b="1" baseline="0">
                          <a:latin typeface="Arial" panose="020B0604020202020204" pitchFamily="34" charset="0"/>
                          <a:cs typeface="Arial" panose="020B0604020202020204" pitchFamily="34" charset="0"/>
                        </a:rPr>
                        <a:t>  </a:t>
                      </a:r>
                      <a:r>
                        <a:rPr lang="sr-Latn-RS" sz="1800" b="1" baseline="0">
                          <a:latin typeface="Arial" panose="020B0604020202020204" pitchFamily="34" charset="0"/>
                          <a:cs typeface="Arial" panose="020B0604020202020204" pitchFamily="34" charset="0"/>
                          <a:sym typeface="Symbol"/>
                        </a:rPr>
                        <a:t>dB (HSE)</a:t>
                      </a:r>
                      <a:endParaRPr lang="en-US" sz="1800" b="1">
                        <a:latin typeface="Arial" panose="020B0604020202020204" pitchFamily="34" charset="0"/>
                        <a:cs typeface="Arial" panose="020B0604020202020204" pitchFamily="34" charset="0"/>
                      </a:endParaRPr>
                    </a:p>
                  </a:txBody>
                  <a:tcPr/>
                </a:tc>
                <a:tc>
                  <a:txBody>
                    <a:bodyPr/>
                    <a:lstStyle/>
                    <a:p>
                      <a:pPr algn="ctr"/>
                      <a:r>
                        <a:rPr lang="sr-Latn-RS" sz="1800" b="1" dirty="0">
                          <a:latin typeface="Arial" panose="020B0604020202020204" pitchFamily="34" charset="0"/>
                          <a:cs typeface="Arial" panose="020B0604020202020204" pitchFamily="34" charset="0"/>
                        </a:rPr>
                        <a:t>74</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7"/>
                  </a:ext>
                </a:extLst>
              </a:tr>
            </a:tbl>
          </a:graphicData>
        </a:graphic>
      </p:graphicFrame>
      <mc:AlternateContent xmlns:mc="http://schemas.openxmlformats.org/markup-compatibility/2006" xmlns:a14="http://schemas.microsoft.com/office/drawing/2010/main">
        <mc:Choice Requires="a14">
          <p:sp>
            <p:nvSpPr>
              <p:cNvPr id="14" name="TextBox 13"/>
              <p:cNvSpPr txBox="1"/>
              <p:nvPr/>
            </p:nvSpPr>
            <p:spPr>
              <a:xfrm>
                <a:off x="3663622" y="2002775"/>
                <a:ext cx="5029200" cy="781368"/>
              </a:xfrm>
              <a:prstGeom prst="rect">
                <a:avLst/>
              </a:prstGeom>
              <a:solidFill>
                <a:schemeClr val="accent1"/>
              </a:solidFill>
              <a:ln w="22225">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sr-Latn-RS" sz="2400" b="0" i="1" smtClean="0">
                          <a:latin typeface="Cambria Math"/>
                        </a:rPr>
                        <m:t>𝑃𝑁𝑅</m:t>
                      </m:r>
                      <m:r>
                        <a:rPr lang="sr-Latn-RS" sz="2400" b="0" i="1" smtClean="0">
                          <a:latin typeface="Cambria Math"/>
                        </a:rPr>
                        <m:t>=</m:t>
                      </m:r>
                      <m:r>
                        <a:rPr lang="sr-Latn-RS" sz="2400" b="0" i="1" smtClean="0">
                          <a:latin typeface="Cambria Math"/>
                        </a:rPr>
                        <m:t>𝑀</m:t>
                      </m:r>
                      <m:r>
                        <a:rPr lang="sr-Latn-RS" sz="2400" b="0" i="1" smtClean="0">
                          <a:latin typeface="Cambria Math"/>
                        </a:rPr>
                        <m:t>−</m:t>
                      </m:r>
                      <m:f>
                        <m:fPr>
                          <m:ctrlPr>
                            <a:rPr lang="sr-Latn-RS" sz="2400" b="0" i="1" smtClean="0">
                              <a:latin typeface="Cambria Math" panose="02040503050406030204" pitchFamily="18" charset="0"/>
                            </a:rPr>
                          </m:ctrlPr>
                        </m:fPr>
                        <m:num>
                          <m:r>
                            <a:rPr lang="sr-Latn-RS" sz="2400" b="0" i="1" smtClean="0">
                              <a:latin typeface="Cambria Math"/>
                            </a:rPr>
                            <m:t>𝐻</m:t>
                          </m:r>
                          <m:r>
                            <a:rPr lang="sr-Latn-RS" sz="2400" b="0" i="1" smtClean="0">
                              <a:latin typeface="Cambria Math"/>
                            </a:rPr>
                            <m:t>−</m:t>
                          </m:r>
                          <m:r>
                            <a:rPr lang="sr-Latn-RS" sz="2400" b="0" i="1" smtClean="0">
                              <a:latin typeface="Cambria Math"/>
                            </a:rPr>
                            <m:t>𝑀</m:t>
                          </m:r>
                        </m:num>
                        <m:den>
                          <m:r>
                            <a:rPr lang="sr-Latn-RS" sz="2400" b="0" i="1" smtClean="0">
                              <a:latin typeface="Cambria Math"/>
                            </a:rPr>
                            <m:t>4</m:t>
                          </m:r>
                        </m:den>
                      </m:f>
                      <m:r>
                        <a:rPr lang="sr-Latn-RS" sz="2400" b="0" i="1" smtClean="0">
                          <a:latin typeface="Cambria Math"/>
                          <a:ea typeface="Cambria Math"/>
                        </a:rPr>
                        <m:t>∙(</m:t>
                      </m:r>
                      <m:sSub>
                        <m:sSubPr>
                          <m:ctrlPr>
                            <a:rPr lang="sr-Latn-RS" sz="2400" b="0" i="1" smtClean="0">
                              <a:latin typeface="Cambria Math" panose="02040503050406030204" pitchFamily="18" charset="0"/>
                              <a:ea typeface="Cambria Math"/>
                            </a:rPr>
                          </m:ctrlPr>
                        </m:sSubPr>
                        <m:e>
                          <m:r>
                            <a:rPr lang="sr-Latn-RS" sz="2400" b="0" i="1" smtClean="0">
                              <a:latin typeface="Cambria Math"/>
                              <a:ea typeface="Cambria Math"/>
                            </a:rPr>
                            <m:t>𝐿</m:t>
                          </m:r>
                        </m:e>
                        <m:sub>
                          <m:r>
                            <a:rPr lang="sr-Latn-RS" sz="2400" b="0" i="1" smtClean="0">
                              <a:latin typeface="Cambria Math"/>
                              <a:ea typeface="Cambria Math"/>
                            </a:rPr>
                            <m:t>𝐶</m:t>
                          </m:r>
                        </m:sub>
                      </m:sSub>
                      <m:r>
                        <a:rPr lang="sr-Latn-RS" sz="2400" b="0" i="1" smtClean="0">
                          <a:latin typeface="Cambria Math"/>
                          <a:ea typeface="Cambria Math"/>
                        </a:rPr>
                        <m:t>−</m:t>
                      </m:r>
                      <m:sSub>
                        <m:sSubPr>
                          <m:ctrlPr>
                            <a:rPr lang="sr-Latn-RS" sz="2400" b="0" i="1" smtClean="0">
                              <a:latin typeface="Cambria Math" panose="02040503050406030204" pitchFamily="18" charset="0"/>
                              <a:ea typeface="Cambria Math"/>
                            </a:rPr>
                          </m:ctrlPr>
                        </m:sSubPr>
                        <m:e>
                          <m:r>
                            <a:rPr lang="sr-Latn-RS" sz="2400" b="0" i="1" smtClean="0">
                              <a:latin typeface="Cambria Math"/>
                              <a:ea typeface="Cambria Math"/>
                            </a:rPr>
                            <m:t>𝐿</m:t>
                          </m:r>
                        </m:e>
                        <m:sub>
                          <m:r>
                            <a:rPr lang="sr-Latn-RS" sz="2400" b="0" i="1" smtClean="0">
                              <a:latin typeface="Cambria Math"/>
                              <a:ea typeface="Cambria Math"/>
                            </a:rPr>
                            <m:t>𝐴</m:t>
                          </m:r>
                        </m:sub>
                      </m:sSub>
                      <m:r>
                        <a:rPr lang="sr-Latn-RS" sz="2400" b="0" i="1" smtClean="0">
                          <a:latin typeface="Cambria Math"/>
                          <a:ea typeface="Cambria Math"/>
                        </a:rPr>
                        <m:t>−</m:t>
                      </m:r>
                      <m:r>
                        <a:rPr lang="sr-Latn-RS" sz="2400" b="0" i="1" smtClean="0">
                          <a:latin typeface="Cambria Math"/>
                          <a:ea typeface="Cambria Math"/>
                        </a:rPr>
                        <m:t>2</m:t>
                      </m:r>
                      <m:r>
                        <a:rPr lang="sr-Latn-RS" sz="2400" b="0" i="1" smtClean="0">
                          <a:latin typeface="Cambria Math"/>
                          <a:ea typeface="Cambria Math"/>
                        </a:rPr>
                        <m:t>)</m:t>
                      </m:r>
                    </m:oMath>
                  </m:oMathPara>
                </a14:m>
                <a:endParaRPr lang="en-US" sz="2400"/>
              </a:p>
            </p:txBody>
          </p:sp>
        </mc:Choice>
        <mc:Fallback xmlns="">
          <p:sp>
            <p:nvSpPr>
              <p:cNvPr id="14" name="TextBox 13"/>
              <p:cNvSpPr txBox="1">
                <a:spLocks noRot="1" noChangeAspect="1" noMove="1" noResize="1" noEditPoints="1" noAdjustHandles="1" noChangeArrowheads="1" noChangeShapeType="1" noTextEdit="1"/>
              </p:cNvSpPr>
              <p:nvPr/>
            </p:nvSpPr>
            <p:spPr>
              <a:xfrm>
                <a:off x="3663622" y="2002775"/>
                <a:ext cx="5029200" cy="781368"/>
              </a:xfrm>
              <a:prstGeom prst="rect">
                <a:avLst/>
              </a:prstGeom>
              <a:blipFill>
                <a:blip r:embed="rId3"/>
                <a:stretch>
                  <a:fillRect/>
                </a:stretch>
              </a:blipFill>
              <a:ln w="22225">
                <a:solidFill>
                  <a:srgbClr val="FF0000"/>
                </a:solidFill>
              </a:ln>
            </p:spPr>
            <p:txBody>
              <a:bodyPr/>
              <a:lstStyle/>
              <a:p>
                <a:r>
                  <a:rPr lang="sr-Latn-RS">
                    <a:noFill/>
                  </a:rPr>
                  <a:t> </a:t>
                </a:r>
              </a:p>
            </p:txBody>
          </p:sp>
        </mc:Fallback>
      </mc:AlternateContent>
      <p:grpSp>
        <p:nvGrpSpPr>
          <p:cNvPr id="6" name="Group 5">
            <a:extLst>
              <a:ext uri="{FF2B5EF4-FFF2-40B4-BE49-F238E27FC236}">
                <a16:creationId xmlns:a16="http://schemas.microsoft.com/office/drawing/2014/main" xmlns="" id="{BDE2A28A-5A92-4C89-A8A9-914666B1B9F1}"/>
              </a:ext>
            </a:extLst>
          </p:cNvPr>
          <p:cNvGrpSpPr/>
          <p:nvPr/>
        </p:nvGrpSpPr>
        <p:grpSpPr>
          <a:xfrm>
            <a:off x="3591614" y="3010887"/>
            <a:ext cx="5156850" cy="1463230"/>
            <a:chOff x="3663622" y="2492896"/>
            <a:chExt cx="5156850" cy="1463230"/>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622" y="2492896"/>
              <a:ext cx="515685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4586491" y="3380062"/>
              <a:ext cx="1944216" cy="576064"/>
            </a:xfrm>
            <a:prstGeom prst="ellipse">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xmlns="" id="{E1DD1E29-916A-4CB0-8A0D-54FA81B97A07}"/>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xmlns="" id="{E72570A9-EEC1-4615-8EB4-D6A221DF5194}"/>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2" name="Rectangle 9">
            <a:extLst>
              <a:ext uri="{FF2B5EF4-FFF2-40B4-BE49-F238E27FC236}">
                <a16:creationId xmlns:a16="http://schemas.microsoft.com/office/drawing/2014/main" xmlns="" id="{B78C4331-D930-43D0-A4DD-E6479BAB56A6}"/>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3" name="Rectangle 9">
            <a:extLst>
              <a:ext uri="{FF2B5EF4-FFF2-40B4-BE49-F238E27FC236}">
                <a16:creationId xmlns:a16="http://schemas.microsoft.com/office/drawing/2014/main" xmlns="" id="{07A056AB-CC3A-4735-90B1-F5D62C447267}"/>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6" name="TextBox 25">
            <a:extLst>
              <a:ext uri="{FF2B5EF4-FFF2-40B4-BE49-F238E27FC236}">
                <a16:creationId xmlns:a16="http://schemas.microsoft.com/office/drawing/2014/main" xmlns="" id="{D7121BB8-5C20-4F02-A69F-0CA19D131A49}"/>
              </a:ext>
            </a:extLst>
          </p:cNvPr>
          <p:cNvSpPr txBox="1"/>
          <p:nvPr/>
        </p:nvSpPr>
        <p:spPr>
          <a:xfrm>
            <a:off x="251520" y="1354703"/>
            <a:ext cx="4576812" cy="461665"/>
          </a:xfrm>
          <a:prstGeom prst="rect">
            <a:avLst/>
          </a:prstGeom>
          <a:noFill/>
        </p:spPr>
        <p:txBody>
          <a:bodyPr wrap="square">
            <a:spAutoFit/>
          </a:bodyPr>
          <a:lstStyle/>
          <a:p>
            <a:pPr marL="360000" lvl="1" indent="-324000" algn="l">
              <a:spcBef>
                <a:spcPts val="0"/>
              </a:spcBef>
              <a:buFont typeface="+mj-lt"/>
              <a:buAutoNum type="arabicPeriod" startAt="3"/>
            </a:pPr>
            <a:r>
              <a:rPr lang="sr-Latn-RS" sz="2400" b="1" dirty="0">
                <a:solidFill>
                  <a:srgbClr val="800000"/>
                </a:solidFill>
                <a:latin typeface="Arial" panose="020B0604020202020204" pitchFamily="34" charset="0"/>
                <a:cs typeface="Arial" panose="020B0604020202020204" pitchFamily="34" charset="0"/>
              </a:rPr>
              <a:t>HML metoda</a:t>
            </a:r>
          </a:p>
        </p:txBody>
      </p:sp>
      <p:sp>
        <p:nvSpPr>
          <p:cNvPr id="27" name="TextBox 26">
            <a:extLst>
              <a:ext uri="{FF2B5EF4-FFF2-40B4-BE49-F238E27FC236}">
                <a16:creationId xmlns:a16="http://schemas.microsoft.com/office/drawing/2014/main" xmlns="" id="{0210D972-5E28-4A14-AD55-728D74753666}"/>
              </a:ext>
            </a:extLst>
          </p:cNvPr>
          <p:cNvSpPr txBox="1"/>
          <p:nvPr/>
        </p:nvSpPr>
        <p:spPr>
          <a:xfrm>
            <a:off x="380958" y="5171127"/>
            <a:ext cx="8311864" cy="1354217"/>
          </a:xfrm>
          <a:prstGeom prst="rect">
            <a:avLst/>
          </a:prstGeom>
          <a:noFill/>
        </p:spPr>
        <p:txBody>
          <a:bodyPr wrap="square">
            <a:spAutoFit/>
          </a:bodyPr>
          <a:lstStyle/>
          <a:p>
            <a:pPr marL="0" lvl="2" algn="l">
              <a:spcBef>
                <a:spcPts val="0"/>
              </a:spcBef>
            </a:pPr>
            <a:r>
              <a:rPr lang="sr-Latn-RS" sz="1800" b="1" dirty="0">
                <a:solidFill>
                  <a:srgbClr val="002060"/>
                </a:solidFill>
                <a:latin typeface="Arial" panose="020B0604020202020204" pitchFamily="34" charset="0"/>
                <a:cs typeface="Arial" panose="020B0604020202020204" pitchFamily="34" charset="0"/>
              </a:rPr>
              <a:t>HSE preporučuje dodavanje 4 dB zbog uzimanja u obzir različitih faktora koji umanjuju efikasnost ušnih štitnika, kao što su:</a:t>
            </a:r>
          </a:p>
          <a:p>
            <a:pPr marL="452438" lvl="3" indent="-269875" algn="l">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nepravilno postavljanje ušnih štitnika;</a:t>
            </a:r>
          </a:p>
          <a:p>
            <a:pPr marL="452438" lvl="3" indent="-269875" algn="l">
              <a:spcBef>
                <a:spcPts val="600"/>
              </a:spcBef>
              <a:buFont typeface="Arial" panose="020B0604020202020204" pitchFamily="34" charset="0"/>
              <a:buChar char="•"/>
            </a:pPr>
            <a:r>
              <a:rPr lang="sr-Latn-RS" sz="1800" b="1" dirty="0" err="1">
                <a:solidFill>
                  <a:srgbClr val="002060"/>
                </a:solidFill>
                <a:latin typeface="Arial" panose="020B0604020202020204" pitchFamily="34" charset="0"/>
                <a:cs typeface="Arial" panose="020B0604020202020204" pitchFamily="34" charset="0"/>
              </a:rPr>
              <a:t>direktivnost</a:t>
            </a:r>
            <a:r>
              <a:rPr lang="sr-Latn-RS" sz="1800" b="1" dirty="0">
                <a:solidFill>
                  <a:srgbClr val="002060"/>
                </a:solidFill>
                <a:latin typeface="Arial" panose="020B0604020202020204" pitchFamily="34" charset="0"/>
                <a:cs typeface="Arial" panose="020B0604020202020204" pitchFamily="34" charset="0"/>
              </a:rPr>
              <a:t> buke ...</a:t>
            </a:r>
          </a:p>
        </p:txBody>
      </p:sp>
      <p:sp>
        <p:nvSpPr>
          <p:cNvPr id="3" name="TextBox 2">
            <a:extLst>
              <a:ext uri="{FF2B5EF4-FFF2-40B4-BE49-F238E27FC236}">
                <a16:creationId xmlns:a16="http://schemas.microsoft.com/office/drawing/2014/main" xmlns="" id="{92440085-1CFD-EECF-7CD1-86A117088796}"/>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a:t>
            </a:r>
          </a:p>
        </p:txBody>
      </p:sp>
      <p:sp>
        <p:nvSpPr>
          <p:cNvPr id="4" name="Rectangle 15">
            <a:extLst>
              <a:ext uri="{FF2B5EF4-FFF2-40B4-BE49-F238E27FC236}">
                <a16:creationId xmlns:a16="http://schemas.microsoft.com/office/drawing/2014/main" xmlns="" id="{1855EB0E-4933-9E5F-25A9-E498F1D94B6A}"/>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2" name="Rectangle 15">
            <a:extLst>
              <a:ext uri="{FF2B5EF4-FFF2-40B4-BE49-F238E27FC236}">
                <a16:creationId xmlns:a16="http://schemas.microsoft.com/office/drawing/2014/main" xmlns="" id="{C498FBC7-F0AB-C3ED-7533-1622A6D924D2}"/>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798402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90DD4AB1-D933-4466-933E-ACF469AF9CA8}"/>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xmlns="" id="{28ECEAF5-15A0-4DF4-BF14-4F38BFC99AC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B8C1CFB0-7E3F-44E7-82BC-138383AE29D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9">
            <a:extLst>
              <a:ext uri="{FF2B5EF4-FFF2-40B4-BE49-F238E27FC236}">
                <a16:creationId xmlns:a16="http://schemas.microsoft.com/office/drawing/2014/main" xmlns="" id="{9E6D8F2A-1BFE-49D3-8CB7-35D74277510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 name="TextBox 1">
            <a:extLst>
              <a:ext uri="{FF2B5EF4-FFF2-40B4-BE49-F238E27FC236}">
                <a16:creationId xmlns:a16="http://schemas.microsoft.com/office/drawing/2014/main" xmlns="" id="{958012F9-252A-9255-91F4-BE75C4BAFEF9}"/>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 softverskim alatima</a:t>
            </a:r>
          </a:p>
        </p:txBody>
      </p:sp>
      <p:pic>
        <p:nvPicPr>
          <p:cNvPr id="4" name="Picture 3">
            <a:extLst>
              <a:ext uri="{FF2B5EF4-FFF2-40B4-BE49-F238E27FC236}">
                <a16:creationId xmlns:a16="http://schemas.microsoft.com/office/drawing/2014/main" xmlns="" id="{12354634-E00F-BE57-171A-2F6FB79F391A}"/>
              </a:ext>
            </a:extLst>
          </p:cNvPr>
          <p:cNvPicPr>
            <a:picLocks noChangeAspect="1"/>
          </p:cNvPicPr>
          <p:nvPr/>
        </p:nvPicPr>
        <p:blipFill>
          <a:blip r:embed="rId3"/>
          <a:stretch>
            <a:fillRect/>
          </a:stretch>
        </p:blipFill>
        <p:spPr>
          <a:xfrm>
            <a:off x="827584" y="1459356"/>
            <a:ext cx="7164288" cy="3855163"/>
          </a:xfrm>
          <a:prstGeom prst="rect">
            <a:avLst/>
          </a:prstGeom>
        </p:spPr>
      </p:pic>
      <p:sp>
        <p:nvSpPr>
          <p:cNvPr id="5" name="TextBox 4">
            <a:extLst>
              <a:ext uri="{FF2B5EF4-FFF2-40B4-BE49-F238E27FC236}">
                <a16:creationId xmlns:a16="http://schemas.microsoft.com/office/drawing/2014/main" xmlns="" id="{C1C3B35C-15EE-EFD0-A515-CA5CE0E3A158}"/>
              </a:ext>
            </a:extLst>
          </p:cNvPr>
          <p:cNvSpPr txBox="1"/>
          <p:nvPr/>
        </p:nvSpPr>
        <p:spPr>
          <a:xfrm>
            <a:off x="1403648" y="5589240"/>
            <a:ext cx="6480720" cy="461665"/>
          </a:xfrm>
          <a:prstGeom prst="rect">
            <a:avLst/>
          </a:prstGeom>
          <a:noFill/>
        </p:spPr>
        <p:txBody>
          <a:bodyPr wrap="square">
            <a:spAutoFit/>
          </a:bodyPr>
          <a:lstStyle/>
          <a:p>
            <a:r>
              <a:rPr lang="sr-Latn-RS" dirty="0">
                <a:hlinkClick r:id="rId4"/>
              </a:rPr>
              <a:t>https://www.hse.gov.uk/noise/calculator.htm </a:t>
            </a:r>
            <a:endParaRPr lang="sr-Latn-RS" dirty="0"/>
          </a:p>
        </p:txBody>
      </p:sp>
      <p:sp>
        <p:nvSpPr>
          <p:cNvPr id="6" name="Rectangle 15">
            <a:extLst>
              <a:ext uri="{FF2B5EF4-FFF2-40B4-BE49-F238E27FC236}">
                <a16:creationId xmlns:a16="http://schemas.microsoft.com/office/drawing/2014/main" xmlns="" id="{CE59640E-5880-1B5A-6788-D9620B341C32}"/>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3" name="Rectangle 15">
            <a:extLst>
              <a:ext uri="{FF2B5EF4-FFF2-40B4-BE49-F238E27FC236}">
                <a16:creationId xmlns:a16="http://schemas.microsoft.com/office/drawing/2014/main" xmlns="" id="{50826427-445A-039D-C1DE-D3872764EDB6}"/>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31447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90DD4AB1-D933-4466-933E-ACF469AF9CA8}"/>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xmlns="" id="{28ECEAF5-15A0-4DF4-BF14-4F38BFC99AC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B8C1CFB0-7E3F-44E7-82BC-138383AE29D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9">
            <a:extLst>
              <a:ext uri="{FF2B5EF4-FFF2-40B4-BE49-F238E27FC236}">
                <a16:creationId xmlns:a16="http://schemas.microsoft.com/office/drawing/2014/main" xmlns="" id="{9E6D8F2A-1BFE-49D3-8CB7-35D74277510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 name="TextBox 1">
            <a:extLst>
              <a:ext uri="{FF2B5EF4-FFF2-40B4-BE49-F238E27FC236}">
                <a16:creationId xmlns:a16="http://schemas.microsoft.com/office/drawing/2014/main" xmlns="" id="{958012F9-252A-9255-91F4-BE75C4BAFEF9}"/>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 softverskim alatima</a:t>
            </a:r>
          </a:p>
        </p:txBody>
      </p:sp>
      <p:pic>
        <p:nvPicPr>
          <p:cNvPr id="6" name="Picture 5">
            <a:extLst>
              <a:ext uri="{FF2B5EF4-FFF2-40B4-BE49-F238E27FC236}">
                <a16:creationId xmlns:a16="http://schemas.microsoft.com/office/drawing/2014/main" xmlns="" id="{40D869BB-439E-F1B9-8DC6-1CF1C1FF574A}"/>
              </a:ext>
            </a:extLst>
          </p:cNvPr>
          <p:cNvPicPr>
            <a:picLocks noChangeAspect="1"/>
          </p:cNvPicPr>
          <p:nvPr/>
        </p:nvPicPr>
        <p:blipFill>
          <a:blip r:embed="rId3"/>
          <a:stretch>
            <a:fillRect/>
          </a:stretch>
        </p:blipFill>
        <p:spPr>
          <a:xfrm>
            <a:off x="323528" y="1992017"/>
            <a:ext cx="8579451" cy="3137084"/>
          </a:xfrm>
          <a:prstGeom prst="rect">
            <a:avLst/>
          </a:prstGeom>
        </p:spPr>
      </p:pic>
      <p:sp>
        <p:nvSpPr>
          <p:cNvPr id="7" name="Rectangle 15">
            <a:extLst>
              <a:ext uri="{FF2B5EF4-FFF2-40B4-BE49-F238E27FC236}">
                <a16:creationId xmlns:a16="http://schemas.microsoft.com/office/drawing/2014/main" xmlns="" id="{7ACB2EE4-F8E8-ED17-256E-E3FD15E21087}"/>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3" name="Rectangle 15">
            <a:extLst>
              <a:ext uri="{FF2B5EF4-FFF2-40B4-BE49-F238E27FC236}">
                <a16:creationId xmlns:a16="http://schemas.microsoft.com/office/drawing/2014/main" xmlns="" id="{D653A4E0-6487-9BFC-F5A1-29DE6AA8DD41}"/>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141366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90DD4AB1-D933-4466-933E-ACF469AF9CA8}"/>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xmlns="" id="{28ECEAF5-15A0-4DF4-BF14-4F38BFC99AC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B8C1CFB0-7E3F-44E7-82BC-138383AE29D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9">
            <a:extLst>
              <a:ext uri="{FF2B5EF4-FFF2-40B4-BE49-F238E27FC236}">
                <a16:creationId xmlns:a16="http://schemas.microsoft.com/office/drawing/2014/main" xmlns="" id="{9E6D8F2A-1BFE-49D3-8CB7-35D74277510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 name="TextBox 1">
            <a:extLst>
              <a:ext uri="{FF2B5EF4-FFF2-40B4-BE49-F238E27FC236}">
                <a16:creationId xmlns:a16="http://schemas.microsoft.com/office/drawing/2014/main" xmlns="" id="{958012F9-252A-9255-91F4-BE75C4BAFEF9}"/>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 softverskim alatima</a:t>
            </a:r>
          </a:p>
        </p:txBody>
      </p:sp>
      <p:pic>
        <p:nvPicPr>
          <p:cNvPr id="4" name="Picture 3">
            <a:extLst>
              <a:ext uri="{FF2B5EF4-FFF2-40B4-BE49-F238E27FC236}">
                <a16:creationId xmlns:a16="http://schemas.microsoft.com/office/drawing/2014/main" xmlns="" id="{289FBA1B-E9E8-11DF-6553-13569A3A4FAC}"/>
              </a:ext>
            </a:extLst>
          </p:cNvPr>
          <p:cNvPicPr>
            <a:picLocks noChangeAspect="1"/>
          </p:cNvPicPr>
          <p:nvPr/>
        </p:nvPicPr>
        <p:blipFill>
          <a:blip r:embed="rId3"/>
          <a:stretch>
            <a:fillRect/>
          </a:stretch>
        </p:blipFill>
        <p:spPr>
          <a:xfrm>
            <a:off x="254287" y="1896704"/>
            <a:ext cx="8638193" cy="3182122"/>
          </a:xfrm>
          <a:prstGeom prst="rect">
            <a:avLst/>
          </a:prstGeom>
        </p:spPr>
      </p:pic>
      <p:sp>
        <p:nvSpPr>
          <p:cNvPr id="5" name="Rectangle 15">
            <a:extLst>
              <a:ext uri="{FF2B5EF4-FFF2-40B4-BE49-F238E27FC236}">
                <a16:creationId xmlns:a16="http://schemas.microsoft.com/office/drawing/2014/main" xmlns="" id="{EA0D9794-0E9A-7047-B535-DB733A323D79}"/>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3" name="Rectangle 15">
            <a:extLst>
              <a:ext uri="{FF2B5EF4-FFF2-40B4-BE49-F238E27FC236}">
                <a16:creationId xmlns:a16="http://schemas.microsoft.com/office/drawing/2014/main" xmlns="" id="{AED6F744-0C8C-A1F0-CB77-A1AADF39F39E}"/>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724877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90DD4AB1-D933-4466-933E-ACF469AF9CA8}"/>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xmlns="" id="{28ECEAF5-15A0-4DF4-BF14-4F38BFC99AC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B8C1CFB0-7E3F-44E7-82BC-138383AE29D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9">
            <a:extLst>
              <a:ext uri="{FF2B5EF4-FFF2-40B4-BE49-F238E27FC236}">
                <a16:creationId xmlns:a16="http://schemas.microsoft.com/office/drawing/2014/main" xmlns="" id="{9E6D8F2A-1BFE-49D3-8CB7-35D74277510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 name="TextBox 1">
            <a:extLst>
              <a:ext uri="{FF2B5EF4-FFF2-40B4-BE49-F238E27FC236}">
                <a16:creationId xmlns:a16="http://schemas.microsoft.com/office/drawing/2014/main" xmlns="" id="{958012F9-252A-9255-91F4-BE75C4BAFEF9}"/>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procena efikasnosti softverskim alatima</a:t>
            </a:r>
          </a:p>
        </p:txBody>
      </p:sp>
      <p:pic>
        <p:nvPicPr>
          <p:cNvPr id="5" name="Picture 4">
            <a:extLst>
              <a:ext uri="{FF2B5EF4-FFF2-40B4-BE49-F238E27FC236}">
                <a16:creationId xmlns:a16="http://schemas.microsoft.com/office/drawing/2014/main" xmlns="" id="{47B247F0-9D65-B80D-855D-20555290B608}"/>
              </a:ext>
            </a:extLst>
          </p:cNvPr>
          <p:cNvPicPr>
            <a:picLocks noChangeAspect="1"/>
          </p:cNvPicPr>
          <p:nvPr/>
        </p:nvPicPr>
        <p:blipFill>
          <a:blip r:embed="rId3"/>
          <a:stretch>
            <a:fillRect/>
          </a:stretch>
        </p:blipFill>
        <p:spPr>
          <a:xfrm>
            <a:off x="179512" y="1494182"/>
            <a:ext cx="8749655" cy="4815138"/>
          </a:xfrm>
          <a:prstGeom prst="rect">
            <a:avLst/>
          </a:prstGeom>
        </p:spPr>
      </p:pic>
      <p:sp>
        <p:nvSpPr>
          <p:cNvPr id="6" name="Rectangle 15">
            <a:extLst>
              <a:ext uri="{FF2B5EF4-FFF2-40B4-BE49-F238E27FC236}">
                <a16:creationId xmlns:a16="http://schemas.microsoft.com/office/drawing/2014/main" xmlns="" id="{02715824-B3AB-EFA3-9BBA-5B97DFE3B482}"/>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3" name="Rectangle 15">
            <a:extLst>
              <a:ext uri="{FF2B5EF4-FFF2-40B4-BE49-F238E27FC236}">
                <a16:creationId xmlns:a16="http://schemas.microsoft.com/office/drawing/2014/main" xmlns="" id="{5621F7DD-AA3F-1B89-A3AF-4F83203F1AD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232355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432000" y="1573450"/>
            <a:ext cx="8280000" cy="451984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S</a:t>
            </a:r>
            <a:r>
              <a:rPr lang="vi-VN" sz="1800" b="1" dirty="0">
                <a:solidFill>
                  <a:srgbClr val="002060"/>
                </a:solidFill>
                <a:latin typeface="Arial" panose="020B0604020202020204" pitchFamily="34" charset="0"/>
                <a:cs typeface="Arial" panose="020B0604020202020204" pitchFamily="34" charset="0"/>
              </a:rPr>
              <a:t>labljenje koje nudi </a:t>
            </a:r>
            <a:r>
              <a:rPr lang="sr-Latn-RS" sz="1800" b="1" dirty="0">
                <a:solidFill>
                  <a:srgbClr val="002060"/>
                </a:solidFill>
                <a:latin typeface="Arial" panose="020B0604020202020204" pitchFamily="34" charset="0"/>
                <a:cs typeface="Arial" panose="020B0604020202020204" pitchFamily="34" charset="0"/>
              </a:rPr>
              <a:t>ušni </a:t>
            </a:r>
            <a:r>
              <a:rPr lang="vi-VN" sz="1800" b="1" dirty="0">
                <a:solidFill>
                  <a:srgbClr val="002060"/>
                </a:solidFill>
                <a:latin typeface="Arial" panose="020B0604020202020204" pitchFamily="34" charset="0"/>
                <a:cs typeface="Arial" panose="020B0604020202020204" pitchFamily="34" charset="0"/>
              </a:rPr>
              <a:t>štitnik </a:t>
            </a:r>
            <a:r>
              <a:rPr lang="sr-Latn-RS" sz="1800" b="1" dirty="0">
                <a:solidFill>
                  <a:srgbClr val="002060"/>
                </a:solidFill>
                <a:latin typeface="Arial" panose="020B0604020202020204" pitchFamily="34" charset="0"/>
                <a:cs typeface="Arial" panose="020B0604020202020204" pitchFamily="34" charset="0"/>
              </a:rPr>
              <a:t>mora da obezbedi </a:t>
            </a:r>
            <a:r>
              <a:rPr lang="vi-VN" sz="1800" b="1" dirty="0">
                <a:solidFill>
                  <a:srgbClr val="002060"/>
                </a:solidFill>
                <a:latin typeface="Arial" panose="020B0604020202020204" pitchFamily="34" charset="0"/>
                <a:cs typeface="Arial" panose="020B0604020202020204" pitchFamily="34" charset="0"/>
              </a:rPr>
              <a:t>izloženost buci </a:t>
            </a:r>
            <a:r>
              <a:rPr lang="vi-VN" sz="1800" b="1" dirty="0">
                <a:solidFill>
                  <a:srgbClr val="800000"/>
                </a:solidFill>
                <a:latin typeface="Arial" panose="020B0604020202020204" pitchFamily="34" charset="0"/>
                <a:cs typeface="Arial" panose="020B0604020202020204" pitchFamily="34" charset="0"/>
              </a:rPr>
              <a:t>ispod 85 dB </a:t>
            </a:r>
            <a:r>
              <a:rPr lang="vi-VN" sz="1800" b="1" dirty="0">
                <a:solidFill>
                  <a:srgbClr val="002060"/>
                </a:solidFill>
                <a:latin typeface="Arial" panose="020B0604020202020204" pitchFamily="34" charset="0"/>
                <a:cs typeface="Arial" panose="020B0604020202020204" pitchFamily="34" charset="0"/>
              </a:rPr>
              <a:t>(</a:t>
            </a:r>
            <a:r>
              <a:rPr lang="sr-Latn-RS" sz="1800" b="1" dirty="0">
                <a:solidFill>
                  <a:srgbClr val="002060"/>
                </a:solidFill>
                <a:latin typeface="Arial" panose="020B0604020202020204" pitchFamily="34" charset="0"/>
                <a:cs typeface="Arial" panose="020B0604020202020204" pitchFamily="34" charset="0"/>
              </a:rPr>
              <a:t>poželjno </a:t>
            </a:r>
            <a:r>
              <a:rPr lang="vi-VN" sz="1800" b="1" dirty="0">
                <a:solidFill>
                  <a:srgbClr val="002060"/>
                </a:solidFill>
                <a:latin typeface="Arial" panose="020B0604020202020204" pitchFamily="34" charset="0"/>
                <a:cs typeface="Arial" panose="020B0604020202020204" pitchFamily="34" charset="0"/>
              </a:rPr>
              <a:t>između 75 dB i 80</a:t>
            </a:r>
            <a:r>
              <a:rPr lang="sr-Latn-RS" sz="1800" b="1"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dB)</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K</a:t>
            </a:r>
            <a:r>
              <a:rPr lang="vi-VN" sz="1800" b="1" dirty="0">
                <a:solidFill>
                  <a:srgbClr val="002060"/>
                </a:solidFill>
                <a:latin typeface="Arial" panose="020B0604020202020204" pitchFamily="34" charset="0"/>
                <a:cs typeface="Arial" panose="020B0604020202020204" pitchFamily="34" charset="0"/>
              </a:rPr>
              <a:t>ompatibilnost sa drugom zaštitnom opremom</a:t>
            </a:r>
            <a:r>
              <a:rPr lang="sr-Latn-RS" sz="1800" b="1" dirty="0">
                <a:solidFill>
                  <a:srgbClr val="002060"/>
                </a:solidFill>
                <a:latin typeface="Arial" panose="020B0604020202020204" pitchFamily="34" charset="0"/>
                <a:cs typeface="Arial" panose="020B0604020202020204" pitchFamily="34" charset="0"/>
              </a:rPr>
              <a:t>;</a:t>
            </a: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U</a:t>
            </a:r>
            <a:r>
              <a:rPr lang="vi-VN" sz="1800" b="1" dirty="0">
                <a:solidFill>
                  <a:srgbClr val="002060"/>
                </a:solidFill>
                <a:latin typeface="Arial" panose="020B0604020202020204" pitchFamily="34" charset="0"/>
                <a:cs typeface="Arial" panose="020B0604020202020204" pitchFamily="34" charset="0"/>
              </a:rPr>
              <a:t>dobnost za korisnika</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O</a:t>
            </a:r>
            <a:r>
              <a:rPr lang="vi-VN" sz="1800" b="1" dirty="0">
                <a:solidFill>
                  <a:srgbClr val="002060"/>
                </a:solidFill>
                <a:latin typeface="Arial" panose="020B0604020202020204" pitchFamily="34" charset="0"/>
                <a:cs typeface="Arial" panose="020B0604020202020204" pitchFamily="34" charset="0"/>
              </a:rPr>
              <a:t>metanje važnih zvukova</a:t>
            </a:r>
            <a:r>
              <a:rPr lang="sr-Latn-RS" sz="1800" b="1" dirty="0">
                <a:solidFill>
                  <a:srgbClr val="002060"/>
                </a:solidFill>
                <a:latin typeface="Arial" panose="020B0604020202020204" pitchFamily="34" charset="0"/>
                <a:cs typeface="Arial" panose="020B0604020202020204" pitchFamily="34" charset="0"/>
              </a:rPr>
              <a:t>;</a:t>
            </a: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T</a:t>
            </a:r>
            <a:r>
              <a:rPr lang="vi-VN" sz="1800" b="1" dirty="0">
                <a:solidFill>
                  <a:srgbClr val="002060"/>
                </a:solidFill>
                <a:latin typeface="Arial" panose="020B0604020202020204" pitchFamily="34" charset="0"/>
                <a:cs typeface="Arial" panose="020B0604020202020204" pitchFamily="34" charset="0"/>
              </a:rPr>
              <a:t>roškovi održavanja i zamene</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L</a:t>
            </a:r>
            <a:r>
              <a:rPr lang="vi-VN" sz="1800" b="1" dirty="0">
                <a:solidFill>
                  <a:srgbClr val="002060"/>
                </a:solidFill>
                <a:latin typeface="Arial" panose="020B0604020202020204" pitchFamily="34" charset="0"/>
                <a:cs typeface="Arial" panose="020B0604020202020204" pitchFamily="34" charset="0"/>
              </a:rPr>
              <a:t>akoća korišćenja i nadzora</a:t>
            </a:r>
            <a:r>
              <a:rPr lang="sr-Latn-RS"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002060"/>
                </a:solidFill>
                <a:latin typeface="Arial" panose="020B0604020202020204" pitchFamily="34" charset="0"/>
                <a:cs typeface="Arial" panose="020B0604020202020204" pitchFamily="34" charset="0"/>
              </a:rPr>
              <a:t>P</a:t>
            </a:r>
            <a:r>
              <a:rPr lang="vi-VN" sz="1800" b="1" dirty="0">
                <a:solidFill>
                  <a:srgbClr val="002060"/>
                </a:solidFill>
                <a:latin typeface="Arial" panose="020B0604020202020204" pitchFamily="34" charset="0"/>
                <a:cs typeface="Arial" panose="020B0604020202020204" pitchFamily="34" charset="0"/>
              </a:rPr>
              <a:t>ogodnost za radno okruženje</a:t>
            </a:r>
            <a:r>
              <a:rPr lang="sr-Latn-RS" sz="1800" b="1" dirty="0">
                <a:solidFill>
                  <a:srgbClr val="002060"/>
                </a:solidFill>
                <a:latin typeface="Arial" panose="020B0604020202020204" pitchFamily="34" charset="0"/>
                <a:cs typeface="Arial" panose="020B0604020202020204" pitchFamily="34" charset="0"/>
              </a:rPr>
              <a:t>;</a:t>
            </a:r>
          </a:p>
          <a:p>
            <a:pPr marL="536575" lvl="1" indent="-342900" algn="l">
              <a:lnSpc>
                <a:spcPct val="120000"/>
              </a:lnSpc>
              <a:spcBef>
                <a:spcPts val="1200"/>
              </a:spcBef>
              <a:buClr>
                <a:srgbClr val="800000"/>
              </a:buClr>
              <a:buFont typeface="Wingdings" panose="05000000000000000000" pitchFamily="2" charset="2"/>
              <a:buChar char="ü"/>
            </a:pPr>
            <a:r>
              <a:rPr lang="sr-Latn-RS" sz="1800" b="1" dirty="0">
                <a:solidFill>
                  <a:srgbClr val="800000"/>
                </a:solidFill>
                <a:latin typeface="Arial" panose="020B0604020202020204" pitchFamily="34" charset="0"/>
                <a:cs typeface="Arial" panose="020B0604020202020204" pitchFamily="34" charset="0"/>
              </a:rPr>
              <a:t>I</a:t>
            </a:r>
            <a:r>
              <a:rPr lang="vi-VN" sz="1800" b="1" dirty="0">
                <a:solidFill>
                  <a:srgbClr val="800000"/>
                </a:solidFill>
                <a:latin typeface="Arial" panose="020B0604020202020204" pitchFamily="34" charset="0"/>
                <a:cs typeface="Arial" panose="020B0604020202020204" pitchFamily="34" charset="0"/>
              </a:rPr>
              <a:t>zbegavati </a:t>
            </a:r>
            <a:r>
              <a:rPr lang="sr-Latn-RS" sz="1800" b="1" dirty="0">
                <a:solidFill>
                  <a:srgbClr val="800000"/>
                </a:solidFill>
                <a:latin typeface="Arial" panose="020B0604020202020204" pitchFamily="34" charset="0"/>
                <a:cs typeface="Arial" panose="020B0604020202020204" pitchFamily="34" charset="0"/>
              </a:rPr>
              <a:t>ušne </a:t>
            </a:r>
            <a:r>
              <a:rPr lang="vi-VN" sz="1800" b="1" dirty="0">
                <a:solidFill>
                  <a:srgbClr val="800000"/>
                </a:solidFill>
                <a:latin typeface="Arial" panose="020B0604020202020204" pitchFamily="34" charset="0"/>
                <a:cs typeface="Arial" panose="020B0604020202020204" pitchFamily="34" charset="0"/>
              </a:rPr>
              <a:t>štitnike koji smanjuju nivo izložen</a:t>
            </a:r>
            <a:r>
              <a:rPr lang="sr-Latn-RS" sz="1800" b="1" dirty="0">
                <a:solidFill>
                  <a:srgbClr val="800000"/>
                </a:solidFill>
                <a:latin typeface="Arial" panose="020B0604020202020204" pitchFamily="34" charset="0"/>
                <a:cs typeface="Arial" panose="020B0604020202020204" pitchFamily="34" charset="0"/>
              </a:rPr>
              <a:t>os</a:t>
            </a:r>
            <a:r>
              <a:rPr lang="vi-VN" sz="1800" b="1" dirty="0">
                <a:solidFill>
                  <a:srgbClr val="800000"/>
                </a:solidFill>
                <a:latin typeface="Arial" panose="020B0604020202020204" pitchFamily="34" charset="0"/>
                <a:cs typeface="Arial" panose="020B0604020202020204" pitchFamily="34" charset="0"/>
              </a:rPr>
              <a:t>ti buci </a:t>
            </a:r>
            <a:r>
              <a:rPr lang="sr-Latn-RS" sz="1800" b="1" dirty="0">
                <a:solidFill>
                  <a:srgbClr val="800000"/>
                </a:solidFill>
                <a:latin typeface="Arial" panose="020B0604020202020204" pitchFamily="34" charset="0"/>
                <a:cs typeface="Arial" panose="020B0604020202020204" pitchFamily="34" charset="0"/>
              </a:rPr>
              <a:t/>
            </a:r>
            <a:br>
              <a:rPr lang="sr-Latn-RS" sz="1800" b="1" dirty="0">
                <a:solidFill>
                  <a:srgbClr val="800000"/>
                </a:solidFill>
                <a:latin typeface="Arial" panose="020B0604020202020204" pitchFamily="34" charset="0"/>
                <a:cs typeface="Arial" panose="020B0604020202020204" pitchFamily="34" charset="0"/>
              </a:rPr>
            </a:br>
            <a:r>
              <a:rPr lang="vi-VN" sz="1800" b="1" dirty="0">
                <a:solidFill>
                  <a:srgbClr val="800000"/>
                </a:solidFill>
                <a:latin typeface="Arial" panose="020B0604020202020204" pitchFamily="34" charset="0"/>
                <a:cs typeface="Arial" panose="020B0604020202020204" pitchFamily="34" charset="0"/>
              </a:rPr>
              <a:t>na </a:t>
            </a:r>
            <a:r>
              <a:rPr lang="sr-Latn-RS" sz="1800" b="1" dirty="0">
                <a:solidFill>
                  <a:srgbClr val="800000"/>
                </a:solidFill>
                <a:latin typeface="Arial" panose="020B0604020202020204" pitchFamily="34" charset="0"/>
                <a:cs typeface="Arial" panose="020B0604020202020204" pitchFamily="34" charset="0"/>
              </a:rPr>
              <a:t>manje od</a:t>
            </a:r>
            <a:r>
              <a:rPr lang="vi-VN" sz="1800" b="1" dirty="0">
                <a:solidFill>
                  <a:srgbClr val="800000"/>
                </a:solidFill>
                <a:latin typeface="Arial" panose="020B0604020202020204" pitchFamily="34" charset="0"/>
                <a:cs typeface="Arial" panose="020B0604020202020204" pitchFamily="34" charset="0"/>
              </a:rPr>
              <a:t> 70 </a:t>
            </a:r>
            <a:r>
              <a:rPr lang="sr-Latn-RS" sz="1800" b="1" dirty="0" err="1">
                <a:solidFill>
                  <a:srgbClr val="800000"/>
                </a:solidFill>
                <a:latin typeface="Arial" panose="020B0604020202020204" pitchFamily="34" charset="0"/>
                <a:cs typeface="Arial" panose="020B0604020202020204" pitchFamily="34" charset="0"/>
              </a:rPr>
              <a:t>dB</a:t>
            </a:r>
            <a:r>
              <a:rPr lang="sr-Latn-RS" sz="1800" b="1" dirty="0">
                <a:solidFill>
                  <a:srgbClr val="800000"/>
                </a:solidFill>
                <a:latin typeface="Arial" panose="020B0604020202020204" pitchFamily="34" charset="0"/>
                <a:cs typeface="Arial" panose="020B0604020202020204" pitchFamily="34" charset="0"/>
              </a:rPr>
              <a:t> !!</a:t>
            </a:r>
          </a:p>
        </p:txBody>
      </p:sp>
      <p:cxnSp>
        <p:nvCxnSpPr>
          <p:cNvPr id="10" name="Straight Connector 9">
            <a:extLst>
              <a:ext uri="{FF2B5EF4-FFF2-40B4-BE49-F238E27FC236}">
                <a16:creationId xmlns:a16="http://schemas.microsoft.com/office/drawing/2014/main" xmlns="" id="{AA855CE6-F88F-4449-A296-B3558580660C}"/>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xmlns="" id="{5F03FB16-5CDF-4E3C-AD39-3F687E1F2BCD}"/>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3" name="Rectangle 9">
            <a:extLst>
              <a:ext uri="{FF2B5EF4-FFF2-40B4-BE49-F238E27FC236}">
                <a16:creationId xmlns:a16="http://schemas.microsoft.com/office/drawing/2014/main" xmlns="" id="{79033C9F-1FD2-4B74-A855-5DDEE114D798}"/>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Rectangle 13">
            <a:extLst>
              <a:ext uri="{FF2B5EF4-FFF2-40B4-BE49-F238E27FC236}">
                <a16:creationId xmlns:a16="http://schemas.microsoft.com/office/drawing/2014/main" xmlns="" id="{3BBF461D-6027-4216-849D-77629D5C9C3F}"/>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6" name="Rectangle 15">
            <a:extLst>
              <a:ext uri="{FF2B5EF4-FFF2-40B4-BE49-F238E27FC236}">
                <a16:creationId xmlns:a16="http://schemas.microsoft.com/office/drawing/2014/main" xmlns="" id="{3A764B17-4AA5-422C-BBF0-B0A07267B6A5}"/>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
        <p:nvSpPr>
          <p:cNvPr id="4" name="Rectangle 15">
            <a:extLst>
              <a:ext uri="{FF2B5EF4-FFF2-40B4-BE49-F238E27FC236}">
                <a16:creationId xmlns:a16="http://schemas.microsoft.com/office/drawing/2014/main" xmlns="" id="{F349CE9B-F6F4-A54C-DD59-3C4A5328593F}"/>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
        <p:nvSpPr>
          <p:cNvPr id="5" name="TextBox 4">
            <a:extLst>
              <a:ext uri="{FF2B5EF4-FFF2-40B4-BE49-F238E27FC236}">
                <a16:creationId xmlns:a16="http://schemas.microsoft.com/office/drawing/2014/main" xmlns="" id="{48FD1659-B6AA-E9C1-77AB-1E729D4EC451}"/>
              </a:ext>
            </a:extLst>
          </p:cNvPr>
          <p:cNvSpPr txBox="1"/>
          <p:nvPr/>
        </p:nvSpPr>
        <p:spPr>
          <a:xfrm>
            <a:off x="152400" y="836712"/>
            <a:ext cx="8812088" cy="494751"/>
          </a:xfrm>
          <a:prstGeom prst="rect">
            <a:avLst/>
          </a:prstGeom>
          <a:noFill/>
        </p:spPr>
        <p:txBody>
          <a:bodyPr wrap="square">
            <a:spAutoFit/>
          </a:bodyPr>
          <a:lstStyle/>
          <a:p>
            <a:pPr>
              <a:lnSpc>
                <a:spcPct val="120000"/>
              </a:lnSpc>
              <a:spcBef>
                <a:spcPts val="1200"/>
              </a:spcBef>
            </a:pPr>
            <a:r>
              <a:rPr lang="sr-Latn-RS" b="1" dirty="0">
                <a:solidFill>
                  <a:srgbClr val="800000"/>
                </a:solidFill>
                <a:latin typeface="Arial" panose="020B0604020202020204" pitchFamily="34" charset="0"/>
                <a:cs typeface="Arial" panose="020B0604020202020204" pitchFamily="34" charset="0"/>
              </a:rPr>
              <a:t>Štitnici za sluh – kriterijumi za izbor</a:t>
            </a:r>
          </a:p>
        </p:txBody>
      </p:sp>
    </p:spTree>
    <p:extLst>
      <p:ext uri="{BB962C8B-B14F-4D97-AF65-F5344CB8AC3E}">
        <p14:creationId xmlns:p14="http://schemas.microsoft.com/office/powerpoint/2010/main" val="504139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060848"/>
            <a:ext cx="7896333"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27" y="4369738"/>
            <a:ext cx="7895206" cy="19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8921" y="863119"/>
            <a:ext cx="3020090" cy="105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25200" y="3573025"/>
            <a:ext cx="835486" cy="461665"/>
          </a:xfrm>
          <a:prstGeom prst="rect">
            <a:avLst/>
          </a:prstGeom>
          <a:noFill/>
        </p:spPr>
        <p:txBody>
          <a:bodyPr wrap="none" rtlCol="0">
            <a:spAutoFit/>
          </a:bodyPr>
          <a:lstStyle/>
          <a:p>
            <a:r>
              <a:rPr lang="sr-Latn-RS" b="1" dirty="0">
                <a:solidFill>
                  <a:srgbClr val="C00000"/>
                </a:solidFill>
              </a:rPr>
              <a:t>SNR</a:t>
            </a:r>
            <a:endParaRPr lang="en-US" b="1" dirty="0">
              <a:solidFill>
                <a:srgbClr val="C00000"/>
              </a:solidFill>
            </a:endParaRPr>
          </a:p>
        </p:txBody>
      </p:sp>
      <p:sp>
        <p:nvSpPr>
          <p:cNvPr id="10" name="TextBox 9"/>
          <p:cNvSpPr txBox="1"/>
          <p:nvPr/>
        </p:nvSpPr>
        <p:spPr>
          <a:xfrm>
            <a:off x="8125200" y="5529898"/>
            <a:ext cx="835486" cy="461665"/>
          </a:xfrm>
          <a:prstGeom prst="rect">
            <a:avLst/>
          </a:prstGeom>
          <a:noFill/>
        </p:spPr>
        <p:txBody>
          <a:bodyPr wrap="none" rtlCol="0">
            <a:spAutoFit/>
          </a:bodyPr>
          <a:lstStyle/>
          <a:p>
            <a:r>
              <a:rPr lang="sr-Latn-RS" b="1" dirty="0">
                <a:solidFill>
                  <a:srgbClr val="C00000"/>
                </a:solidFill>
              </a:rPr>
              <a:t>SNR</a:t>
            </a:r>
            <a:endParaRPr lang="en-US" b="1" dirty="0">
              <a:solidFill>
                <a:srgbClr val="C00000"/>
              </a:solidFill>
            </a:endParaRPr>
          </a:p>
        </p:txBody>
      </p:sp>
      <p:cxnSp>
        <p:nvCxnSpPr>
          <p:cNvPr id="5" name="Straight Arrow Connector 4"/>
          <p:cNvCxnSpPr>
            <a:cxnSpLocks/>
          </p:cNvCxnSpPr>
          <p:nvPr/>
        </p:nvCxnSpPr>
        <p:spPr>
          <a:xfrm flipH="1">
            <a:off x="6307483" y="3808289"/>
            <a:ext cx="1815593"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a:cxnSpLocks/>
          </p:cNvCxnSpPr>
          <p:nvPr/>
        </p:nvCxnSpPr>
        <p:spPr>
          <a:xfrm flipH="1">
            <a:off x="6307483" y="5760731"/>
            <a:ext cx="1815593"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xmlns="" id="{C4C26981-FF60-411A-9A93-2CD40B22172E}"/>
              </a:ext>
            </a:extLst>
          </p:cNvPr>
          <p:cNvSpPr txBox="1"/>
          <p:nvPr/>
        </p:nvSpPr>
        <p:spPr>
          <a:xfrm>
            <a:off x="899592" y="1208655"/>
            <a:ext cx="3222358" cy="369332"/>
          </a:xfrm>
          <a:prstGeom prst="rect">
            <a:avLst/>
          </a:prstGeom>
          <a:noFill/>
        </p:spPr>
        <p:txBody>
          <a:bodyPr wrap="square">
            <a:spAutoFit/>
          </a:bodyPr>
          <a:lstStyle/>
          <a:p>
            <a:r>
              <a:rPr lang="sr-Latn-RS" sz="1800" b="1" dirty="0">
                <a:solidFill>
                  <a:srgbClr val="800000"/>
                </a:solidFill>
                <a:latin typeface="Arial" panose="020B0604020202020204" pitchFamily="34" charset="0"/>
                <a:cs typeface="Arial" panose="020B0604020202020204" pitchFamily="34" charset="0"/>
              </a:rPr>
              <a:t>IZBOR ŠTITNIKA ZA SLUH:</a:t>
            </a:r>
          </a:p>
        </p:txBody>
      </p:sp>
      <p:cxnSp>
        <p:nvCxnSpPr>
          <p:cNvPr id="17" name="Straight Connector 16">
            <a:extLst>
              <a:ext uri="{FF2B5EF4-FFF2-40B4-BE49-F238E27FC236}">
                <a16:creationId xmlns:a16="http://schemas.microsoft.com/office/drawing/2014/main" xmlns="" id="{A2AB0B2C-BB1F-4994-A554-CF48808F77AB}"/>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xmlns="" id="{D6565619-A3DD-4CD2-805C-996146C0F1A3}"/>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9" name="Rectangle 9">
            <a:extLst>
              <a:ext uri="{FF2B5EF4-FFF2-40B4-BE49-F238E27FC236}">
                <a16:creationId xmlns:a16="http://schemas.microsoft.com/office/drawing/2014/main" xmlns="" id="{E7D8E48B-A907-4FF5-AC51-5EB40B6438A3}"/>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0" name="Rectangle 19">
            <a:extLst>
              <a:ext uri="{FF2B5EF4-FFF2-40B4-BE49-F238E27FC236}">
                <a16:creationId xmlns:a16="http://schemas.microsoft.com/office/drawing/2014/main" xmlns="" id="{B68FEB4D-1573-4F5E-8441-D3EA57054DC8}"/>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1" name="Rectangle 20">
            <a:extLst>
              <a:ext uri="{FF2B5EF4-FFF2-40B4-BE49-F238E27FC236}">
                <a16:creationId xmlns:a16="http://schemas.microsoft.com/office/drawing/2014/main" xmlns="" id="{ABAD03CD-F4F9-4F1D-A2B7-94D99C8B3D3C}"/>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
        <p:nvSpPr>
          <p:cNvPr id="6" name="Rectangle 15">
            <a:extLst>
              <a:ext uri="{FF2B5EF4-FFF2-40B4-BE49-F238E27FC236}">
                <a16:creationId xmlns:a16="http://schemas.microsoft.com/office/drawing/2014/main" xmlns="" id="{6BE87931-CD44-08AA-02AD-1930970551E3}"/>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Tree>
    <p:extLst>
      <p:ext uri="{BB962C8B-B14F-4D97-AF65-F5344CB8AC3E}">
        <p14:creationId xmlns:p14="http://schemas.microsoft.com/office/powerpoint/2010/main" val="3234414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8192" y="1677852"/>
            <a:ext cx="8193741" cy="4199420"/>
            <a:chOff x="458192" y="2492896"/>
            <a:chExt cx="8193741" cy="419942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04" t="18329" r="29722" b="24265"/>
            <a:stretch/>
          </p:blipFill>
          <p:spPr bwMode="auto">
            <a:xfrm>
              <a:off x="458192" y="2492896"/>
              <a:ext cx="8193741" cy="419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4887" y="6376162"/>
              <a:ext cx="864096" cy="310988"/>
            </a:xfrm>
            <a:prstGeom prst="rect">
              <a:avLst/>
            </a:prstGeom>
            <a:noFill/>
            <a:ln w="25400">
              <a:solidFill>
                <a:srgbClr val="E807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grpSp>
      <p:sp>
        <p:nvSpPr>
          <p:cNvPr id="3" name="Rectangle 2"/>
          <p:cNvSpPr/>
          <p:nvPr/>
        </p:nvSpPr>
        <p:spPr>
          <a:xfrm>
            <a:off x="163387" y="959513"/>
            <a:ext cx="8850326" cy="646331"/>
          </a:xfrm>
          <a:prstGeom prst="rect">
            <a:avLst/>
          </a:prstGeom>
        </p:spPr>
        <p:txBody>
          <a:bodyPr wrap="square">
            <a:spAutoFit/>
          </a:bodyPr>
          <a:lstStyle/>
          <a:p>
            <a:r>
              <a:rPr lang="en-US" sz="1800" dirty="0">
                <a:hlinkClick r:id="rId4"/>
              </a:rPr>
              <a:t>https://www.zastitnaoprema.rs/prodavnica/zastita-sluha/elektronski-antifoni-i-komunikacijski-uredjaji/3m-protac-iii-elektronski-antifon-zastitna-oprema.html</a:t>
            </a:r>
            <a:endParaRPr lang="en-US" sz="1800" dirty="0"/>
          </a:p>
        </p:txBody>
      </p:sp>
      <p:cxnSp>
        <p:nvCxnSpPr>
          <p:cNvPr id="12" name="Straight Connector 11">
            <a:extLst>
              <a:ext uri="{FF2B5EF4-FFF2-40B4-BE49-F238E27FC236}">
                <a16:creationId xmlns:a16="http://schemas.microsoft.com/office/drawing/2014/main" xmlns="" id="{2D617B08-A156-468B-BDEC-90829B493E74}"/>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xmlns="" id="{B5DAB6F7-0FC2-4525-B76A-C3838F61FDB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4" name="Rectangle 9">
            <a:extLst>
              <a:ext uri="{FF2B5EF4-FFF2-40B4-BE49-F238E27FC236}">
                <a16:creationId xmlns:a16="http://schemas.microsoft.com/office/drawing/2014/main" xmlns="" id="{DB41836B-2AB9-4910-B64F-B9DBD67C8580}"/>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a:extLst>
              <a:ext uri="{FF2B5EF4-FFF2-40B4-BE49-F238E27FC236}">
                <a16:creationId xmlns:a16="http://schemas.microsoft.com/office/drawing/2014/main" xmlns="" id="{9918DC9B-2E15-43EE-8428-BC73E49950D4}"/>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6" name="Rectangle 15">
            <a:extLst>
              <a:ext uri="{FF2B5EF4-FFF2-40B4-BE49-F238E27FC236}">
                <a16:creationId xmlns:a16="http://schemas.microsoft.com/office/drawing/2014/main" xmlns="" id="{16C54936-AC03-4443-AABF-3EC6B2989632}"/>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
        <p:nvSpPr>
          <p:cNvPr id="7" name="Rectangle 15">
            <a:extLst>
              <a:ext uri="{FF2B5EF4-FFF2-40B4-BE49-F238E27FC236}">
                <a16:creationId xmlns:a16="http://schemas.microsoft.com/office/drawing/2014/main" xmlns="" id="{5A1BA627-4B01-4290-76C3-E7F5262FD815}"/>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Tree>
    <p:extLst>
      <p:ext uri="{BB962C8B-B14F-4D97-AF65-F5344CB8AC3E}">
        <p14:creationId xmlns:p14="http://schemas.microsoft.com/office/powerpoint/2010/main" val="2692653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sp>
        <p:nvSpPr>
          <p:cNvPr id="4" name="Rectangle 3"/>
          <p:cNvSpPr/>
          <p:nvPr/>
        </p:nvSpPr>
        <p:spPr>
          <a:xfrm>
            <a:off x="7236296" y="3212976"/>
            <a:ext cx="864096" cy="310988"/>
          </a:xfrm>
          <a:prstGeom prst="rect">
            <a:avLst/>
          </a:prstGeom>
          <a:noFill/>
          <a:ln w="25400">
            <a:solidFill>
              <a:srgbClr val="E807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grpSp>
        <p:nvGrpSpPr>
          <p:cNvPr id="6" name="Group 5"/>
          <p:cNvGrpSpPr/>
          <p:nvPr/>
        </p:nvGrpSpPr>
        <p:grpSpPr>
          <a:xfrm>
            <a:off x="500644" y="1483114"/>
            <a:ext cx="8175812" cy="4034118"/>
            <a:chOff x="500644" y="1988840"/>
            <a:chExt cx="8175812" cy="4034118"/>
          </a:xfrm>
        </p:grpSpPr>
        <p:grpSp>
          <p:nvGrpSpPr>
            <p:cNvPr id="5" name="Group 4"/>
            <p:cNvGrpSpPr/>
            <p:nvPr/>
          </p:nvGrpSpPr>
          <p:grpSpPr>
            <a:xfrm>
              <a:off x="500644" y="1988840"/>
              <a:ext cx="8175812" cy="4034118"/>
              <a:chOff x="500644" y="1988840"/>
              <a:chExt cx="8175812" cy="4034118"/>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42" t="30882" r="29721" b="13971"/>
              <a:stretch/>
            </p:blipFill>
            <p:spPr bwMode="auto">
              <a:xfrm>
                <a:off x="500644" y="1988840"/>
                <a:ext cx="8175812" cy="403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88550" y="4076237"/>
                <a:ext cx="4087906" cy="185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grpSp>
        <p:sp>
          <p:nvSpPr>
            <p:cNvPr id="10" name="Rectangle 9"/>
            <p:cNvSpPr/>
            <p:nvPr/>
          </p:nvSpPr>
          <p:spPr>
            <a:xfrm>
              <a:off x="7265418" y="3212976"/>
              <a:ext cx="834973" cy="310988"/>
            </a:xfrm>
            <a:prstGeom prst="rect">
              <a:avLst/>
            </a:prstGeom>
            <a:noFill/>
            <a:ln w="25400">
              <a:solidFill>
                <a:srgbClr val="E807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grpSp>
      <p:sp>
        <p:nvSpPr>
          <p:cNvPr id="7" name="Rectangle 6"/>
          <p:cNvSpPr/>
          <p:nvPr/>
        </p:nvSpPr>
        <p:spPr>
          <a:xfrm>
            <a:off x="510762" y="959247"/>
            <a:ext cx="8237701" cy="369332"/>
          </a:xfrm>
          <a:prstGeom prst="rect">
            <a:avLst/>
          </a:prstGeom>
        </p:spPr>
        <p:txBody>
          <a:bodyPr wrap="square">
            <a:spAutoFit/>
          </a:bodyPr>
          <a:lstStyle/>
          <a:p>
            <a:r>
              <a:rPr lang="en-US" sz="1800" dirty="0">
                <a:hlinkClick r:id="rId4"/>
              </a:rPr>
              <a:t>http://www.inex-zastita.co.rs/sr/cepicizausi/cepici-3m-e-a-r-soft-neon--1211</a:t>
            </a:r>
            <a:endParaRPr lang="en-US" sz="1800" dirty="0"/>
          </a:p>
        </p:txBody>
      </p:sp>
      <p:cxnSp>
        <p:nvCxnSpPr>
          <p:cNvPr id="13" name="Straight Connector 12">
            <a:extLst>
              <a:ext uri="{FF2B5EF4-FFF2-40B4-BE49-F238E27FC236}">
                <a16:creationId xmlns:a16="http://schemas.microsoft.com/office/drawing/2014/main" xmlns="" id="{15877F2F-21E0-4052-8BC4-9C0B539CADB8}"/>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xmlns="" id="{AE9C973A-2C8C-4CF1-9C82-0F6BE230CD46}"/>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6" name="Rectangle 9">
            <a:extLst>
              <a:ext uri="{FF2B5EF4-FFF2-40B4-BE49-F238E27FC236}">
                <a16:creationId xmlns:a16="http://schemas.microsoft.com/office/drawing/2014/main" xmlns="" id="{B0DD8A01-DE8D-4B30-9127-1767472CE683}"/>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Rectangle 9">
            <a:extLst>
              <a:ext uri="{FF2B5EF4-FFF2-40B4-BE49-F238E27FC236}">
                <a16:creationId xmlns:a16="http://schemas.microsoft.com/office/drawing/2014/main" xmlns="" id="{B2101E34-56B1-49F3-BFEA-BF327EE9652A}"/>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8" name="Rectangle 17">
            <a:extLst>
              <a:ext uri="{FF2B5EF4-FFF2-40B4-BE49-F238E27FC236}">
                <a16:creationId xmlns:a16="http://schemas.microsoft.com/office/drawing/2014/main" xmlns="" id="{0BAE74D2-EA4F-4208-91B8-84E424F01923}"/>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
        <p:nvSpPr>
          <p:cNvPr id="11" name="Rectangle 15">
            <a:extLst>
              <a:ext uri="{FF2B5EF4-FFF2-40B4-BE49-F238E27FC236}">
                <a16:creationId xmlns:a16="http://schemas.microsoft.com/office/drawing/2014/main" xmlns="" id="{54C4D2F3-DCDB-DFE0-C5D6-CC928FD3FF99}"/>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Tree>
    <p:extLst>
      <p:ext uri="{BB962C8B-B14F-4D97-AF65-F5344CB8AC3E}">
        <p14:creationId xmlns:p14="http://schemas.microsoft.com/office/powerpoint/2010/main" val="3080726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grpSp>
        <p:nvGrpSpPr>
          <p:cNvPr id="11" name="Group 10"/>
          <p:cNvGrpSpPr/>
          <p:nvPr/>
        </p:nvGrpSpPr>
        <p:grpSpPr>
          <a:xfrm>
            <a:off x="467544" y="1844824"/>
            <a:ext cx="8352928" cy="4143600"/>
            <a:chOff x="467544" y="1844824"/>
            <a:chExt cx="8352928" cy="4143600"/>
          </a:xfrm>
        </p:grpSpPr>
        <p:grpSp>
          <p:nvGrpSpPr>
            <p:cNvPr id="8" name="Group 7"/>
            <p:cNvGrpSpPr/>
            <p:nvPr/>
          </p:nvGrpSpPr>
          <p:grpSpPr>
            <a:xfrm>
              <a:off x="467544" y="1844824"/>
              <a:ext cx="8352928" cy="4143600"/>
              <a:chOff x="467544" y="1844824"/>
              <a:chExt cx="8352928" cy="414360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13" t="18328" r="29441" b="25563"/>
              <a:stretch/>
            </p:blipFill>
            <p:spPr bwMode="auto">
              <a:xfrm>
                <a:off x="467544" y="1844824"/>
                <a:ext cx="828092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732566" y="4738955"/>
                <a:ext cx="4087906" cy="12494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grpSp>
        <p:sp>
          <p:nvSpPr>
            <p:cNvPr id="4" name="Rectangle 3"/>
            <p:cNvSpPr/>
            <p:nvPr/>
          </p:nvSpPr>
          <p:spPr>
            <a:xfrm>
              <a:off x="7978140" y="4126124"/>
              <a:ext cx="712470" cy="243946"/>
            </a:xfrm>
            <a:prstGeom prst="rect">
              <a:avLst/>
            </a:prstGeom>
            <a:noFill/>
            <a:ln w="25400">
              <a:solidFill>
                <a:srgbClr val="E807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grpSp>
      <p:sp>
        <p:nvSpPr>
          <p:cNvPr id="3" name="Rectangle 2"/>
          <p:cNvSpPr/>
          <p:nvPr/>
        </p:nvSpPr>
        <p:spPr>
          <a:xfrm>
            <a:off x="539551" y="980728"/>
            <a:ext cx="8474161" cy="646331"/>
          </a:xfrm>
          <a:prstGeom prst="rect">
            <a:avLst/>
          </a:prstGeom>
        </p:spPr>
        <p:txBody>
          <a:bodyPr wrap="square">
            <a:spAutoFit/>
          </a:bodyPr>
          <a:lstStyle/>
          <a:p>
            <a:r>
              <a:rPr lang="en-US" sz="1800" dirty="0">
                <a:hlinkClick r:id="rId4"/>
              </a:rPr>
              <a:t>http://www.inex-zastita.co.rs/sr/cepicizausi/cepici-uvex-x-cap-2125.361-sa-cvrstom-drskom-1216</a:t>
            </a:r>
            <a:endParaRPr lang="en-US" sz="1800" dirty="0"/>
          </a:p>
        </p:txBody>
      </p:sp>
      <p:cxnSp>
        <p:nvCxnSpPr>
          <p:cNvPr id="14" name="Straight Connector 13">
            <a:extLst>
              <a:ext uri="{FF2B5EF4-FFF2-40B4-BE49-F238E27FC236}">
                <a16:creationId xmlns:a16="http://schemas.microsoft.com/office/drawing/2014/main" xmlns="" id="{BB2FFFDB-6EC4-4F4D-BE93-67E5FA81A0ED}"/>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xmlns="" id="{ED79FCBD-94BD-4ECF-9FD6-9EC3E3BD9D0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6" name="Rectangle 9">
            <a:extLst>
              <a:ext uri="{FF2B5EF4-FFF2-40B4-BE49-F238E27FC236}">
                <a16:creationId xmlns:a16="http://schemas.microsoft.com/office/drawing/2014/main" xmlns="" id="{9120D0EE-3283-49D6-B916-C21AA675607B}"/>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Rectangle 9">
            <a:extLst>
              <a:ext uri="{FF2B5EF4-FFF2-40B4-BE49-F238E27FC236}">
                <a16:creationId xmlns:a16="http://schemas.microsoft.com/office/drawing/2014/main" xmlns="" id="{88BD710C-1DF6-4672-98B1-1CDB9EA2546B}"/>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8" name="Rectangle 17">
            <a:extLst>
              <a:ext uri="{FF2B5EF4-FFF2-40B4-BE49-F238E27FC236}">
                <a16:creationId xmlns:a16="http://schemas.microsoft.com/office/drawing/2014/main" xmlns="" id="{8DD5DC3A-CCDC-4A11-9655-789DE9981B1B}"/>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
        <p:nvSpPr>
          <p:cNvPr id="6" name="Rectangle 15">
            <a:extLst>
              <a:ext uri="{FF2B5EF4-FFF2-40B4-BE49-F238E27FC236}">
                <a16:creationId xmlns:a16="http://schemas.microsoft.com/office/drawing/2014/main" xmlns="" id="{F18D95D8-1329-010A-4E3B-506E1E9F5655}"/>
              </a:ext>
            </a:extLst>
          </p:cNvPr>
          <p:cNvSpPr>
            <a:spLocks noChangeArrowheads="1"/>
          </p:cNvSpPr>
          <p:nvPr/>
        </p:nvSpPr>
        <p:spPr bwMode="auto">
          <a:xfrm>
            <a:off x="252000" y="116632"/>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A4 – Provera i verifikacija efektivnosti mera</a:t>
            </a:r>
          </a:p>
        </p:txBody>
      </p:sp>
    </p:spTree>
    <p:extLst>
      <p:ext uri="{BB962C8B-B14F-4D97-AF65-F5344CB8AC3E}">
        <p14:creationId xmlns:p14="http://schemas.microsoft.com/office/powerpoint/2010/main" val="68808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9" name="Rectangle 15"/>
          <p:cNvSpPr>
            <a:spLocks noChangeArrowheads="1"/>
          </p:cNvSpPr>
          <p:nvPr/>
        </p:nvSpPr>
        <p:spPr bwMode="auto">
          <a:xfrm>
            <a:off x="433772" y="143731"/>
            <a:ext cx="8276456"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A1 - Identifikacija izvora buke</a:t>
            </a:r>
          </a:p>
        </p:txBody>
      </p:sp>
      <p:sp>
        <p:nvSpPr>
          <p:cNvPr id="17" name="Text Box 15"/>
          <p:cNvSpPr txBox="1">
            <a:spLocks noChangeArrowheads="1"/>
          </p:cNvSpPr>
          <p:nvPr/>
        </p:nvSpPr>
        <p:spPr bwMode="auto">
          <a:xfrm>
            <a:off x="1691680" y="908720"/>
            <a:ext cx="4608512" cy="1933863"/>
          </a:xfrm>
          <a:prstGeom prst="rect">
            <a:avLst/>
          </a:prstGeom>
          <a:noFill/>
          <a:ln w="9525">
            <a:noFill/>
            <a:miter lim="800000"/>
            <a:headEnd/>
            <a:tailEnd/>
          </a:ln>
          <a:effectLst/>
        </p:spPr>
        <p:txBody>
          <a:bodyPr wrap="square">
            <a:spAutoFit/>
          </a:bodyPr>
          <a:lstStyle/>
          <a:p>
            <a:pPr algn="l">
              <a:lnSpc>
                <a:spcPct val="150000"/>
              </a:lnSpc>
              <a:spcBef>
                <a:spcPts val="600"/>
              </a:spcBef>
            </a:pPr>
            <a:r>
              <a:rPr lang="sr-Latn-CS" sz="1800" b="1" dirty="0">
                <a:solidFill>
                  <a:srgbClr val="800000"/>
                </a:solidFill>
                <a:latin typeface="Arial" pitchFamily="34" charset="0"/>
                <a:cs typeface="Arial" pitchFamily="34" charset="0"/>
              </a:rPr>
              <a:t>Poreklo buke u radnoj sredini:</a:t>
            </a:r>
          </a:p>
          <a:p>
            <a:pPr marL="342900" indent="-342900" algn="l">
              <a:lnSpc>
                <a:spcPct val="150000"/>
              </a:lnSpc>
              <a:spcBef>
                <a:spcPts val="600"/>
              </a:spcBef>
              <a:buClr>
                <a:srgbClr val="800000"/>
              </a:buClr>
              <a:buFont typeface="+mj-lt"/>
              <a:buAutoNum type="arabicPeriod"/>
            </a:pPr>
            <a:r>
              <a:rPr lang="sr-Latn-CS" sz="1800" b="1" dirty="0">
                <a:solidFill>
                  <a:srgbClr val="000066"/>
                </a:solidFill>
                <a:latin typeface="Arial" pitchFamily="34" charset="0"/>
                <a:cs typeface="Arial" pitchFamily="34" charset="0"/>
              </a:rPr>
              <a:t>Mašina/alat koje radnik opslužuje,</a:t>
            </a:r>
          </a:p>
          <a:p>
            <a:pPr marL="342900" indent="-342900" algn="l">
              <a:lnSpc>
                <a:spcPct val="150000"/>
              </a:lnSpc>
              <a:spcBef>
                <a:spcPts val="600"/>
              </a:spcBef>
              <a:buClr>
                <a:srgbClr val="800000"/>
              </a:buClr>
              <a:buFont typeface="+mj-lt"/>
              <a:buAutoNum type="arabicPeriod"/>
            </a:pPr>
            <a:r>
              <a:rPr lang="sr-Latn-CS" sz="1800" b="1" dirty="0">
                <a:solidFill>
                  <a:srgbClr val="000066"/>
                </a:solidFill>
                <a:latin typeface="Arial" pitchFamily="34" charset="0"/>
                <a:cs typeface="Arial" pitchFamily="34" charset="0"/>
              </a:rPr>
              <a:t>Ostale mašine/alati u pogonu,</a:t>
            </a:r>
          </a:p>
          <a:p>
            <a:pPr marL="342900" indent="-342900" algn="l">
              <a:lnSpc>
                <a:spcPct val="150000"/>
              </a:lnSpc>
              <a:spcBef>
                <a:spcPts val="600"/>
              </a:spcBef>
              <a:buClr>
                <a:srgbClr val="800000"/>
              </a:buClr>
              <a:buFont typeface="+mj-lt"/>
              <a:buAutoNum type="arabicPeriod"/>
            </a:pPr>
            <a:r>
              <a:rPr lang="sr-Latn-CS" sz="1800" b="1" dirty="0">
                <a:solidFill>
                  <a:srgbClr val="000066"/>
                </a:solidFill>
                <a:latin typeface="Arial" pitchFamily="34" charset="0"/>
                <a:cs typeface="Arial" pitchFamily="34" charset="0"/>
              </a:rPr>
              <a:t>Sistemi za venitilaciju i klimatizaciju.</a:t>
            </a:r>
          </a:p>
        </p:txBody>
      </p:sp>
      <p:pic>
        <p:nvPicPr>
          <p:cNvPr id="94210" name="Picture 2" descr="Распределение основных вредных производственных факторов, оказывающих  влияние на формирование профессиональной заболеваемости работников  (обобщенные данны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416" y="980728"/>
            <a:ext cx="19050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BUKA Magazin - Manja industrijska proizvodnja u FBi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413" y="3071504"/>
            <a:ext cx="5585144"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5">
            <a:extLst>
              <a:ext uri="{FF2B5EF4-FFF2-40B4-BE49-F238E27FC236}">
                <a16:creationId xmlns:a16="http://schemas.microsoft.com/office/drawing/2014/main" xmlns="" id="{F4DC80FA-290D-90CA-CC57-CBFA0EBC7963}"/>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97110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385673" y="933818"/>
            <a:ext cx="8372654" cy="478958"/>
          </a:xfrm>
        </p:spPr>
        <p:txBody>
          <a:bodyPr>
            <a:noAutofit/>
          </a:bodyPr>
          <a:lstStyle/>
          <a:p>
            <a:pPr>
              <a:spcBef>
                <a:spcPts val="0"/>
              </a:spcBef>
              <a:spcAft>
                <a:spcPts val="0"/>
              </a:spcAft>
            </a:pPr>
            <a:r>
              <a:rPr lang="sr-Latn-RS" sz="2400" b="1" dirty="0">
                <a:solidFill>
                  <a:srgbClr val="800000"/>
                </a:solidFill>
                <a:latin typeface="Arial" panose="020B0604020202020204" pitchFamily="34" charset="0"/>
                <a:cs typeface="Arial" panose="020B0604020202020204" pitchFamily="34" charset="0"/>
              </a:rPr>
              <a:t>Informisanje i obuka</a:t>
            </a:r>
            <a:endParaRPr lang="sr-Latn-CS" sz="2400" b="1" dirty="0">
              <a:solidFill>
                <a:srgbClr val="800000"/>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sp>
        <p:nvSpPr>
          <p:cNvPr id="15" name="Subtitle 2"/>
          <p:cNvSpPr txBox="1">
            <a:spLocks/>
          </p:cNvSpPr>
          <p:nvPr/>
        </p:nvSpPr>
        <p:spPr>
          <a:xfrm>
            <a:off x="354840" y="1551141"/>
            <a:ext cx="8625387" cy="39660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Priroda rizika.</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Preduzete mere za eliminisanje ili minimiziranje rizika.</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Granične i akcione vrednosti izloženosti buci.</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Rezultati proračuna i merenja nivoa izloženosti buci.</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Karakteristike i svojstva različitih vrsta ušnih štitnika.</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Znakovi oštećenja sluha.</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Zdravstveni nadzor radnika.</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Smernice za bezbedno obavljanje posla.</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Smernice za korišćenje ličnih zaštitnih sredstava.</a:t>
            </a:r>
          </a:p>
        </p:txBody>
      </p:sp>
      <p:cxnSp>
        <p:nvCxnSpPr>
          <p:cNvPr id="6" name="Straight Connector 5">
            <a:extLst>
              <a:ext uri="{FF2B5EF4-FFF2-40B4-BE49-F238E27FC236}">
                <a16:creationId xmlns:a16="http://schemas.microsoft.com/office/drawing/2014/main" xmlns="" id="{97314E8E-A7A1-4281-9389-68449A35433F}"/>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04E205C8-B8A7-4035-9E4D-77E87E4A51D4}"/>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a:extLst>
              <a:ext uri="{FF2B5EF4-FFF2-40B4-BE49-F238E27FC236}">
                <a16:creationId xmlns:a16="http://schemas.microsoft.com/office/drawing/2014/main" xmlns="" id="{3C0DE3B3-BCC0-4999-B0C2-FEA10FC4765E}"/>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6B9EBA00-6345-40BD-B1F1-166B1E75EACE}"/>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2" name="Rectangle 15">
            <a:extLst>
              <a:ext uri="{FF2B5EF4-FFF2-40B4-BE49-F238E27FC236}">
                <a16:creationId xmlns:a16="http://schemas.microsoft.com/office/drawing/2014/main" xmlns="" id="{FDF1D423-0AE0-4A65-B363-519A0A760DDD}"/>
              </a:ext>
            </a:extLst>
          </p:cNvPr>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Upravljanje preostalim rizikom</a:t>
            </a:r>
          </a:p>
        </p:txBody>
      </p:sp>
      <p:pic>
        <p:nvPicPr>
          <p:cNvPr id="104450" name="Picture 2">
            <a:extLst>
              <a:ext uri="{FF2B5EF4-FFF2-40B4-BE49-F238E27FC236}">
                <a16:creationId xmlns:a16="http://schemas.microsoft.com/office/drawing/2014/main" xmlns="" id="{0344C3BB-AF4E-4BDF-8A41-3659CF792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897" y="1268760"/>
            <a:ext cx="1800000" cy="2205194"/>
          </a:xfrm>
          <a:prstGeom prst="rect">
            <a:avLst/>
          </a:prstGeom>
          <a:noFill/>
          <a:extLst>
            <a:ext uri="{909E8E84-426E-40DD-AFC4-6F175D3DCCD1}">
              <a14:hiddenFill xmlns:a14="http://schemas.microsoft.com/office/drawing/2010/main">
                <a:solidFill>
                  <a:srgbClr val="FFFFFF"/>
                </a:solidFill>
              </a14:hiddenFill>
            </a:ext>
          </a:extLst>
        </p:spPr>
      </p:pic>
      <p:pic>
        <p:nvPicPr>
          <p:cNvPr id="104452" name="Picture 4" descr="Ciklus obuke za fizicko obezbedjenje">
            <a:extLst>
              <a:ext uri="{FF2B5EF4-FFF2-40B4-BE49-F238E27FC236}">
                <a16:creationId xmlns:a16="http://schemas.microsoft.com/office/drawing/2014/main" xmlns="" id="{2DDFDD29-A511-4B59-B5A1-A5BA58ACE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897" y="3717032"/>
            <a:ext cx="2160000" cy="1880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5">
            <a:extLst>
              <a:ext uri="{FF2B5EF4-FFF2-40B4-BE49-F238E27FC236}">
                <a16:creationId xmlns:a16="http://schemas.microsoft.com/office/drawing/2014/main" xmlns="" id="{B6A76CE9-902F-3258-732A-2FC7C1227D8A}"/>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83857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385673" y="933818"/>
            <a:ext cx="8372654" cy="478958"/>
          </a:xfrm>
        </p:spPr>
        <p:txBody>
          <a:bodyPr>
            <a:noAutofit/>
          </a:bodyPr>
          <a:lstStyle/>
          <a:p>
            <a:pPr>
              <a:spcBef>
                <a:spcPts val="0"/>
              </a:spcBef>
              <a:spcAft>
                <a:spcPts val="0"/>
              </a:spcAft>
            </a:pPr>
            <a:r>
              <a:rPr lang="sr-Latn-RS" sz="2400" b="1" dirty="0">
                <a:solidFill>
                  <a:srgbClr val="800000"/>
                </a:solidFill>
                <a:latin typeface="Arial" panose="020B0604020202020204" pitchFamily="34" charset="0"/>
                <a:cs typeface="Arial" panose="020B0604020202020204" pitchFamily="34" charset="0"/>
              </a:rPr>
              <a:t>Zdravstveni nadzor</a:t>
            </a:r>
            <a:endParaRPr lang="sr-Latn-CS" sz="2400" b="1" dirty="0">
              <a:solidFill>
                <a:srgbClr val="800000"/>
              </a:solidFill>
              <a:latin typeface="Arial" panose="020B0604020202020204" pitchFamily="34" charset="0"/>
              <a:cs typeface="Arial" panose="020B0604020202020204" pitchFamily="34" charset="0"/>
            </a:endParaRPr>
          </a:p>
        </p:txBody>
      </p:sp>
      <p:sp>
        <p:nvSpPr>
          <p:cNvPr id="9" name="Subtitle 2"/>
          <p:cNvSpPr txBox="1">
            <a:spLocks/>
          </p:cNvSpPr>
          <p:nvPr/>
        </p:nvSpPr>
        <p:spPr>
          <a:xfrm>
            <a:off x="0" y="1455135"/>
            <a:ext cx="9144000" cy="956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sr-Latn-CS" sz="2800" b="1" dirty="0">
              <a:solidFill>
                <a:srgbClr val="002060"/>
              </a:solidFill>
              <a:latin typeface="Century Gothic" panose="020B0502020202020204" pitchFamily="34" charset="0"/>
              <a:cs typeface="Arial" charset="0"/>
            </a:endParaRPr>
          </a:p>
        </p:txBody>
      </p:sp>
      <p:sp>
        <p:nvSpPr>
          <p:cNvPr id="15" name="Subtitle 2"/>
          <p:cNvSpPr txBox="1">
            <a:spLocks/>
          </p:cNvSpPr>
          <p:nvPr/>
        </p:nvSpPr>
        <p:spPr>
          <a:xfrm>
            <a:off x="354840" y="1551141"/>
            <a:ext cx="8625387" cy="497102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Poslodavac je dužan da obezbedi propisano praćenje zdravstvenog stanja za zaposlene koji rade, ili treba da rade, na radnim mestima sa povećanim rizikom.</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Poslodavac je dužan da zaposlenog koji radi na radnom mestu na kojem je izloženost veća od gornjih akcionih vrednosti izloženosti buci uputi na ciljani lekarski pregled.</a:t>
            </a:r>
          </a:p>
          <a:p>
            <a:pPr marL="360000" indent="-324000" algn="l">
              <a:spcBef>
                <a:spcPts val="1200"/>
              </a:spcBef>
              <a:buClr>
                <a:srgbClr val="800000"/>
              </a:buClr>
              <a:buFont typeface="+mj-lt"/>
              <a:buAutoNum type="arabicPeriod"/>
            </a:pPr>
            <a:r>
              <a:rPr lang="sr-Latn-RS" sz="1800" b="1" dirty="0">
                <a:solidFill>
                  <a:srgbClr val="002060"/>
                </a:solidFill>
                <a:latin typeface="Arial" panose="020B0604020202020204" pitchFamily="34" charset="0"/>
                <a:cs typeface="Arial" panose="020B0604020202020204" pitchFamily="34" charset="0"/>
              </a:rPr>
              <a:t>Kada se praćenjem zdravstvenog stanja utvrdi oštećenje sluha:</a:t>
            </a:r>
          </a:p>
          <a:p>
            <a:pPr marL="817200" lvl="1" indent="-324000" algn="l">
              <a:spcBef>
                <a:spcPts val="1200"/>
              </a:spcBef>
              <a:buClr>
                <a:srgbClr val="800000"/>
              </a:buClr>
              <a:buSzPct val="120000"/>
              <a:buFont typeface="Arial" panose="020B0604020202020204" pitchFamily="34" charset="0"/>
              <a:buChar char="•"/>
            </a:pPr>
            <a:r>
              <a:rPr lang="sr-Latn-RS" sz="1600" b="1" dirty="0">
                <a:solidFill>
                  <a:srgbClr val="002060"/>
                </a:solidFill>
                <a:latin typeface="Arial" panose="020B0604020202020204" pitchFamily="34" charset="0"/>
                <a:cs typeface="Arial" panose="020B0604020202020204" pitchFamily="34" charset="0"/>
              </a:rPr>
              <a:t>Služba medicine rada je dužna da obavesti zaposlenog o rezultatima praćenja zdravstvenog stanja;</a:t>
            </a:r>
          </a:p>
          <a:p>
            <a:pPr marL="817200" lvl="1" indent="-324000" algn="l">
              <a:spcBef>
                <a:spcPts val="1200"/>
              </a:spcBef>
              <a:buClr>
                <a:srgbClr val="800000"/>
              </a:buClr>
              <a:buSzPct val="120000"/>
              <a:buFont typeface="Arial" panose="020B0604020202020204" pitchFamily="34" charset="0"/>
              <a:buChar char="•"/>
            </a:pPr>
            <a:r>
              <a:rPr lang="sr-Latn-RS" sz="1600" b="1" dirty="0">
                <a:solidFill>
                  <a:srgbClr val="002060"/>
                </a:solidFill>
                <a:latin typeface="Arial" panose="020B0604020202020204" pitchFamily="34" charset="0"/>
                <a:cs typeface="Arial" panose="020B0604020202020204" pitchFamily="34" charset="0"/>
              </a:rPr>
              <a:t>Poslodavac dužan da ponovo izvrši proveru procene rizika, izvrši korekciju preventivnih mera i obezbedi praćenje zdravstvenog stanja ostalih zaposlenih koji su bili na sličan način izloženi buci.</a:t>
            </a:r>
          </a:p>
        </p:txBody>
      </p:sp>
      <p:cxnSp>
        <p:nvCxnSpPr>
          <p:cNvPr id="6" name="Straight Connector 5">
            <a:extLst>
              <a:ext uri="{FF2B5EF4-FFF2-40B4-BE49-F238E27FC236}">
                <a16:creationId xmlns:a16="http://schemas.microsoft.com/office/drawing/2014/main" xmlns="" id="{97314E8E-A7A1-4281-9389-68449A35433F}"/>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04E205C8-B8A7-4035-9E4D-77E87E4A51D4}"/>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a:extLst>
              <a:ext uri="{FF2B5EF4-FFF2-40B4-BE49-F238E27FC236}">
                <a16:creationId xmlns:a16="http://schemas.microsoft.com/office/drawing/2014/main" xmlns="" id="{3C0DE3B3-BCC0-4999-B0C2-FEA10FC4765E}"/>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6B9EBA00-6345-40BD-B1F1-166B1E75EACE}"/>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2" name="Rectangle 15">
            <a:extLst>
              <a:ext uri="{FF2B5EF4-FFF2-40B4-BE49-F238E27FC236}">
                <a16:creationId xmlns:a16="http://schemas.microsoft.com/office/drawing/2014/main" xmlns="" id="{FDF1D423-0AE0-4A65-B363-519A0A760DDD}"/>
              </a:ext>
            </a:extLst>
          </p:cNvPr>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Upravljanje preostalim rizikom</a:t>
            </a:r>
          </a:p>
        </p:txBody>
      </p:sp>
      <p:sp>
        <p:nvSpPr>
          <p:cNvPr id="2" name="Rectangle 15">
            <a:extLst>
              <a:ext uri="{FF2B5EF4-FFF2-40B4-BE49-F238E27FC236}">
                <a16:creationId xmlns:a16="http://schemas.microsoft.com/office/drawing/2014/main" xmlns="" id="{AFCEB7EA-C53A-95B7-BCE6-2F3E24079D64}"/>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94821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xmlns="" id="{BB2FFFDB-6EC4-4F4D-BE93-67E5FA81A0ED}"/>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xmlns="" id="{ED79FCBD-94BD-4ECF-9FD6-9EC3E3BD9D0F}"/>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6" name="Rectangle 9">
            <a:extLst>
              <a:ext uri="{FF2B5EF4-FFF2-40B4-BE49-F238E27FC236}">
                <a16:creationId xmlns:a16="http://schemas.microsoft.com/office/drawing/2014/main" xmlns="" id="{9120D0EE-3283-49D6-B916-C21AA675607B}"/>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Rectangle 9">
            <a:extLst>
              <a:ext uri="{FF2B5EF4-FFF2-40B4-BE49-F238E27FC236}">
                <a16:creationId xmlns:a16="http://schemas.microsoft.com/office/drawing/2014/main" xmlns="" id="{88BD710C-1DF6-4672-98B1-1CDB9EA2546B}"/>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Rectangle 18">
            <a:extLst>
              <a:ext uri="{FF2B5EF4-FFF2-40B4-BE49-F238E27FC236}">
                <a16:creationId xmlns:a16="http://schemas.microsoft.com/office/drawing/2014/main" xmlns="" id="{E35AA8C6-7E70-425C-A10E-2A0233A9FEA8}"/>
              </a:ext>
            </a:extLst>
          </p:cNvPr>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Primeri izračunavanja izloženosti buci</a:t>
            </a:r>
          </a:p>
        </p:txBody>
      </p:sp>
      <p:sp>
        <p:nvSpPr>
          <p:cNvPr id="20" name="TextBox 19">
            <a:extLst>
              <a:ext uri="{FF2B5EF4-FFF2-40B4-BE49-F238E27FC236}">
                <a16:creationId xmlns:a16="http://schemas.microsoft.com/office/drawing/2014/main" xmlns="" id="{83ECA212-B264-4FA7-801B-A093AA4A4843}"/>
              </a:ext>
            </a:extLst>
          </p:cNvPr>
          <p:cNvSpPr txBox="1"/>
          <p:nvPr/>
        </p:nvSpPr>
        <p:spPr>
          <a:xfrm>
            <a:off x="380958" y="1340768"/>
            <a:ext cx="8311864" cy="2332177"/>
          </a:xfrm>
          <a:prstGeom prst="rect">
            <a:avLst/>
          </a:prstGeom>
          <a:noFill/>
        </p:spPr>
        <p:txBody>
          <a:bodyPr wrap="square">
            <a:spAutoFit/>
          </a:bodyPr>
          <a:lstStyle/>
          <a:p>
            <a:pPr>
              <a:lnSpc>
                <a:spcPct val="150000"/>
              </a:lnSpc>
              <a:spcBef>
                <a:spcPts val="0"/>
              </a:spcBef>
            </a:pPr>
            <a:r>
              <a:rPr lang="sr-Latn-CS" sz="2800" b="1" dirty="0">
                <a:solidFill>
                  <a:srgbClr val="800000"/>
                </a:solidFill>
                <a:latin typeface="Arial Black" panose="020B0A04020102020204" pitchFamily="34" charset="0"/>
                <a:cs typeface="Arial" panose="020B0604020202020204" pitchFamily="34" charset="0"/>
              </a:rPr>
              <a:t>PRILOG:</a:t>
            </a:r>
          </a:p>
          <a:p>
            <a:pPr>
              <a:lnSpc>
                <a:spcPct val="150000"/>
              </a:lnSpc>
              <a:spcBef>
                <a:spcPts val="0"/>
              </a:spcBef>
            </a:pPr>
            <a:r>
              <a:rPr lang="sr-Latn-CS" b="1" dirty="0">
                <a:solidFill>
                  <a:srgbClr val="002060"/>
                </a:solidFill>
                <a:latin typeface="Arial" panose="020B0604020202020204" pitchFamily="34" charset="0"/>
                <a:cs typeface="Arial" panose="020B0604020202020204" pitchFamily="34" charset="0"/>
              </a:rPr>
              <a:t>PRIMERI IZRAČUNAVANJA</a:t>
            </a:r>
          </a:p>
          <a:p>
            <a:pPr>
              <a:lnSpc>
                <a:spcPct val="150000"/>
              </a:lnSpc>
              <a:spcBef>
                <a:spcPts val="0"/>
              </a:spcBef>
            </a:pPr>
            <a:r>
              <a:rPr lang="sr-Latn-CS" b="1" dirty="0">
                <a:solidFill>
                  <a:srgbClr val="002060"/>
                </a:solidFill>
                <a:latin typeface="Arial" panose="020B0604020202020204" pitchFamily="34" charset="0"/>
                <a:cs typeface="Arial" panose="020B0604020202020204" pitchFamily="34" charset="0"/>
              </a:rPr>
              <a:t>DNEVNE IZLOŽENOSTI BUCI</a:t>
            </a:r>
          </a:p>
          <a:p>
            <a:pPr>
              <a:lnSpc>
                <a:spcPct val="150000"/>
              </a:lnSpc>
              <a:spcBef>
                <a:spcPts val="0"/>
              </a:spcBef>
            </a:pPr>
            <a:r>
              <a:rPr lang="sr-Latn-CS" b="1" dirty="0">
                <a:solidFill>
                  <a:srgbClr val="002060"/>
                </a:solidFill>
                <a:latin typeface="Arial" panose="020B0604020202020204" pitchFamily="34" charset="0"/>
                <a:cs typeface="Arial" panose="020B0604020202020204" pitchFamily="34" charset="0"/>
              </a:rPr>
              <a:t>PRIMENOM RAZLIČITIH STRATEGIJA MERENJA</a:t>
            </a:r>
          </a:p>
        </p:txBody>
      </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55" t="22267" r="38297" b="13970"/>
          <a:stretch/>
        </p:blipFill>
        <p:spPr bwMode="auto">
          <a:xfrm>
            <a:off x="467544" y="3969296"/>
            <a:ext cx="2823039"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253" t="33579" r="56717" b="12010"/>
          <a:stretch/>
        </p:blipFill>
        <p:spPr bwMode="auto">
          <a:xfrm>
            <a:off x="6800848" y="3969296"/>
            <a:ext cx="1807232"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5"/>
          <a:srcRect l="22628" t="26833" r="49943" b="38415"/>
          <a:stretch/>
        </p:blipFill>
        <p:spPr bwMode="auto">
          <a:xfrm>
            <a:off x="3563888" y="3969296"/>
            <a:ext cx="2981776" cy="2124000"/>
          </a:xfrm>
          <a:prstGeom prst="rect">
            <a:avLst/>
          </a:prstGeom>
          <a:ln>
            <a:noFill/>
          </a:ln>
          <a:extLst>
            <a:ext uri="{53640926-AAD7-44D8-BBD7-CCE9431645EC}">
              <a14:shadowObscured xmlns:a14="http://schemas.microsoft.com/office/drawing/2010/main"/>
            </a:ext>
          </a:extLst>
        </p:spPr>
      </p:pic>
      <p:sp>
        <p:nvSpPr>
          <p:cNvPr id="2" name="Rectangle 15">
            <a:extLst>
              <a:ext uri="{FF2B5EF4-FFF2-40B4-BE49-F238E27FC236}">
                <a16:creationId xmlns:a16="http://schemas.microsoft.com/office/drawing/2014/main" xmlns="" id="{FA3E58F9-F9FF-8A97-CD60-4AD175165380}"/>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87719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52000" y="1052736"/>
            <a:ext cx="8640000" cy="51273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spcAft>
                <a:spcPts val="600"/>
              </a:spcAft>
            </a:pPr>
            <a:r>
              <a:rPr lang="sr-Latn-RS" sz="2400" b="1" dirty="0">
                <a:solidFill>
                  <a:srgbClr val="800000"/>
                </a:solidFill>
                <a:latin typeface="Arial" panose="020B0604020202020204" pitchFamily="34" charset="0"/>
                <a:cs typeface="Arial" panose="020B0604020202020204" pitchFamily="34" charset="0"/>
              </a:rPr>
              <a:t>Korak 1 – Analiza procesa rada</a:t>
            </a:r>
          </a:p>
          <a:p>
            <a:pPr algn="l">
              <a:spcBef>
                <a:spcPts val="600"/>
              </a:spcBef>
            </a:pPr>
            <a:r>
              <a:rPr lang="sr-Latn-RS" sz="1800" b="1" dirty="0">
                <a:solidFill>
                  <a:srgbClr val="002060"/>
                </a:solidFill>
                <a:latin typeface="Arial" panose="020B0604020202020204" pitchFamily="34" charset="0"/>
                <a:cs typeface="Arial" panose="020B0604020202020204" pitchFamily="34" charset="0"/>
              </a:rPr>
              <a:t>Redosled aktivnosti u toku r</a:t>
            </a:r>
            <a:r>
              <a:rPr lang="vi-VN" sz="1800" b="1" dirty="0">
                <a:solidFill>
                  <a:srgbClr val="002060"/>
                </a:solidFill>
                <a:latin typeface="Arial" panose="020B0604020202020204" pitchFamily="34" charset="0"/>
                <a:cs typeface="Arial" panose="020B0604020202020204" pitchFamily="34" charset="0"/>
              </a:rPr>
              <a:t>adn</a:t>
            </a:r>
            <a:r>
              <a:rPr lang="sr-Latn-RS" sz="1800" b="1" dirty="0">
                <a:solidFill>
                  <a:srgbClr val="002060"/>
                </a:solidFill>
                <a:latin typeface="Arial" panose="020B0604020202020204" pitchFamily="34" charset="0"/>
                <a:cs typeface="Arial" panose="020B0604020202020204" pitchFamily="34" charset="0"/>
              </a:rPr>
              <a:t>og</a:t>
            </a:r>
            <a:r>
              <a:rPr lang="vi-VN" sz="1800" b="1" dirty="0">
                <a:solidFill>
                  <a:srgbClr val="002060"/>
                </a:solidFill>
                <a:latin typeface="Arial" panose="020B0604020202020204" pitchFamily="34" charset="0"/>
                <a:cs typeface="Arial" panose="020B0604020202020204" pitchFamily="34" charset="0"/>
              </a:rPr>
              <a:t> dan</a:t>
            </a:r>
            <a:r>
              <a:rPr lang="sr-Latn-RS" sz="1800" b="1" dirty="0">
                <a:solidFill>
                  <a:srgbClr val="002060"/>
                </a:solidFill>
                <a:latin typeface="Arial" panose="020B0604020202020204" pitchFamily="34" charset="0"/>
                <a:cs typeface="Arial" panose="020B0604020202020204" pitchFamily="34" charset="0"/>
              </a:rPr>
              <a:t>a </a:t>
            </a:r>
            <a:r>
              <a:rPr lang="vi-VN" sz="1800" b="1" dirty="0">
                <a:solidFill>
                  <a:srgbClr val="002060"/>
                </a:solidFill>
                <a:latin typeface="Arial" panose="020B0604020202020204" pitchFamily="34" charset="0"/>
                <a:cs typeface="Arial" panose="020B0604020202020204" pitchFamily="34" charset="0"/>
              </a:rPr>
              <a:t>zavarivača : </a:t>
            </a:r>
          </a:p>
          <a:p>
            <a:pPr marL="722313" indent="-342900" algn="l">
              <a:spcBef>
                <a:spcPts val="900"/>
              </a:spcBef>
            </a:pPr>
            <a:r>
              <a:rPr lang="vi-VN" sz="1800" b="1" dirty="0">
                <a:solidFill>
                  <a:srgbClr val="002060"/>
                </a:solidFill>
                <a:latin typeface="Arial" panose="020B0604020202020204" pitchFamily="34" charset="0"/>
                <a:cs typeface="Arial" panose="020B0604020202020204" pitchFamily="34" charset="0"/>
              </a:rPr>
              <a:t>a) </a:t>
            </a:r>
            <a:r>
              <a:rPr lang="sr-Latn-RS" sz="1800" b="1"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planiranje rada</a:t>
            </a:r>
            <a:r>
              <a:rPr lang="sr-Latn-RS" sz="1800" b="1" dirty="0">
                <a:solidFill>
                  <a:srgbClr val="002060"/>
                </a:solidFill>
                <a:latin typeface="Arial" panose="020B0604020202020204" pitchFamily="34" charset="0"/>
                <a:cs typeface="Arial" panose="020B0604020202020204" pitchFamily="34" charset="0"/>
              </a:rPr>
              <a:t> (buka iz okoline)</a:t>
            </a:r>
            <a:r>
              <a:rPr lang="vi-VN" sz="1800" b="1" dirty="0">
                <a:solidFill>
                  <a:srgbClr val="002060"/>
                </a:solidFill>
                <a:latin typeface="Arial" panose="020B0604020202020204" pitchFamily="34" charset="0"/>
                <a:cs typeface="Arial" panose="020B0604020202020204" pitchFamily="34" charset="0"/>
              </a:rPr>
              <a:t>; </a:t>
            </a:r>
          </a:p>
          <a:p>
            <a:pPr marL="722313" indent="-342900" algn="l">
              <a:spcBef>
                <a:spcPts val="900"/>
              </a:spcBef>
            </a:pPr>
            <a:r>
              <a:rPr lang="vi-VN" sz="1800" b="1" dirty="0">
                <a:solidFill>
                  <a:srgbClr val="002060"/>
                </a:solidFill>
                <a:latin typeface="Arial" panose="020B0604020202020204" pitchFamily="34" charset="0"/>
                <a:cs typeface="Arial" panose="020B0604020202020204" pitchFamily="34" charset="0"/>
              </a:rPr>
              <a:t>b) </a:t>
            </a:r>
            <a:r>
              <a:rPr lang="sr-Latn-RS" sz="1800" b="1"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sečenj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brušenj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i zavarivanj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čeličnih ploča; </a:t>
            </a:r>
          </a:p>
          <a:p>
            <a:pPr marL="722313" indent="-342900" algn="l">
              <a:spcBef>
                <a:spcPts val="900"/>
              </a:spcBef>
            </a:pPr>
            <a:r>
              <a:rPr lang="vi-VN" sz="1800" b="1" dirty="0">
                <a:solidFill>
                  <a:srgbClr val="002060"/>
                </a:solidFill>
                <a:latin typeface="Arial" panose="020B0604020202020204" pitchFamily="34" charset="0"/>
                <a:cs typeface="Arial" panose="020B0604020202020204" pitchFamily="34" charset="0"/>
              </a:rPr>
              <a:t>c) </a:t>
            </a:r>
            <a:r>
              <a:rPr lang="sr-Latn-RS" sz="1800" b="1" dirty="0">
                <a:solidFill>
                  <a:srgbClr val="002060"/>
                </a:solidFill>
                <a:latin typeface="Arial" panose="020B0604020202020204" pitchFamily="34" charset="0"/>
                <a:cs typeface="Arial" panose="020B0604020202020204" pitchFamily="34" charset="0"/>
              </a:rPr>
              <a:t> </a:t>
            </a:r>
            <a:r>
              <a:rPr lang="vi-VN" sz="1800" b="1" dirty="0">
                <a:solidFill>
                  <a:srgbClr val="002060"/>
                </a:solidFill>
                <a:latin typeface="Arial" panose="020B0604020202020204" pitchFamily="34" charset="0"/>
                <a:cs typeface="Arial" panose="020B0604020202020204" pitchFamily="34" charset="0"/>
              </a:rPr>
              <a:t>ručak (u ovom slučaju </a:t>
            </a:r>
            <a:r>
              <a:rPr lang="sr-Latn-RS" sz="1800" b="1" dirty="0">
                <a:solidFill>
                  <a:srgbClr val="002060"/>
                </a:solidFill>
                <a:latin typeface="Arial" panose="020B0604020202020204" pitchFamily="34" charset="0"/>
                <a:cs typeface="Arial" panose="020B0604020202020204" pitchFamily="34" charset="0"/>
              </a:rPr>
              <a:t>se </a:t>
            </a:r>
            <a:r>
              <a:rPr lang="vi-VN" sz="1800" b="1" dirty="0">
                <a:solidFill>
                  <a:srgbClr val="002060"/>
                </a:solidFill>
                <a:latin typeface="Arial" panose="020B0604020202020204" pitchFamily="34" charset="0"/>
                <a:cs typeface="Arial" panose="020B0604020202020204" pitchFamily="34" charset="0"/>
              </a:rPr>
              <a:t>ručak računa kao deo radnog dana); </a:t>
            </a:r>
          </a:p>
          <a:p>
            <a:pPr marL="722313" indent="-342900" algn="l">
              <a:spcBef>
                <a:spcPts val="900"/>
              </a:spcBef>
              <a:buAutoNum type="alphaLcParenR" startAt="4"/>
            </a:pPr>
            <a:r>
              <a:rPr lang="vi-VN" sz="1800" b="1" dirty="0">
                <a:solidFill>
                  <a:srgbClr val="002060"/>
                </a:solidFill>
                <a:latin typeface="Arial" panose="020B0604020202020204" pitchFamily="34" charset="0"/>
                <a:cs typeface="Arial" panose="020B0604020202020204" pitchFamily="34" charset="0"/>
              </a:rPr>
              <a:t>planiranje rada (</a:t>
            </a:r>
            <a:r>
              <a:rPr lang="sr-Latn-RS" sz="1800" b="1" dirty="0">
                <a:solidFill>
                  <a:srgbClr val="002060"/>
                </a:solidFill>
                <a:latin typeface="Arial" panose="020B0604020202020204" pitchFamily="34" charset="0"/>
                <a:cs typeface="Arial" panose="020B0604020202020204" pitchFamily="34" charset="0"/>
              </a:rPr>
              <a:t>buka iz okoline</a:t>
            </a:r>
            <a:r>
              <a:rPr lang="vi-VN" sz="1800" b="1" dirty="0">
                <a:solidFill>
                  <a:srgbClr val="002060"/>
                </a:solidFill>
                <a:latin typeface="Arial" panose="020B0604020202020204" pitchFamily="34" charset="0"/>
                <a:cs typeface="Arial" panose="020B0604020202020204" pitchFamily="34" charset="0"/>
              </a:rPr>
              <a:t>);</a:t>
            </a:r>
            <a:endParaRPr lang="sr-Latn-RS" sz="1800" b="1" dirty="0">
              <a:solidFill>
                <a:srgbClr val="002060"/>
              </a:solidFill>
              <a:latin typeface="Arial" panose="020B0604020202020204" pitchFamily="34" charset="0"/>
              <a:cs typeface="Arial" panose="020B0604020202020204" pitchFamily="34" charset="0"/>
            </a:endParaRPr>
          </a:p>
          <a:p>
            <a:pPr marL="722313" indent="-342900" algn="l">
              <a:spcBef>
                <a:spcPts val="900"/>
              </a:spcBef>
              <a:buAutoNum type="alphaLcParenR" startAt="4"/>
            </a:pPr>
            <a:r>
              <a:rPr lang="vi-VN" sz="1800" b="1" dirty="0">
                <a:solidFill>
                  <a:srgbClr val="002060"/>
                </a:solidFill>
                <a:latin typeface="Arial" panose="020B0604020202020204" pitchFamily="34" charset="0"/>
                <a:cs typeface="Arial" panose="020B0604020202020204" pitchFamily="34" charset="0"/>
              </a:rPr>
              <a:t>sečenj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brušenj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i zavarivanj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čeličnih ploča. </a:t>
            </a:r>
            <a:endParaRPr lang="sr-Latn-RS" sz="1800" b="1" dirty="0">
              <a:solidFill>
                <a:srgbClr val="002060"/>
              </a:solidFill>
              <a:latin typeface="Arial" panose="020B0604020202020204" pitchFamily="34" charset="0"/>
              <a:cs typeface="Arial" panose="020B0604020202020204" pitchFamily="34" charset="0"/>
            </a:endParaRPr>
          </a:p>
          <a:p>
            <a:pPr algn="l">
              <a:spcBef>
                <a:spcPts val="1200"/>
              </a:spcBef>
            </a:pPr>
            <a:r>
              <a:rPr lang="vi-VN" sz="1800" b="1" dirty="0">
                <a:solidFill>
                  <a:srgbClr val="002060"/>
                </a:solidFill>
                <a:latin typeface="Arial" panose="020B0604020202020204" pitchFamily="34" charset="0"/>
                <a:cs typeface="Arial" panose="020B0604020202020204" pitchFamily="34" charset="0"/>
              </a:rPr>
              <a:t>Svi zavarivači obavljaju isti posao </a:t>
            </a:r>
            <a:r>
              <a:rPr lang="sr-Latn-RS" sz="1800" b="1" dirty="0">
                <a:solidFill>
                  <a:srgbClr val="002060"/>
                </a:solidFill>
                <a:latin typeface="Arial" panose="020B0604020202020204" pitchFamily="34" charset="0"/>
                <a:cs typeface="Arial" panose="020B0604020202020204" pitchFamily="34" charset="0"/>
              </a:rPr>
              <a:t>-</a:t>
            </a:r>
            <a:r>
              <a:rPr lang="vi-VN" sz="1800" b="1" dirty="0">
                <a:solidFill>
                  <a:srgbClr val="002060"/>
                </a:solidFill>
                <a:latin typeface="Arial" panose="020B0604020202020204" pitchFamily="34" charset="0"/>
                <a:cs typeface="Arial" panose="020B0604020202020204" pitchFamily="34" charset="0"/>
              </a:rPr>
              <a:t> </a:t>
            </a:r>
            <a:r>
              <a:rPr lang="vi-VN" sz="1800" b="1" dirty="0">
                <a:solidFill>
                  <a:srgbClr val="800000"/>
                </a:solidFill>
                <a:latin typeface="Arial" panose="020B0604020202020204" pitchFamily="34" charset="0"/>
                <a:cs typeface="Arial" panose="020B0604020202020204" pitchFamily="34" charset="0"/>
              </a:rPr>
              <a:t>jedna homogena grupa</a:t>
            </a:r>
            <a:r>
              <a:rPr lang="vi-VN" sz="1800" b="1" dirty="0">
                <a:solidFill>
                  <a:srgbClr val="002060"/>
                </a:solidFill>
                <a:latin typeface="Arial" panose="020B0604020202020204" pitchFamily="34" charset="0"/>
                <a:cs typeface="Arial" panose="020B0604020202020204" pitchFamily="34" charset="0"/>
              </a:rPr>
              <a:t>. </a:t>
            </a:r>
          </a:p>
          <a:p>
            <a:pPr algn="l">
              <a:spcBef>
                <a:spcPts val="1200"/>
              </a:spcBef>
            </a:pPr>
            <a:r>
              <a:rPr lang="vi-VN" sz="1800" b="1" dirty="0">
                <a:solidFill>
                  <a:srgbClr val="002060"/>
                </a:solidFill>
                <a:latin typeface="Arial" panose="020B0604020202020204" pitchFamily="34" charset="0"/>
                <a:cs typeface="Arial" panose="020B0604020202020204" pitchFamily="34" charset="0"/>
              </a:rPr>
              <a:t>Posao koji obavljaju zavarivači se može podeliti na tri odvojena zadatka:</a:t>
            </a:r>
            <a:endParaRPr lang="sr-Latn-RS" sz="1800" b="1" dirty="0">
              <a:solidFill>
                <a:srgbClr val="002060"/>
              </a:solidFill>
              <a:latin typeface="Arial" panose="020B0604020202020204" pitchFamily="34" charset="0"/>
              <a:cs typeface="Arial" panose="020B0604020202020204" pitchFamily="34" charset="0"/>
            </a:endParaRPr>
          </a:p>
          <a:p>
            <a:pPr marL="1790700" indent="-342900" algn="l">
              <a:spcBef>
                <a:spcPts val="1200"/>
              </a:spcBef>
              <a:buFont typeface="+mj-lt"/>
              <a:buAutoNum type="arabicPeriod"/>
            </a:pPr>
            <a:r>
              <a:rPr lang="sr-Latn-RS" sz="1800" b="1" dirty="0">
                <a:solidFill>
                  <a:srgbClr val="336600"/>
                </a:solidFill>
                <a:latin typeface="Arial" panose="020B0604020202020204" pitchFamily="34" charset="0"/>
                <a:cs typeface="Arial" panose="020B0604020202020204" pitchFamily="34" charset="0"/>
              </a:rPr>
              <a:t>T</a:t>
            </a:r>
            <a:r>
              <a:rPr lang="vi-VN" sz="1800" b="1" dirty="0">
                <a:solidFill>
                  <a:srgbClr val="336600"/>
                </a:solidFill>
                <a:latin typeface="Arial" panose="020B0604020202020204" pitchFamily="34" charset="0"/>
                <a:cs typeface="Arial" panose="020B0604020202020204" pitchFamily="34" charset="0"/>
              </a:rPr>
              <a:t>ihe operacije (pauze i planiranje)</a:t>
            </a:r>
            <a:r>
              <a:rPr lang="sr-Latn-RS" sz="1800" b="1" dirty="0">
                <a:solidFill>
                  <a:srgbClr val="336600"/>
                </a:solidFill>
                <a:latin typeface="Arial" panose="020B0604020202020204" pitchFamily="34" charset="0"/>
                <a:cs typeface="Arial" panose="020B0604020202020204" pitchFamily="34" charset="0"/>
              </a:rPr>
              <a:t>,</a:t>
            </a:r>
          </a:p>
          <a:p>
            <a:pPr marL="1790700" indent="-342900" algn="l">
              <a:spcBef>
                <a:spcPts val="1200"/>
              </a:spcBef>
              <a:buFont typeface="+mj-lt"/>
              <a:buAutoNum type="arabicPeriod"/>
            </a:pPr>
            <a:r>
              <a:rPr lang="sr-Latn-RS" sz="1800" b="1" dirty="0">
                <a:solidFill>
                  <a:srgbClr val="C00000"/>
                </a:solidFill>
                <a:latin typeface="Arial" panose="020B0604020202020204" pitchFamily="34" charset="0"/>
                <a:cs typeface="Arial" panose="020B0604020202020204" pitchFamily="34" charset="0"/>
              </a:rPr>
              <a:t>Z</a:t>
            </a:r>
            <a:r>
              <a:rPr lang="vi-VN" sz="1800" b="1" dirty="0">
                <a:solidFill>
                  <a:srgbClr val="C00000"/>
                </a:solidFill>
                <a:latin typeface="Arial" panose="020B0604020202020204" pitchFamily="34" charset="0"/>
                <a:cs typeface="Arial" panose="020B0604020202020204" pitchFamily="34" charset="0"/>
              </a:rPr>
              <a:t>avarivanje,</a:t>
            </a:r>
            <a:endParaRPr lang="sr-Latn-RS" sz="1800" b="1" dirty="0">
              <a:solidFill>
                <a:srgbClr val="C00000"/>
              </a:solidFill>
              <a:latin typeface="Arial" panose="020B0604020202020204" pitchFamily="34" charset="0"/>
              <a:cs typeface="Arial" panose="020B0604020202020204" pitchFamily="34" charset="0"/>
            </a:endParaRPr>
          </a:p>
          <a:p>
            <a:pPr marL="1790700" indent="-342900" algn="l">
              <a:spcBef>
                <a:spcPts val="1200"/>
              </a:spcBef>
              <a:buFont typeface="+mj-lt"/>
              <a:buAutoNum type="arabicPeriod"/>
            </a:pPr>
            <a:r>
              <a:rPr lang="sr-Latn-RS" sz="1800" b="1" dirty="0">
                <a:solidFill>
                  <a:srgbClr val="0066FF"/>
                </a:solidFill>
                <a:latin typeface="Arial" panose="020B0604020202020204" pitchFamily="34" charset="0"/>
                <a:cs typeface="Arial" panose="020B0604020202020204" pitchFamily="34" charset="0"/>
              </a:rPr>
              <a:t>S</a:t>
            </a:r>
            <a:r>
              <a:rPr lang="vi-VN" sz="1800" b="1" dirty="0">
                <a:solidFill>
                  <a:srgbClr val="0066FF"/>
                </a:solidFill>
                <a:latin typeface="Arial" panose="020B0604020202020204" pitchFamily="34" charset="0"/>
                <a:cs typeface="Arial" panose="020B0604020202020204" pitchFamily="34" charset="0"/>
              </a:rPr>
              <a:t>ečenje i brušenje</a:t>
            </a:r>
            <a:r>
              <a:rPr lang="sr-Latn-RS" sz="1800" b="1" dirty="0">
                <a:solidFill>
                  <a:srgbClr val="0066FF"/>
                </a:solidFill>
                <a:latin typeface="Arial" panose="020B0604020202020204" pitchFamily="34" charset="0"/>
                <a:cs typeface="Arial" panose="020B0604020202020204" pitchFamily="34" charset="0"/>
              </a:rPr>
              <a:t>.</a:t>
            </a:r>
            <a:endParaRPr lang="vi-VN" sz="1800" b="1" dirty="0">
              <a:solidFill>
                <a:srgbClr val="0066FF"/>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xmlns="" id="{ECE2AC55-7E79-47DF-812B-F8DB456A8ED9}"/>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87A0BF4A-1010-4A11-A19E-3798E793D900}"/>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a:extLst>
              <a:ext uri="{FF2B5EF4-FFF2-40B4-BE49-F238E27FC236}">
                <a16:creationId xmlns:a16="http://schemas.microsoft.com/office/drawing/2014/main" xmlns="" id="{CC31CFB6-6C91-4D8F-8A97-2F3A224953AE}"/>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9" name="Rectangle 9">
            <a:extLst>
              <a:ext uri="{FF2B5EF4-FFF2-40B4-BE49-F238E27FC236}">
                <a16:creationId xmlns:a16="http://schemas.microsoft.com/office/drawing/2014/main" xmlns="" id="{245E4F23-854D-4DA3-9A3F-E5B0746D7EB0}"/>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1" name="Subtitle 2">
            <a:extLst>
              <a:ext uri="{FF2B5EF4-FFF2-40B4-BE49-F238E27FC236}">
                <a16:creationId xmlns:a16="http://schemas.microsoft.com/office/drawing/2014/main" xmlns="" id="{4C61D702-7907-4766-92AD-29C776B34B62}"/>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55" t="22267" r="38297" b="13970"/>
          <a:stretch/>
        </p:blipFill>
        <p:spPr bwMode="auto">
          <a:xfrm>
            <a:off x="6632359" y="956657"/>
            <a:ext cx="2248880"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5">
            <a:extLst>
              <a:ext uri="{FF2B5EF4-FFF2-40B4-BE49-F238E27FC236}">
                <a16:creationId xmlns:a16="http://schemas.microsoft.com/office/drawing/2014/main" xmlns="" id="{5455EF54-977B-5378-D5AC-5BEF4F5ED9ED}"/>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673964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xmlns="" id="{E37BC9F0-B97A-495C-84D0-1AF45645B31E}"/>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Subtitle 2"/>
          <p:cNvSpPr txBox="1">
            <a:spLocks/>
          </p:cNvSpPr>
          <p:nvPr/>
        </p:nvSpPr>
        <p:spPr>
          <a:xfrm>
            <a:off x="354840" y="980728"/>
            <a:ext cx="8625387" cy="9109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spcAft>
                <a:spcPts val="600"/>
              </a:spcAft>
            </a:pPr>
            <a:r>
              <a:rPr lang="sr-Latn-RS" sz="2400" b="1" dirty="0">
                <a:solidFill>
                  <a:srgbClr val="800000"/>
                </a:solidFill>
                <a:latin typeface="Arial" panose="020B0604020202020204" pitchFamily="34" charset="0"/>
                <a:cs typeface="Arial" panose="020B0604020202020204" pitchFamily="34" charset="0"/>
              </a:rPr>
              <a:t>Korak 1 – Analiza procesa rada</a:t>
            </a:r>
          </a:p>
          <a:p>
            <a:pPr algn="l">
              <a:spcBef>
                <a:spcPts val="0"/>
              </a:spcBef>
            </a:pPr>
            <a:r>
              <a:rPr lang="sr-Latn-RS" sz="1800" b="1" dirty="0">
                <a:solidFill>
                  <a:srgbClr val="002060"/>
                </a:solidFill>
                <a:latin typeface="Arial" panose="020B0604020202020204" pitchFamily="34" charset="0"/>
                <a:cs typeface="Arial" panose="020B0604020202020204" pitchFamily="34" charset="0"/>
              </a:rPr>
              <a:t>Nominalni dan zavarivača:</a:t>
            </a:r>
            <a:endParaRPr lang="vi-VN" sz="1800" b="1" dirty="0">
              <a:solidFill>
                <a:srgbClr val="00206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08632687"/>
              </p:ext>
            </p:extLst>
          </p:nvPr>
        </p:nvGraphicFramePr>
        <p:xfrm>
          <a:off x="2151001" y="1939971"/>
          <a:ext cx="4824536" cy="2169580"/>
        </p:xfrm>
        <a:graphic>
          <a:graphicData uri="http://schemas.openxmlformats.org/drawingml/2006/table">
            <a:tbl>
              <a:tblPr>
                <a:tableStyleId>{5C22544A-7EE6-4342-B048-85BDC9FD1C3A}</a:tableStyleId>
              </a:tblPr>
              <a:tblGrid>
                <a:gridCol w="3009116">
                  <a:extLst>
                    <a:ext uri="{9D8B030D-6E8A-4147-A177-3AD203B41FA5}">
                      <a16:colId xmlns:a16="http://schemas.microsoft.com/office/drawing/2014/main" xmlns="" val="20000"/>
                    </a:ext>
                  </a:extLst>
                </a:gridCol>
                <a:gridCol w="1815420">
                  <a:extLst>
                    <a:ext uri="{9D8B030D-6E8A-4147-A177-3AD203B41FA5}">
                      <a16:colId xmlns:a16="http://schemas.microsoft.com/office/drawing/2014/main" xmlns="" val="20001"/>
                    </a:ext>
                  </a:extLst>
                </a:gridCol>
              </a:tblGrid>
              <a:tr h="433916">
                <a:tc>
                  <a:txBody>
                    <a:bodyPr/>
                    <a:lstStyle/>
                    <a:p>
                      <a:pPr algn="ctr">
                        <a:lnSpc>
                          <a:spcPct val="100000"/>
                        </a:lnSpc>
                        <a:spcBef>
                          <a:spcPts val="600"/>
                        </a:spcBef>
                        <a:spcAft>
                          <a:spcPts val="600"/>
                        </a:spcAft>
                      </a:pPr>
                      <a:r>
                        <a:rPr lang="sr-Latn-RS" sz="1800" b="1" dirty="0">
                          <a:effectLst/>
                          <a:latin typeface="Arial" panose="020B0604020202020204" pitchFamily="34" charset="0"/>
                          <a:cs typeface="Arial" panose="020B0604020202020204" pitchFamily="34" charset="0"/>
                        </a:rPr>
                        <a:t>Zadatak</a:t>
                      </a:r>
                      <a:endParaRPr lang="sr-Latn-RS" sz="1800" b="1"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spcBef>
                          <a:spcPts val="600"/>
                        </a:spcBef>
                        <a:spcAft>
                          <a:spcPts val="600"/>
                        </a:spcAft>
                      </a:pPr>
                      <a:r>
                        <a:rPr lang="sr-Latn-RS" sz="1800" b="1" dirty="0">
                          <a:effectLst/>
                          <a:latin typeface="Arial" panose="020B0604020202020204" pitchFamily="34" charset="0"/>
                          <a:cs typeface="Arial" panose="020B0604020202020204" pitchFamily="34" charset="0"/>
                        </a:rPr>
                        <a:t>Trajanje, h </a:t>
                      </a:r>
                      <a:endParaRPr lang="sr-Latn-RS" sz="1800" b="1"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433916">
                <a:tc>
                  <a:txBody>
                    <a:bodyPr/>
                    <a:lstStyle/>
                    <a:p>
                      <a:pPr algn="just">
                        <a:lnSpc>
                          <a:spcPct val="100000"/>
                        </a:lnSpc>
                        <a:spcBef>
                          <a:spcPts val="600"/>
                        </a:spcBef>
                        <a:spcAft>
                          <a:spcPts val="600"/>
                        </a:spcAft>
                      </a:pPr>
                      <a:r>
                        <a:rPr lang="sr-Latn-RS" sz="1800" b="1" dirty="0">
                          <a:effectLst/>
                          <a:latin typeface="Arial" panose="020B0604020202020204" pitchFamily="34" charset="0"/>
                          <a:cs typeface="Arial" panose="020B0604020202020204" pitchFamily="34" charset="0"/>
                        </a:rPr>
                        <a:t> </a:t>
                      </a:r>
                      <a:r>
                        <a:rPr lang="sr-Latn-RS" sz="1800" b="1" dirty="0">
                          <a:solidFill>
                            <a:srgbClr val="336600"/>
                          </a:solidFill>
                          <a:effectLst/>
                          <a:latin typeface="Arial" panose="020B0604020202020204" pitchFamily="34" charset="0"/>
                          <a:cs typeface="Arial" panose="020B0604020202020204" pitchFamily="34" charset="0"/>
                        </a:rPr>
                        <a:t>1. Planiranje rada, pauze</a:t>
                      </a:r>
                      <a:endParaRPr lang="sr-Latn-RS" sz="1800" b="1" dirty="0">
                        <a:solidFill>
                          <a:srgbClr val="3366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600"/>
                        </a:spcBef>
                        <a:spcAft>
                          <a:spcPts val="600"/>
                        </a:spcAft>
                      </a:pPr>
                      <a:r>
                        <a:rPr lang="sr-Latn-RS" sz="1800" b="1" dirty="0">
                          <a:solidFill>
                            <a:srgbClr val="336600"/>
                          </a:solidFill>
                          <a:effectLst/>
                          <a:latin typeface="Arial" panose="020B0604020202020204" pitchFamily="34" charset="0"/>
                          <a:cs typeface="Arial" panose="020B0604020202020204" pitchFamily="34" charset="0"/>
                        </a:rPr>
                        <a:t>1,5</a:t>
                      </a:r>
                      <a:endParaRPr lang="sr-Latn-RS" sz="1800" b="1"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33916">
                <a:tc>
                  <a:txBody>
                    <a:bodyPr/>
                    <a:lstStyle/>
                    <a:p>
                      <a:pPr marL="0" marR="0" indent="0" algn="just" defTabSz="457200" rtl="0" eaLnBrk="1" fontAlgn="auto" latinLnBrk="0" hangingPunct="1">
                        <a:lnSpc>
                          <a:spcPct val="100000"/>
                        </a:lnSpc>
                        <a:spcBef>
                          <a:spcPts val="600"/>
                        </a:spcBef>
                        <a:spcAft>
                          <a:spcPts val="600"/>
                        </a:spcAft>
                        <a:buClrTx/>
                        <a:buSzTx/>
                        <a:buFontTx/>
                        <a:buNone/>
                        <a:tabLst/>
                        <a:defRPr/>
                      </a:pPr>
                      <a:r>
                        <a:rPr lang="sr-Latn-RS" sz="1800" b="1" dirty="0">
                          <a:solidFill>
                            <a:srgbClr val="C00000"/>
                          </a:solidFill>
                          <a:effectLst/>
                          <a:latin typeface="Arial" panose="020B0604020202020204" pitchFamily="34" charset="0"/>
                          <a:cs typeface="Arial" panose="020B0604020202020204" pitchFamily="34" charset="0"/>
                        </a:rPr>
                        <a:t> 2. Zavarivanje </a:t>
                      </a:r>
                      <a:endParaRPr lang="sr-Latn-RS" sz="18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600"/>
                        </a:spcBef>
                        <a:spcAft>
                          <a:spcPts val="600"/>
                        </a:spcAft>
                      </a:pPr>
                      <a:r>
                        <a:rPr lang="sr-Latn-RS" sz="1800" b="1" dirty="0">
                          <a:solidFill>
                            <a:srgbClr val="C00000"/>
                          </a:solidFill>
                          <a:effectLst/>
                          <a:latin typeface="Arial" panose="020B0604020202020204" pitchFamily="34" charset="0"/>
                          <a:cs typeface="Arial" panose="020B0604020202020204" pitchFamily="34" charset="0"/>
                        </a:rPr>
                        <a:t>5,0</a:t>
                      </a:r>
                      <a:endParaRPr lang="sr-Latn-RS" sz="1800" b="1"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33916">
                <a:tc>
                  <a:txBody>
                    <a:bodyPr/>
                    <a:lstStyle/>
                    <a:p>
                      <a:pPr algn="just">
                        <a:lnSpc>
                          <a:spcPct val="100000"/>
                        </a:lnSpc>
                        <a:spcBef>
                          <a:spcPts val="600"/>
                        </a:spcBef>
                        <a:spcAft>
                          <a:spcPts val="600"/>
                        </a:spcAft>
                      </a:pPr>
                      <a:r>
                        <a:rPr lang="sr-Latn-RS" sz="1800" b="1" dirty="0">
                          <a:solidFill>
                            <a:schemeClr val="accent3">
                              <a:lumMod val="50000"/>
                            </a:schemeClr>
                          </a:solidFill>
                          <a:effectLst/>
                          <a:latin typeface="Arial" panose="020B0604020202020204" pitchFamily="34" charset="0"/>
                          <a:cs typeface="Arial" panose="020B0604020202020204" pitchFamily="34" charset="0"/>
                        </a:rPr>
                        <a:t> </a:t>
                      </a:r>
                      <a:r>
                        <a:rPr lang="sr-Latn-RS" sz="1800" b="1" dirty="0">
                          <a:solidFill>
                            <a:srgbClr val="0066FF"/>
                          </a:solidFill>
                          <a:effectLst/>
                          <a:latin typeface="Arial" panose="020B0604020202020204" pitchFamily="34" charset="0"/>
                          <a:cs typeface="Arial" panose="020B0604020202020204" pitchFamily="34" charset="0"/>
                        </a:rPr>
                        <a:t>3. Sečenje i brušenje </a:t>
                      </a:r>
                      <a:endParaRPr lang="sr-Latn-RS" sz="1800" b="1" dirty="0">
                        <a:solidFill>
                          <a:srgbClr val="0066FF"/>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600"/>
                        </a:spcBef>
                        <a:spcAft>
                          <a:spcPts val="600"/>
                        </a:spcAft>
                      </a:pPr>
                      <a:r>
                        <a:rPr lang="sr-Latn-RS" sz="1800" b="1" dirty="0">
                          <a:solidFill>
                            <a:srgbClr val="0066FF"/>
                          </a:solidFill>
                          <a:effectLst/>
                          <a:latin typeface="Arial" panose="020B0604020202020204" pitchFamily="34" charset="0"/>
                          <a:cs typeface="Arial" panose="020B0604020202020204" pitchFamily="34" charset="0"/>
                        </a:rPr>
                        <a:t>1,5</a:t>
                      </a:r>
                      <a:endParaRPr lang="sr-Latn-RS" sz="1800" b="1" dirty="0">
                        <a:solidFill>
                          <a:srgbClr val="0066FF"/>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33916">
                <a:tc>
                  <a:txBody>
                    <a:bodyPr/>
                    <a:lstStyle/>
                    <a:p>
                      <a:pPr algn="ctr">
                        <a:lnSpc>
                          <a:spcPct val="100000"/>
                        </a:lnSpc>
                        <a:spcBef>
                          <a:spcPts val="600"/>
                        </a:spcBef>
                        <a:spcAft>
                          <a:spcPts val="600"/>
                        </a:spcAft>
                      </a:pPr>
                      <a:r>
                        <a:rPr lang="sr-Latn-RS" sz="1800" b="1" dirty="0">
                          <a:effectLst/>
                          <a:latin typeface="Arial" panose="020B0604020202020204" pitchFamily="34" charset="0"/>
                          <a:cs typeface="Arial" panose="020B0604020202020204" pitchFamily="34" charset="0"/>
                        </a:rPr>
                        <a:t>Ukupno :</a:t>
                      </a:r>
                      <a:endParaRPr lang="sr-Latn-RS" sz="1800" b="1"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spcBef>
                          <a:spcPts val="600"/>
                        </a:spcBef>
                        <a:spcAft>
                          <a:spcPts val="600"/>
                        </a:spcAft>
                      </a:pPr>
                      <a:r>
                        <a:rPr lang="sr-Latn-RS" sz="1800" b="1" dirty="0">
                          <a:effectLst/>
                          <a:latin typeface="Arial" panose="020B0604020202020204" pitchFamily="34" charset="0"/>
                          <a:cs typeface="Arial" panose="020B0604020202020204" pitchFamily="34" charset="0"/>
                        </a:rPr>
                        <a:t>8,0 </a:t>
                      </a:r>
                      <a:endParaRPr lang="sr-Latn-RS" sz="1800" b="1"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4"/>
                  </a:ext>
                </a:extLst>
              </a:tr>
            </a:tbl>
          </a:graphicData>
        </a:graphic>
      </p:graphicFrame>
      <p:sp>
        <p:nvSpPr>
          <p:cNvPr id="6" name="Subtitle 2"/>
          <p:cNvSpPr txBox="1">
            <a:spLocks/>
          </p:cNvSpPr>
          <p:nvPr/>
        </p:nvSpPr>
        <p:spPr>
          <a:xfrm>
            <a:off x="354843" y="4437112"/>
            <a:ext cx="8625387" cy="121583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2 – Izbor merne strategije</a:t>
            </a:r>
          </a:p>
          <a:p>
            <a:pPr algn="l">
              <a:spcBef>
                <a:spcPts val="0"/>
              </a:spcBef>
            </a:pPr>
            <a:r>
              <a:rPr lang="pl-PL" sz="1800" b="1" dirty="0">
                <a:solidFill>
                  <a:srgbClr val="002060"/>
                </a:solidFill>
                <a:latin typeface="Arial" panose="020B0604020202020204" pitchFamily="34" charset="0"/>
                <a:cs typeface="Arial" panose="020B0604020202020204" pitchFamily="34" charset="0"/>
              </a:rPr>
              <a:t>Kako je broj radnih zadataka ograničen i precizno definisan, primenjuju se </a:t>
            </a:r>
            <a:r>
              <a:rPr lang="pl-PL" sz="1800" b="1" dirty="0">
                <a:solidFill>
                  <a:srgbClr val="800000"/>
                </a:solidFill>
                <a:latin typeface="Arial" panose="020B0604020202020204" pitchFamily="34" charset="0"/>
                <a:cs typeface="Arial" panose="020B0604020202020204" pitchFamily="34" charset="0"/>
              </a:rPr>
              <a:t>merenja zasnovana na radnim zadacima</a:t>
            </a:r>
            <a:r>
              <a:rPr lang="pl-PL"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1C2AEC6E-FB95-4B07-82B2-6894731AFC74}"/>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Rectangle 9">
            <a:extLst>
              <a:ext uri="{FF2B5EF4-FFF2-40B4-BE49-F238E27FC236}">
                <a16:creationId xmlns:a16="http://schemas.microsoft.com/office/drawing/2014/main" xmlns="" id="{D9026D0B-FF1F-443C-B7DF-0FBDDDF682B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B6877DE7-A5B0-4687-AFB8-4B8E76F28F0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Subtitle 2">
            <a:extLst>
              <a:ext uri="{FF2B5EF4-FFF2-40B4-BE49-F238E27FC236}">
                <a16:creationId xmlns:a16="http://schemas.microsoft.com/office/drawing/2014/main" xmlns="" id="{4C61D702-7907-4766-92AD-29C776B34B62}"/>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sp>
        <p:nvSpPr>
          <p:cNvPr id="2" name="Rectangle 15">
            <a:extLst>
              <a:ext uri="{FF2B5EF4-FFF2-40B4-BE49-F238E27FC236}">
                <a16:creationId xmlns:a16="http://schemas.microsoft.com/office/drawing/2014/main" xmlns="" id="{2C3E8C70-3368-D4F5-D8E3-43B06889C6A5}"/>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638588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32BD8F56-E279-46DB-870C-32F9A81BC27F}"/>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Subtitle 2"/>
          <p:cNvSpPr txBox="1">
            <a:spLocks/>
          </p:cNvSpPr>
          <p:nvPr/>
        </p:nvSpPr>
        <p:spPr>
          <a:xfrm>
            <a:off x="354840" y="980728"/>
            <a:ext cx="8625387" cy="9109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3 – Merenja</a:t>
            </a:r>
          </a:p>
          <a:p>
            <a:pPr algn="l">
              <a:spcBef>
                <a:spcPts val="0"/>
              </a:spcBef>
            </a:pPr>
            <a:r>
              <a:rPr lang="sr-Latn-RS" sz="1800" b="1" dirty="0">
                <a:solidFill>
                  <a:srgbClr val="002060"/>
                </a:solidFill>
                <a:latin typeface="Arial" panose="020B0604020202020204" pitchFamily="34" charset="0"/>
                <a:cs typeface="Arial" panose="020B0604020202020204" pitchFamily="34" charset="0"/>
              </a:rPr>
              <a:t>Rezultati prvih merenja nivoa buke:</a:t>
            </a:r>
            <a:endParaRPr lang="vi-VN" sz="1800" b="1" dirty="0">
              <a:solidFill>
                <a:srgbClr val="00206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12430567"/>
              </p:ext>
            </p:extLst>
          </p:nvPr>
        </p:nvGraphicFramePr>
        <p:xfrm>
          <a:off x="423013" y="1867728"/>
          <a:ext cx="8459999" cy="1301748"/>
        </p:xfrm>
        <a:graphic>
          <a:graphicData uri="http://schemas.openxmlformats.org/drawingml/2006/table">
            <a:tbl>
              <a:tblPr>
                <a:tableStyleId>{5C22544A-7EE6-4342-B048-85BDC9FD1C3A}</a:tableStyleId>
              </a:tblPr>
              <a:tblGrid>
                <a:gridCol w="2636819">
                  <a:extLst>
                    <a:ext uri="{9D8B030D-6E8A-4147-A177-3AD203B41FA5}">
                      <a16:colId xmlns:a16="http://schemas.microsoft.com/office/drawing/2014/main" xmlns="" val="20000"/>
                    </a:ext>
                  </a:extLst>
                </a:gridCol>
                <a:gridCol w="1941060">
                  <a:extLst>
                    <a:ext uri="{9D8B030D-6E8A-4147-A177-3AD203B41FA5}">
                      <a16:colId xmlns:a16="http://schemas.microsoft.com/office/drawing/2014/main" xmlns="" val="20001"/>
                    </a:ext>
                  </a:extLst>
                </a:gridCol>
                <a:gridCol w="1941060">
                  <a:extLst>
                    <a:ext uri="{9D8B030D-6E8A-4147-A177-3AD203B41FA5}">
                      <a16:colId xmlns:a16="http://schemas.microsoft.com/office/drawing/2014/main" xmlns="" val="20002"/>
                    </a:ext>
                  </a:extLst>
                </a:gridCol>
                <a:gridCol w="1941060">
                  <a:extLst>
                    <a:ext uri="{9D8B030D-6E8A-4147-A177-3AD203B41FA5}">
                      <a16:colId xmlns:a16="http://schemas.microsoft.com/office/drawing/2014/main" xmlns="" val="20003"/>
                    </a:ext>
                  </a:extLst>
                </a:gridCol>
              </a:tblGrid>
              <a:tr h="433916">
                <a:tc>
                  <a:txBody>
                    <a:bodyPr/>
                    <a:lstStyle/>
                    <a:p>
                      <a:pPr algn="just">
                        <a:lnSpc>
                          <a:spcPct val="100000"/>
                        </a:lnSpc>
                        <a:spcBef>
                          <a:spcPts val="600"/>
                        </a:spcBef>
                        <a:spcAft>
                          <a:spcPts val="600"/>
                        </a:spcAft>
                      </a:pPr>
                      <a:r>
                        <a:rPr lang="sr-Latn-RS" sz="1600" b="1" dirty="0">
                          <a:solidFill>
                            <a:srgbClr val="336600"/>
                          </a:solidFill>
                          <a:effectLst/>
                          <a:latin typeface="Arial" panose="020B0604020202020204" pitchFamily="34" charset="0"/>
                          <a:cs typeface="Arial" panose="020B0604020202020204" pitchFamily="34" charset="0"/>
                        </a:rPr>
                        <a:t> 1. Planiranje rada, pauze</a:t>
                      </a:r>
                      <a:endParaRPr lang="sr-Latn-RS" sz="1600" b="1" dirty="0">
                        <a:solidFill>
                          <a:srgbClr val="3366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l">
                        <a:lnSpc>
                          <a:spcPct val="100000"/>
                        </a:lnSpc>
                        <a:spcBef>
                          <a:spcPts val="600"/>
                        </a:spcBef>
                        <a:spcAft>
                          <a:spcPts val="600"/>
                        </a:spcAft>
                      </a:pPr>
                      <a:r>
                        <a:rPr lang="sr-Latn-RS" sz="1600" b="1" i="1" kern="1200" dirty="0">
                          <a:solidFill>
                            <a:srgbClr val="336600"/>
                          </a:solidFill>
                          <a:effectLst/>
                          <a:latin typeface="Arial" panose="020B0604020202020204" pitchFamily="34" charset="0"/>
                          <a:ea typeface="+mn-ea"/>
                          <a:cs typeface="Arial" panose="020B0604020202020204" pitchFamily="34" charset="0"/>
                        </a:rPr>
                        <a:t>L</a:t>
                      </a:r>
                      <a:r>
                        <a:rPr lang="sr-Latn-RS" sz="1600" b="1" i="1" kern="1200" baseline="-25000" dirty="0">
                          <a:solidFill>
                            <a:srgbClr val="336600"/>
                          </a:solidFill>
                          <a:effectLst/>
                          <a:latin typeface="Arial" panose="020B0604020202020204" pitchFamily="34" charset="0"/>
                          <a:ea typeface="+mn-ea"/>
                          <a:cs typeface="Arial" panose="020B0604020202020204" pitchFamily="34" charset="0"/>
                        </a:rPr>
                        <a:t>p</a:t>
                      </a:r>
                      <a:r>
                        <a:rPr lang="sr-Latn-RS" sz="1600" b="1" kern="1200" baseline="-25000" dirty="0">
                          <a:solidFill>
                            <a:srgbClr val="336600"/>
                          </a:solidFill>
                          <a:effectLst/>
                          <a:latin typeface="Arial" panose="020B0604020202020204" pitchFamily="34" charset="0"/>
                          <a:ea typeface="+mn-ea"/>
                          <a:cs typeface="Arial" panose="020B0604020202020204" pitchFamily="34" charset="0"/>
                        </a:rPr>
                        <a:t>,A,eq</a:t>
                      </a:r>
                      <a:r>
                        <a:rPr lang="sr-Latn-RS" sz="1600" b="1" i="1" kern="1200" baseline="-25000" dirty="0">
                          <a:solidFill>
                            <a:srgbClr val="336600"/>
                          </a:solidFill>
                          <a:effectLst/>
                          <a:latin typeface="Arial" panose="020B0604020202020204" pitchFamily="34" charset="0"/>
                          <a:ea typeface="+mn-ea"/>
                          <a:cs typeface="Arial" panose="020B0604020202020204" pitchFamily="34" charset="0"/>
                        </a:rPr>
                        <a:t>T</a:t>
                      </a:r>
                      <a:r>
                        <a:rPr lang="sr-Latn-RS" sz="1600" b="1" kern="1200" baseline="-25000" dirty="0">
                          <a:solidFill>
                            <a:srgbClr val="336600"/>
                          </a:solidFill>
                          <a:effectLst/>
                          <a:latin typeface="Arial" panose="020B0604020202020204" pitchFamily="34" charset="0"/>
                          <a:ea typeface="+mn-ea"/>
                          <a:cs typeface="Arial" panose="020B0604020202020204" pitchFamily="34" charset="0"/>
                        </a:rPr>
                        <a:t>,11 </a:t>
                      </a:r>
                      <a:r>
                        <a:rPr lang="sr-Latn-RS" sz="1600" b="1" kern="1200" dirty="0">
                          <a:solidFill>
                            <a:srgbClr val="336600"/>
                          </a:solidFill>
                          <a:effectLst/>
                          <a:latin typeface="Arial" panose="020B0604020202020204" pitchFamily="34" charset="0"/>
                          <a:ea typeface="+mn-ea"/>
                          <a:cs typeface="Arial" panose="020B0604020202020204" pitchFamily="34" charset="0"/>
                        </a:rPr>
                        <a:t>&lt; 70 dB</a:t>
                      </a:r>
                      <a:endParaRPr lang="sr-Latn-RS" sz="1600" b="1" dirty="0">
                        <a:solidFill>
                          <a:srgbClr val="3366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0000"/>
                        </a:lnSpc>
                        <a:spcBef>
                          <a:spcPts val="600"/>
                        </a:spcBef>
                        <a:spcAft>
                          <a:spcPts val="600"/>
                        </a:spcAft>
                      </a:pPr>
                      <a:endParaRPr lang="sr-Latn-RS" sz="2000" b="1" dirty="0">
                        <a:solidFill>
                          <a:srgbClr val="000000"/>
                        </a:solidFill>
                        <a:effectLst/>
                        <a:latin typeface="Century Gothic" panose="020B0502020202020204" pitchFamily="34" charset="0"/>
                        <a:ea typeface="Calibri"/>
                      </a:endParaRPr>
                    </a:p>
                  </a:txBody>
                  <a:tcPr marL="68580" marR="68580" marT="0" marB="0" anchor="ctr"/>
                </a:tc>
                <a:tc hMerge="1">
                  <a:txBody>
                    <a:bodyPr/>
                    <a:lstStyle/>
                    <a:p>
                      <a:pPr algn="ctr">
                        <a:lnSpc>
                          <a:spcPct val="100000"/>
                        </a:lnSpc>
                        <a:spcBef>
                          <a:spcPts val="600"/>
                        </a:spcBef>
                        <a:spcAft>
                          <a:spcPts val="600"/>
                        </a:spcAft>
                      </a:pPr>
                      <a:endParaRPr lang="sr-Latn-RS" sz="2000" b="1" dirty="0">
                        <a:solidFill>
                          <a:srgbClr val="000000"/>
                        </a:solidFill>
                        <a:effectLst/>
                        <a:latin typeface="Century Gothic" panose="020B0502020202020204" pitchFamily="34" charset="0"/>
                        <a:ea typeface="Calibri"/>
                      </a:endParaRPr>
                    </a:p>
                  </a:txBody>
                  <a:tcPr marL="68580" marR="68580" marT="0" marB="0" anchor="ctr"/>
                </a:tc>
                <a:extLst>
                  <a:ext uri="{0D108BD9-81ED-4DB2-BD59-A6C34878D82A}">
                    <a16:rowId xmlns:a16="http://schemas.microsoft.com/office/drawing/2014/main" xmlns="" val="10000"/>
                  </a:ext>
                </a:extLst>
              </a:tr>
              <a:tr h="433916">
                <a:tc>
                  <a:txBody>
                    <a:bodyPr/>
                    <a:lstStyle/>
                    <a:p>
                      <a:pPr marL="0" marR="0" indent="0" algn="just" defTabSz="457200" rtl="0" eaLnBrk="1" fontAlgn="auto" latinLnBrk="0" hangingPunct="1">
                        <a:lnSpc>
                          <a:spcPct val="100000"/>
                        </a:lnSpc>
                        <a:spcBef>
                          <a:spcPts val="600"/>
                        </a:spcBef>
                        <a:spcAft>
                          <a:spcPts val="600"/>
                        </a:spcAft>
                        <a:buClrTx/>
                        <a:buSzTx/>
                        <a:buFontTx/>
                        <a:buNone/>
                        <a:tabLst/>
                        <a:defRPr/>
                      </a:pPr>
                      <a:r>
                        <a:rPr lang="sr-Latn-RS" sz="1600" b="1" dirty="0">
                          <a:solidFill>
                            <a:srgbClr val="C00000"/>
                          </a:solidFill>
                          <a:effectLst/>
                          <a:latin typeface="Arial" panose="020B0604020202020204" pitchFamily="34" charset="0"/>
                          <a:cs typeface="Arial" panose="020B0604020202020204" pitchFamily="34" charset="0"/>
                        </a:rPr>
                        <a:t> 2. Zavarivanje </a:t>
                      </a:r>
                      <a:endParaRPr lang="sr-Latn-RS" sz="16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600"/>
                        </a:spcAft>
                      </a:pPr>
                      <a:r>
                        <a:rPr lang="sr-Latn-RS" sz="1600" b="1" i="1" dirty="0">
                          <a:solidFill>
                            <a:srgbClr val="C00000"/>
                          </a:solidFill>
                          <a:effectLst/>
                          <a:latin typeface="Arial" panose="020B0604020202020204" pitchFamily="34" charset="0"/>
                          <a:ea typeface="Calibri"/>
                          <a:cs typeface="Arial" panose="020B0604020202020204" pitchFamily="34" charset="0"/>
                        </a:rPr>
                        <a:t>L</a:t>
                      </a:r>
                      <a:r>
                        <a:rPr lang="sr-Latn-RS" sz="1600" b="1" i="1" baseline="-25000" dirty="0">
                          <a:solidFill>
                            <a:srgbClr val="C00000"/>
                          </a:solidFill>
                          <a:effectLst/>
                          <a:latin typeface="Arial" panose="020B0604020202020204" pitchFamily="34" charset="0"/>
                          <a:ea typeface="Calibri"/>
                          <a:cs typeface="Arial" panose="020B0604020202020204" pitchFamily="34" charset="0"/>
                        </a:rPr>
                        <a:t>p</a:t>
                      </a:r>
                      <a:r>
                        <a:rPr lang="sr-Latn-RS" sz="1600" b="1" baseline="-25000" dirty="0">
                          <a:solidFill>
                            <a:srgbClr val="C00000"/>
                          </a:solidFill>
                          <a:effectLst/>
                          <a:latin typeface="Arial" panose="020B0604020202020204" pitchFamily="34" charset="0"/>
                          <a:ea typeface="Calibri"/>
                          <a:cs typeface="Arial" panose="020B0604020202020204" pitchFamily="34" charset="0"/>
                        </a:rPr>
                        <a:t>,A,eq</a:t>
                      </a:r>
                      <a:r>
                        <a:rPr lang="sr-Latn-RS" sz="1600" b="1" i="1" baseline="-25000" dirty="0">
                          <a:solidFill>
                            <a:srgbClr val="C00000"/>
                          </a:solidFill>
                          <a:effectLst/>
                          <a:latin typeface="Arial" panose="020B0604020202020204" pitchFamily="34" charset="0"/>
                          <a:ea typeface="Calibri"/>
                          <a:cs typeface="Arial" panose="020B0604020202020204" pitchFamily="34" charset="0"/>
                        </a:rPr>
                        <a:t>T</a:t>
                      </a:r>
                      <a:r>
                        <a:rPr lang="sr-Latn-RS" sz="1600" b="1" baseline="-25000" dirty="0">
                          <a:solidFill>
                            <a:srgbClr val="C00000"/>
                          </a:solidFill>
                          <a:effectLst/>
                          <a:latin typeface="Arial" panose="020B0604020202020204" pitchFamily="34" charset="0"/>
                          <a:ea typeface="Calibri"/>
                          <a:cs typeface="Arial" panose="020B0604020202020204" pitchFamily="34" charset="0"/>
                        </a:rPr>
                        <a:t>,21</a:t>
                      </a:r>
                      <a:r>
                        <a:rPr lang="sr-Latn-RS" sz="1600" b="1" dirty="0">
                          <a:solidFill>
                            <a:srgbClr val="C00000"/>
                          </a:solidFill>
                          <a:effectLst/>
                          <a:latin typeface="Arial" panose="020B0604020202020204" pitchFamily="34" charset="0"/>
                          <a:ea typeface="Calibri"/>
                          <a:cs typeface="Arial" panose="020B0604020202020204" pitchFamily="34" charset="0"/>
                        </a:rPr>
                        <a:t> = 80,1 dB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600"/>
                        </a:spcAft>
                      </a:pPr>
                      <a:r>
                        <a:rPr lang="sr-Latn-RS" sz="1600" b="1" i="1" dirty="0">
                          <a:solidFill>
                            <a:srgbClr val="C00000"/>
                          </a:solidFill>
                          <a:effectLst/>
                          <a:latin typeface="Arial" panose="020B0604020202020204" pitchFamily="34" charset="0"/>
                          <a:ea typeface="Calibri"/>
                          <a:cs typeface="Arial" panose="020B0604020202020204" pitchFamily="34" charset="0"/>
                        </a:rPr>
                        <a:t>L</a:t>
                      </a:r>
                      <a:r>
                        <a:rPr lang="sr-Latn-RS" sz="1600" b="1" i="1" baseline="-25000" dirty="0">
                          <a:solidFill>
                            <a:srgbClr val="C00000"/>
                          </a:solidFill>
                          <a:effectLst/>
                          <a:latin typeface="Arial" panose="020B0604020202020204" pitchFamily="34" charset="0"/>
                          <a:ea typeface="Calibri"/>
                          <a:cs typeface="Arial" panose="020B0604020202020204" pitchFamily="34" charset="0"/>
                        </a:rPr>
                        <a:t>p</a:t>
                      </a:r>
                      <a:r>
                        <a:rPr lang="sr-Latn-RS" sz="1600" b="1" baseline="-25000" dirty="0">
                          <a:solidFill>
                            <a:srgbClr val="C00000"/>
                          </a:solidFill>
                          <a:effectLst/>
                          <a:latin typeface="Arial" panose="020B0604020202020204" pitchFamily="34" charset="0"/>
                          <a:ea typeface="Calibri"/>
                          <a:cs typeface="Arial" panose="020B0604020202020204" pitchFamily="34" charset="0"/>
                        </a:rPr>
                        <a:t>,A,eq</a:t>
                      </a:r>
                      <a:r>
                        <a:rPr lang="sr-Latn-RS" sz="1600" b="1" i="1" baseline="-25000" dirty="0">
                          <a:solidFill>
                            <a:srgbClr val="C00000"/>
                          </a:solidFill>
                          <a:effectLst/>
                          <a:latin typeface="Arial" panose="020B0604020202020204" pitchFamily="34" charset="0"/>
                          <a:ea typeface="Calibri"/>
                          <a:cs typeface="Arial" panose="020B0604020202020204" pitchFamily="34" charset="0"/>
                        </a:rPr>
                        <a:t>T</a:t>
                      </a:r>
                      <a:r>
                        <a:rPr lang="sr-Latn-RS" sz="1600" b="1" baseline="-25000" dirty="0">
                          <a:solidFill>
                            <a:srgbClr val="C00000"/>
                          </a:solidFill>
                          <a:effectLst/>
                          <a:latin typeface="Arial" panose="020B0604020202020204" pitchFamily="34" charset="0"/>
                          <a:ea typeface="Calibri"/>
                          <a:cs typeface="Arial" panose="020B0604020202020204" pitchFamily="34" charset="0"/>
                        </a:rPr>
                        <a:t>,22</a:t>
                      </a:r>
                      <a:r>
                        <a:rPr lang="sr-Latn-RS" sz="1600" b="1" dirty="0">
                          <a:solidFill>
                            <a:srgbClr val="C00000"/>
                          </a:solidFill>
                          <a:effectLst/>
                          <a:latin typeface="Arial" panose="020B0604020202020204" pitchFamily="34" charset="0"/>
                          <a:ea typeface="Calibri"/>
                          <a:cs typeface="Arial" panose="020B0604020202020204" pitchFamily="34" charset="0"/>
                        </a:rPr>
                        <a:t> = 82,2 dB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600"/>
                        </a:spcAft>
                      </a:pPr>
                      <a:r>
                        <a:rPr lang="sr-Latn-RS" sz="1600" b="1" i="1" dirty="0">
                          <a:solidFill>
                            <a:srgbClr val="C00000"/>
                          </a:solidFill>
                          <a:effectLst/>
                          <a:latin typeface="Arial" panose="020B0604020202020204" pitchFamily="34" charset="0"/>
                          <a:ea typeface="Calibri"/>
                          <a:cs typeface="Arial" panose="020B0604020202020204" pitchFamily="34" charset="0"/>
                        </a:rPr>
                        <a:t>L</a:t>
                      </a:r>
                      <a:r>
                        <a:rPr lang="sr-Latn-RS" sz="1600" b="1" i="1" baseline="-25000" dirty="0">
                          <a:solidFill>
                            <a:srgbClr val="C00000"/>
                          </a:solidFill>
                          <a:effectLst/>
                          <a:latin typeface="Arial" panose="020B0604020202020204" pitchFamily="34" charset="0"/>
                          <a:ea typeface="Calibri"/>
                          <a:cs typeface="Arial" panose="020B0604020202020204" pitchFamily="34" charset="0"/>
                        </a:rPr>
                        <a:t>p</a:t>
                      </a:r>
                      <a:r>
                        <a:rPr lang="sr-Latn-RS" sz="1600" b="1" baseline="-25000" dirty="0">
                          <a:solidFill>
                            <a:srgbClr val="C00000"/>
                          </a:solidFill>
                          <a:effectLst/>
                          <a:latin typeface="Arial" panose="020B0604020202020204" pitchFamily="34" charset="0"/>
                          <a:ea typeface="Calibri"/>
                          <a:cs typeface="Arial" panose="020B0604020202020204" pitchFamily="34" charset="0"/>
                        </a:rPr>
                        <a:t>,A,eq</a:t>
                      </a:r>
                      <a:r>
                        <a:rPr lang="sr-Latn-RS" sz="1600" b="1" i="1" baseline="-25000" dirty="0">
                          <a:solidFill>
                            <a:srgbClr val="C00000"/>
                          </a:solidFill>
                          <a:effectLst/>
                          <a:latin typeface="Arial" panose="020B0604020202020204" pitchFamily="34" charset="0"/>
                          <a:ea typeface="Calibri"/>
                          <a:cs typeface="Arial" panose="020B0604020202020204" pitchFamily="34" charset="0"/>
                        </a:rPr>
                        <a:t>T</a:t>
                      </a:r>
                      <a:r>
                        <a:rPr lang="sr-Latn-RS" sz="1600" b="1" baseline="-25000" dirty="0">
                          <a:solidFill>
                            <a:srgbClr val="C00000"/>
                          </a:solidFill>
                          <a:effectLst/>
                          <a:latin typeface="Arial" panose="020B0604020202020204" pitchFamily="34" charset="0"/>
                          <a:ea typeface="Calibri"/>
                          <a:cs typeface="Arial" panose="020B0604020202020204" pitchFamily="34" charset="0"/>
                        </a:rPr>
                        <a:t>,23</a:t>
                      </a:r>
                      <a:r>
                        <a:rPr lang="sr-Latn-RS" sz="1600" b="1" dirty="0">
                          <a:solidFill>
                            <a:srgbClr val="C00000"/>
                          </a:solidFill>
                          <a:effectLst/>
                          <a:latin typeface="Arial" panose="020B0604020202020204" pitchFamily="34" charset="0"/>
                          <a:ea typeface="Calibri"/>
                          <a:cs typeface="Arial" panose="020B0604020202020204" pitchFamily="34" charset="0"/>
                        </a:rPr>
                        <a:t> = 79,6 dB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33916">
                <a:tc>
                  <a:txBody>
                    <a:bodyPr/>
                    <a:lstStyle/>
                    <a:p>
                      <a:pPr algn="just">
                        <a:lnSpc>
                          <a:spcPct val="100000"/>
                        </a:lnSpc>
                        <a:spcBef>
                          <a:spcPts val="600"/>
                        </a:spcBef>
                        <a:spcAft>
                          <a:spcPts val="600"/>
                        </a:spcAft>
                      </a:pPr>
                      <a:r>
                        <a:rPr lang="sr-Latn-RS" sz="1600" b="1" dirty="0">
                          <a:solidFill>
                            <a:srgbClr val="0066FF"/>
                          </a:solidFill>
                          <a:effectLst/>
                          <a:latin typeface="Arial" panose="020B0604020202020204" pitchFamily="34" charset="0"/>
                          <a:cs typeface="Arial" panose="020B0604020202020204" pitchFamily="34" charset="0"/>
                        </a:rPr>
                        <a:t> 3. Sečenje i brušenje </a:t>
                      </a:r>
                      <a:endParaRPr lang="sr-Latn-RS" sz="1600" b="1" dirty="0">
                        <a:solidFill>
                          <a:srgbClr val="0066FF"/>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sr-Latn-RS" sz="1600" b="1" i="1" dirty="0">
                          <a:solidFill>
                            <a:srgbClr val="0066FF"/>
                          </a:solidFill>
                          <a:effectLst/>
                          <a:latin typeface="Arial" panose="020B0604020202020204" pitchFamily="34" charset="0"/>
                          <a:ea typeface="Calibri"/>
                          <a:cs typeface="Arial" panose="020B0604020202020204" pitchFamily="34" charset="0"/>
                        </a:rPr>
                        <a:t>L</a:t>
                      </a:r>
                      <a:r>
                        <a:rPr lang="sr-Latn-RS" sz="1600" b="1" i="1" baseline="-25000" dirty="0">
                          <a:solidFill>
                            <a:srgbClr val="0066FF"/>
                          </a:solidFill>
                          <a:effectLst/>
                          <a:latin typeface="Arial" panose="020B0604020202020204" pitchFamily="34" charset="0"/>
                          <a:ea typeface="Calibri"/>
                          <a:cs typeface="Arial" panose="020B0604020202020204" pitchFamily="34" charset="0"/>
                        </a:rPr>
                        <a:t>p</a:t>
                      </a:r>
                      <a:r>
                        <a:rPr lang="sr-Latn-RS" sz="1600" b="1" baseline="-25000" dirty="0">
                          <a:solidFill>
                            <a:srgbClr val="0066FF"/>
                          </a:solidFill>
                          <a:effectLst/>
                          <a:latin typeface="Arial" panose="020B0604020202020204" pitchFamily="34" charset="0"/>
                          <a:ea typeface="Calibri"/>
                          <a:cs typeface="Arial" panose="020B0604020202020204" pitchFamily="34" charset="0"/>
                        </a:rPr>
                        <a:t>,A,eq</a:t>
                      </a:r>
                      <a:r>
                        <a:rPr lang="sr-Latn-RS" sz="1600" b="1" i="1" baseline="-25000" dirty="0">
                          <a:solidFill>
                            <a:srgbClr val="0066FF"/>
                          </a:solidFill>
                          <a:effectLst/>
                          <a:latin typeface="Arial" panose="020B0604020202020204" pitchFamily="34" charset="0"/>
                          <a:ea typeface="Calibri"/>
                          <a:cs typeface="Arial" panose="020B0604020202020204" pitchFamily="34" charset="0"/>
                        </a:rPr>
                        <a:t>T</a:t>
                      </a:r>
                      <a:r>
                        <a:rPr lang="sr-Latn-RS" sz="1600" b="1" baseline="-25000" dirty="0">
                          <a:solidFill>
                            <a:srgbClr val="0066FF"/>
                          </a:solidFill>
                          <a:effectLst/>
                          <a:latin typeface="Arial" panose="020B0604020202020204" pitchFamily="34" charset="0"/>
                          <a:ea typeface="Calibri"/>
                          <a:cs typeface="Arial" panose="020B0604020202020204" pitchFamily="34" charset="0"/>
                        </a:rPr>
                        <a:t>,31</a:t>
                      </a:r>
                      <a:r>
                        <a:rPr lang="sr-Latn-RS" sz="1600" b="1" dirty="0">
                          <a:solidFill>
                            <a:srgbClr val="0066FF"/>
                          </a:solidFill>
                          <a:effectLst/>
                          <a:latin typeface="Arial" panose="020B0604020202020204" pitchFamily="34" charset="0"/>
                          <a:ea typeface="Calibri"/>
                          <a:cs typeface="Arial" panose="020B0604020202020204" pitchFamily="34" charset="0"/>
                        </a:rPr>
                        <a:t> = 86,5 dB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sr-Latn-RS" sz="1600" b="1" i="1" dirty="0">
                          <a:solidFill>
                            <a:srgbClr val="0066FF"/>
                          </a:solidFill>
                          <a:effectLst/>
                          <a:latin typeface="Arial" panose="020B0604020202020204" pitchFamily="34" charset="0"/>
                          <a:ea typeface="Calibri"/>
                          <a:cs typeface="Arial" panose="020B0604020202020204" pitchFamily="34" charset="0"/>
                        </a:rPr>
                        <a:t>L</a:t>
                      </a:r>
                      <a:r>
                        <a:rPr lang="sr-Latn-RS" sz="1600" b="1" i="1" baseline="-25000" dirty="0">
                          <a:solidFill>
                            <a:srgbClr val="0066FF"/>
                          </a:solidFill>
                          <a:effectLst/>
                          <a:latin typeface="Arial" panose="020B0604020202020204" pitchFamily="34" charset="0"/>
                          <a:ea typeface="Calibri"/>
                          <a:cs typeface="Arial" panose="020B0604020202020204" pitchFamily="34" charset="0"/>
                        </a:rPr>
                        <a:t>p</a:t>
                      </a:r>
                      <a:r>
                        <a:rPr lang="sr-Latn-RS" sz="1600" b="1" baseline="-25000" dirty="0">
                          <a:solidFill>
                            <a:srgbClr val="0066FF"/>
                          </a:solidFill>
                          <a:effectLst/>
                          <a:latin typeface="Arial" panose="020B0604020202020204" pitchFamily="34" charset="0"/>
                          <a:ea typeface="Calibri"/>
                          <a:cs typeface="Arial" panose="020B0604020202020204" pitchFamily="34" charset="0"/>
                        </a:rPr>
                        <a:t>,A,eq</a:t>
                      </a:r>
                      <a:r>
                        <a:rPr lang="sr-Latn-RS" sz="1600" b="1" i="1" baseline="-25000" dirty="0">
                          <a:solidFill>
                            <a:srgbClr val="0066FF"/>
                          </a:solidFill>
                          <a:effectLst/>
                          <a:latin typeface="Arial" panose="020B0604020202020204" pitchFamily="34" charset="0"/>
                          <a:ea typeface="Calibri"/>
                          <a:cs typeface="Arial" panose="020B0604020202020204" pitchFamily="34" charset="0"/>
                        </a:rPr>
                        <a:t>T</a:t>
                      </a:r>
                      <a:r>
                        <a:rPr lang="sr-Latn-RS" sz="1600" b="1" baseline="-25000" dirty="0">
                          <a:solidFill>
                            <a:srgbClr val="0066FF"/>
                          </a:solidFill>
                          <a:effectLst/>
                          <a:latin typeface="Arial" panose="020B0604020202020204" pitchFamily="34" charset="0"/>
                          <a:ea typeface="Calibri"/>
                          <a:cs typeface="Arial" panose="020B0604020202020204" pitchFamily="34" charset="0"/>
                        </a:rPr>
                        <a:t>,32</a:t>
                      </a:r>
                      <a:r>
                        <a:rPr lang="sr-Latn-RS" sz="1600" b="1" dirty="0">
                          <a:solidFill>
                            <a:srgbClr val="0066FF"/>
                          </a:solidFill>
                          <a:effectLst/>
                          <a:latin typeface="Arial" panose="020B0604020202020204" pitchFamily="34" charset="0"/>
                          <a:ea typeface="Calibri"/>
                          <a:cs typeface="Arial" panose="020B0604020202020204" pitchFamily="34" charset="0"/>
                        </a:rPr>
                        <a:t> = 92,4 dB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sr-Latn-RS" sz="1600" b="1" i="1" dirty="0">
                          <a:solidFill>
                            <a:srgbClr val="0066FF"/>
                          </a:solidFill>
                          <a:effectLst/>
                          <a:latin typeface="Arial" panose="020B0604020202020204" pitchFamily="34" charset="0"/>
                          <a:ea typeface="Calibri"/>
                          <a:cs typeface="Arial" panose="020B0604020202020204" pitchFamily="34" charset="0"/>
                        </a:rPr>
                        <a:t>L</a:t>
                      </a:r>
                      <a:r>
                        <a:rPr lang="sr-Latn-RS" sz="1600" b="1" i="1" baseline="-25000" dirty="0">
                          <a:solidFill>
                            <a:srgbClr val="0066FF"/>
                          </a:solidFill>
                          <a:effectLst/>
                          <a:latin typeface="Arial" panose="020B0604020202020204" pitchFamily="34" charset="0"/>
                          <a:ea typeface="Calibri"/>
                          <a:cs typeface="Arial" panose="020B0604020202020204" pitchFamily="34" charset="0"/>
                        </a:rPr>
                        <a:t>p</a:t>
                      </a:r>
                      <a:r>
                        <a:rPr lang="sr-Latn-RS" sz="1600" b="1" baseline="-25000" dirty="0">
                          <a:solidFill>
                            <a:srgbClr val="0066FF"/>
                          </a:solidFill>
                          <a:effectLst/>
                          <a:latin typeface="Arial" panose="020B0604020202020204" pitchFamily="34" charset="0"/>
                          <a:ea typeface="Calibri"/>
                          <a:cs typeface="Arial" panose="020B0604020202020204" pitchFamily="34" charset="0"/>
                        </a:rPr>
                        <a:t>,A,eq</a:t>
                      </a:r>
                      <a:r>
                        <a:rPr lang="sr-Latn-RS" sz="1600" b="1" i="1" baseline="-25000" dirty="0">
                          <a:solidFill>
                            <a:srgbClr val="0066FF"/>
                          </a:solidFill>
                          <a:effectLst/>
                          <a:latin typeface="Arial" panose="020B0604020202020204" pitchFamily="34" charset="0"/>
                          <a:ea typeface="Calibri"/>
                          <a:cs typeface="Arial" panose="020B0604020202020204" pitchFamily="34" charset="0"/>
                        </a:rPr>
                        <a:t>T</a:t>
                      </a:r>
                      <a:r>
                        <a:rPr lang="sr-Latn-RS" sz="1600" b="1" baseline="-25000" dirty="0">
                          <a:solidFill>
                            <a:srgbClr val="0066FF"/>
                          </a:solidFill>
                          <a:effectLst/>
                          <a:latin typeface="Arial" panose="020B0604020202020204" pitchFamily="34" charset="0"/>
                          <a:ea typeface="Calibri"/>
                          <a:cs typeface="Arial" panose="020B0604020202020204" pitchFamily="34" charset="0"/>
                        </a:rPr>
                        <a:t>,33</a:t>
                      </a:r>
                      <a:r>
                        <a:rPr lang="sr-Latn-RS" sz="1600" b="1" dirty="0">
                          <a:solidFill>
                            <a:srgbClr val="0066FF"/>
                          </a:solidFill>
                          <a:effectLst/>
                          <a:latin typeface="Arial" panose="020B0604020202020204" pitchFamily="34" charset="0"/>
                          <a:ea typeface="Calibri"/>
                          <a:cs typeface="Arial" panose="020B0604020202020204" pitchFamily="34" charset="0"/>
                        </a:rPr>
                        <a:t> = 89,3 dB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7" name="Subtitle 2"/>
          <p:cNvSpPr txBox="1">
            <a:spLocks/>
          </p:cNvSpPr>
          <p:nvPr/>
        </p:nvSpPr>
        <p:spPr>
          <a:xfrm>
            <a:off x="354843" y="3356992"/>
            <a:ext cx="8625387" cy="45548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1800" b="1" dirty="0">
                <a:solidFill>
                  <a:srgbClr val="002060"/>
                </a:solidFill>
                <a:latin typeface="Arial" panose="020B0604020202020204" pitchFamily="34" charset="0"/>
                <a:cs typeface="Arial" panose="020B0604020202020204" pitchFamily="34" charset="0"/>
              </a:rPr>
              <a:t>Rezultati dodatna tri merenja nivoa buke tokom sečenja i brušenja:</a:t>
            </a:r>
            <a:endParaRPr lang="vi-VN" sz="1800" b="1" dirty="0">
              <a:solidFill>
                <a:srgbClr val="00206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7ECC846B-D625-4CDD-B8CE-9CCB5DE5862B}"/>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ectangle 9">
            <a:extLst>
              <a:ext uri="{FF2B5EF4-FFF2-40B4-BE49-F238E27FC236}">
                <a16:creationId xmlns:a16="http://schemas.microsoft.com/office/drawing/2014/main" xmlns="" id="{454020E3-2692-476D-B364-F11EBFBF80C6}"/>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2" name="Rectangle 9">
            <a:extLst>
              <a:ext uri="{FF2B5EF4-FFF2-40B4-BE49-F238E27FC236}">
                <a16:creationId xmlns:a16="http://schemas.microsoft.com/office/drawing/2014/main" xmlns="" id="{D737D97C-76F8-453F-A4A9-AF1826DEE80B}"/>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Subtitle 2">
            <a:extLst>
              <a:ext uri="{FF2B5EF4-FFF2-40B4-BE49-F238E27FC236}">
                <a16:creationId xmlns:a16="http://schemas.microsoft.com/office/drawing/2014/main" xmlns="" id="{139C195D-F208-4A62-BA8E-00A47F3715F2}"/>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graphicFrame>
        <p:nvGraphicFramePr>
          <p:cNvPr id="18" name="Table 17">
            <a:extLst>
              <a:ext uri="{FF2B5EF4-FFF2-40B4-BE49-F238E27FC236}">
                <a16:creationId xmlns:a16="http://schemas.microsoft.com/office/drawing/2014/main" xmlns="" id="{CB961B13-6C9B-47D4-99AF-24316D065CC4}"/>
              </a:ext>
            </a:extLst>
          </p:cNvPr>
          <p:cNvGraphicFramePr>
            <a:graphicFrameLocks noGrp="1"/>
          </p:cNvGraphicFramePr>
          <p:nvPr>
            <p:extLst>
              <p:ext uri="{D42A27DB-BD31-4B8C-83A1-F6EECF244321}">
                <p14:modId xmlns:p14="http://schemas.microsoft.com/office/powerpoint/2010/main" val="2092491327"/>
              </p:ext>
            </p:extLst>
          </p:nvPr>
        </p:nvGraphicFramePr>
        <p:xfrm>
          <a:off x="432481" y="3789040"/>
          <a:ext cx="8459999" cy="433916"/>
        </p:xfrm>
        <a:graphic>
          <a:graphicData uri="http://schemas.openxmlformats.org/drawingml/2006/table">
            <a:tbl>
              <a:tblPr>
                <a:tableStyleId>{5C22544A-7EE6-4342-B048-85BDC9FD1C3A}</a:tableStyleId>
              </a:tblPr>
              <a:tblGrid>
                <a:gridCol w="2636819">
                  <a:extLst>
                    <a:ext uri="{9D8B030D-6E8A-4147-A177-3AD203B41FA5}">
                      <a16:colId xmlns:a16="http://schemas.microsoft.com/office/drawing/2014/main" xmlns="" val="20000"/>
                    </a:ext>
                  </a:extLst>
                </a:gridCol>
                <a:gridCol w="1941060">
                  <a:extLst>
                    <a:ext uri="{9D8B030D-6E8A-4147-A177-3AD203B41FA5}">
                      <a16:colId xmlns:a16="http://schemas.microsoft.com/office/drawing/2014/main" xmlns="" val="20001"/>
                    </a:ext>
                  </a:extLst>
                </a:gridCol>
                <a:gridCol w="1941060">
                  <a:extLst>
                    <a:ext uri="{9D8B030D-6E8A-4147-A177-3AD203B41FA5}">
                      <a16:colId xmlns:a16="http://schemas.microsoft.com/office/drawing/2014/main" xmlns="" val="20002"/>
                    </a:ext>
                  </a:extLst>
                </a:gridCol>
                <a:gridCol w="1941060">
                  <a:extLst>
                    <a:ext uri="{9D8B030D-6E8A-4147-A177-3AD203B41FA5}">
                      <a16:colId xmlns:a16="http://schemas.microsoft.com/office/drawing/2014/main" xmlns="" val="20003"/>
                    </a:ext>
                  </a:extLst>
                </a:gridCol>
              </a:tblGrid>
              <a:tr h="433916">
                <a:tc>
                  <a:txBody>
                    <a:bodyPr/>
                    <a:lstStyle/>
                    <a:p>
                      <a:pPr algn="just">
                        <a:lnSpc>
                          <a:spcPct val="100000"/>
                        </a:lnSpc>
                        <a:spcBef>
                          <a:spcPts val="600"/>
                        </a:spcBef>
                        <a:spcAft>
                          <a:spcPts val="600"/>
                        </a:spcAft>
                      </a:pPr>
                      <a:r>
                        <a:rPr lang="sr-Latn-RS" sz="1600" b="1" dirty="0">
                          <a:solidFill>
                            <a:srgbClr val="0066FF"/>
                          </a:solidFill>
                          <a:effectLst/>
                          <a:latin typeface="Arial" panose="020B0604020202020204" pitchFamily="34" charset="0"/>
                          <a:cs typeface="Arial" panose="020B0604020202020204" pitchFamily="34" charset="0"/>
                        </a:rPr>
                        <a:t> 3. Sečenje i brušenje </a:t>
                      </a:r>
                      <a:endParaRPr lang="sr-Latn-RS" sz="1600" b="1" dirty="0">
                        <a:solidFill>
                          <a:srgbClr val="0066FF"/>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sr-Latn-RS" sz="1600" b="1" i="1" dirty="0">
                          <a:solidFill>
                            <a:srgbClr val="0066FF"/>
                          </a:solidFill>
                          <a:effectLst/>
                          <a:latin typeface="Arial" panose="020B0604020202020204" pitchFamily="34" charset="0"/>
                          <a:ea typeface="Calibri"/>
                          <a:cs typeface="Arial" panose="020B0604020202020204" pitchFamily="34" charset="0"/>
                        </a:rPr>
                        <a:t>L</a:t>
                      </a:r>
                      <a:r>
                        <a:rPr lang="sr-Latn-RS" sz="1600" b="1" i="1" baseline="-25000" dirty="0">
                          <a:solidFill>
                            <a:srgbClr val="0066FF"/>
                          </a:solidFill>
                          <a:effectLst/>
                          <a:latin typeface="Arial" panose="020B0604020202020204" pitchFamily="34" charset="0"/>
                          <a:ea typeface="Calibri"/>
                          <a:cs typeface="Arial" panose="020B0604020202020204" pitchFamily="34" charset="0"/>
                        </a:rPr>
                        <a:t>p</a:t>
                      </a:r>
                      <a:r>
                        <a:rPr lang="sr-Latn-RS" sz="1600" b="1" baseline="-25000" dirty="0">
                          <a:solidFill>
                            <a:srgbClr val="0066FF"/>
                          </a:solidFill>
                          <a:effectLst/>
                          <a:latin typeface="Arial" panose="020B0604020202020204" pitchFamily="34" charset="0"/>
                          <a:ea typeface="Calibri"/>
                          <a:cs typeface="Arial" panose="020B0604020202020204" pitchFamily="34" charset="0"/>
                        </a:rPr>
                        <a:t>,A,eq</a:t>
                      </a:r>
                      <a:r>
                        <a:rPr lang="sr-Latn-RS" sz="1600" b="1" i="1" baseline="-25000" dirty="0">
                          <a:solidFill>
                            <a:srgbClr val="0066FF"/>
                          </a:solidFill>
                          <a:effectLst/>
                          <a:latin typeface="Arial" panose="020B0604020202020204" pitchFamily="34" charset="0"/>
                          <a:ea typeface="Calibri"/>
                          <a:cs typeface="Arial" panose="020B0604020202020204" pitchFamily="34" charset="0"/>
                        </a:rPr>
                        <a:t>T</a:t>
                      </a:r>
                      <a:r>
                        <a:rPr lang="sr-Latn-RS" sz="1600" b="1" baseline="-25000" dirty="0">
                          <a:solidFill>
                            <a:srgbClr val="0066FF"/>
                          </a:solidFill>
                          <a:effectLst/>
                          <a:latin typeface="Arial" panose="020B0604020202020204" pitchFamily="34" charset="0"/>
                          <a:ea typeface="Calibri"/>
                          <a:cs typeface="Arial" panose="020B0604020202020204" pitchFamily="34" charset="0"/>
                        </a:rPr>
                        <a:t>,34</a:t>
                      </a:r>
                      <a:r>
                        <a:rPr lang="sr-Latn-RS" sz="1600" b="1" dirty="0">
                          <a:solidFill>
                            <a:srgbClr val="0066FF"/>
                          </a:solidFill>
                          <a:effectLst/>
                          <a:latin typeface="Arial" panose="020B0604020202020204" pitchFamily="34" charset="0"/>
                          <a:ea typeface="Calibri"/>
                          <a:cs typeface="Arial" panose="020B0604020202020204" pitchFamily="34" charset="0"/>
                        </a:rPr>
                        <a:t> = 93,2 dB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sr-Latn-RS" sz="1600" b="1" i="1" dirty="0">
                          <a:solidFill>
                            <a:srgbClr val="0066FF"/>
                          </a:solidFill>
                          <a:effectLst/>
                          <a:latin typeface="Arial" panose="020B0604020202020204" pitchFamily="34" charset="0"/>
                          <a:ea typeface="Calibri"/>
                          <a:cs typeface="Arial" panose="020B0604020202020204" pitchFamily="34" charset="0"/>
                        </a:rPr>
                        <a:t>L</a:t>
                      </a:r>
                      <a:r>
                        <a:rPr lang="sr-Latn-RS" sz="1600" b="1" i="1" baseline="-25000" dirty="0">
                          <a:solidFill>
                            <a:srgbClr val="0066FF"/>
                          </a:solidFill>
                          <a:effectLst/>
                          <a:latin typeface="Arial" panose="020B0604020202020204" pitchFamily="34" charset="0"/>
                          <a:ea typeface="Calibri"/>
                          <a:cs typeface="Arial" panose="020B0604020202020204" pitchFamily="34" charset="0"/>
                        </a:rPr>
                        <a:t>p</a:t>
                      </a:r>
                      <a:r>
                        <a:rPr lang="sr-Latn-RS" sz="1600" b="1" baseline="-25000" dirty="0">
                          <a:solidFill>
                            <a:srgbClr val="0066FF"/>
                          </a:solidFill>
                          <a:effectLst/>
                          <a:latin typeface="Arial" panose="020B0604020202020204" pitchFamily="34" charset="0"/>
                          <a:ea typeface="Calibri"/>
                          <a:cs typeface="Arial" panose="020B0604020202020204" pitchFamily="34" charset="0"/>
                        </a:rPr>
                        <a:t>,A,eq</a:t>
                      </a:r>
                      <a:r>
                        <a:rPr lang="sr-Latn-RS" sz="1600" b="1" i="1" baseline="-25000" dirty="0">
                          <a:solidFill>
                            <a:srgbClr val="0066FF"/>
                          </a:solidFill>
                          <a:effectLst/>
                          <a:latin typeface="Arial" panose="020B0604020202020204" pitchFamily="34" charset="0"/>
                          <a:ea typeface="Calibri"/>
                          <a:cs typeface="Arial" panose="020B0604020202020204" pitchFamily="34" charset="0"/>
                        </a:rPr>
                        <a:t>T</a:t>
                      </a:r>
                      <a:r>
                        <a:rPr lang="sr-Latn-RS" sz="1600" b="1" baseline="-25000" dirty="0">
                          <a:solidFill>
                            <a:srgbClr val="0066FF"/>
                          </a:solidFill>
                          <a:effectLst/>
                          <a:latin typeface="Arial" panose="020B0604020202020204" pitchFamily="34" charset="0"/>
                          <a:ea typeface="Calibri"/>
                          <a:cs typeface="Arial" panose="020B0604020202020204" pitchFamily="34" charset="0"/>
                        </a:rPr>
                        <a:t>,35</a:t>
                      </a:r>
                      <a:r>
                        <a:rPr lang="sr-Latn-RS" sz="1600" b="1" dirty="0">
                          <a:solidFill>
                            <a:srgbClr val="0066FF"/>
                          </a:solidFill>
                          <a:effectLst/>
                          <a:latin typeface="Arial" panose="020B0604020202020204" pitchFamily="34" charset="0"/>
                          <a:ea typeface="Calibri"/>
                          <a:cs typeface="Arial" panose="020B0604020202020204" pitchFamily="34" charset="0"/>
                        </a:rPr>
                        <a:t> = 87,8 dB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sr-Latn-RS" sz="1600" b="1" i="1" dirty="0">
                          <a:solidFill>
                            <a:srgbClr val="0066FF"/>
                          </a:solidFill>
                          <a:effectLst/>
                          <a:latin typeface="Arial" panose="020B0604020202020204" pitchFamily="34" charset="0"/>
                          <a:ea typeface="Calibri"/>
                          <a:cs typeface="Arial" panose="020B0604020202020204" pitchFamily="34" charset="0"/>
                        </a:rPr>
                        <a:t>L</a:t>
                      </a:r>
                      <a:r>
                        <a:rPr lang="sr-Latn-RS" sz="1600" b="1" i="1" baseline="-25000" dirty="0">
                          <a:solidFill>
                            <a:srgbClr val="0066FF"/>
                          </a:solidFill>
                          <a:effectLst/>
                          <a:latin typeface="Arial" panose="020B0604020202020204" pitchFamily="34" charset="0"/>
                          <a:ea typeface="Calibri"/>
                          <a:cs typeface="Arial" panose="020B0604020202020204" pitchFamily="34" charset="0"/>
                        </a:rPr>
                        <a:t>p</a:t>
                      </a:r>
                      <a:r>
                        <a:rPr lang="sr-Latn-RS" sz="1600" b="1" baseline="-25000" dirty="0">
                          <a:solidFill>
                            <a:srgbClr val="0066FF"/>
                          </a:solidFill>
                          <a:effectLst/>
                          <a:latin typeface="Arial" panose="020B0604020202020204" pitchFamily="34" charset="0"/>
                          <a:ea typeface="Calibri"/>
                          <a:cs typeface="Arial" panose="020B0604020202020204" pitchFamily="34" charset="0"/>
                        </a:rPr>
                        <a:t>,A,eq</a:t>
                      </a:r>
                      <a:r>
                        <a:rPr lang="sr-Latn-RS" sz="1600" b="1" i="1" baseline="-25000" dirty="0">
                          <a:solidFill>
                            <a:srgbClr val="0066FF"/>
                          </a:solidFill>
                          <a:effectLst/>
                          <a:latin typeface="Arial" panose="020B0604020202020204" pitchFamily="34" charset="0"/>
                          <a:ea typeface="Calibri"/>
                          <a:cs typeface="Arial" panose="020B0604020202020204" pitchFamily="34" charset="0"/>
                        </a:rPr>
                        <a:t>T</a:t>
                      </a:r>
                      <a:r>
                        <a:rPr lang="sr-Latn-RS" sz="1600" b="1" baseline="-25000" dirty="0">
                          <a:solidFill>
                            <a:srgbClr val="0066FF"/>
                          </a:solidFill>
                          <a:effectLst/>
                          <a:latin typeface="Arial" panose="020B0604020202020204" pitchFamily="34" charset="0"/>
                          <a:ea typeface="Calibri"/>
                          <a:cs typeface="Arial" panose="020B0604020202020204" pitchFamily="34" charset="0"/>
                        </a:rPr>
                        <a:t>,36</a:t>
                      </a:r>
                      <a:r>
                        <a:rPr lang="sr-Latn-RS" sz="1600" b="1" dirty="0">
                          <a:solidFill>
                            <a:srgbClr val="0066FF"/>
                          </a:solidFill>
                          <a:effectLst/>
                          <a:latin typeface="Arial" panose="020B0604020202020204" pitchFamily="34" charset="0"/>
                          <a:ea typeface="Calibri"/>
                          <a:cs typeface="Arial" panose="020B0604020202020204" pitchFamily="34" charset="0"/>
                        </a:rPr>
                        <a:t> = 86,2 dB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 name="Rectangle 15">
            <a:extLst>
              <a:ext uri="{FF2B5EF4-FFF2-40B4-BE49-F238E27FC236}">
                <a16:creationId xmlns:a16="http://schemas.microsoft.com/office/drawing/2014/main" xmlns="" id="{0D755404-82DE-3E78-7C8E-056C81F0D4B1}"/>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451362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D0B680A3-30DD-4FF0-963B-C16E62FF9E72}"/>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Subtitle 2"/>
          <p:cNvSpPr txBox="1">
            <a:spLocks/>
          </p:cNvSpPr>
          <p:nvPr/>
        </p:nvSpPr>
        <p:spPr>
          <a:xfrm>
            <a:off x="354077" y="1926233"/>
            <a:ext cx="8433551" cy="4922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spcAft>
                <a:spcPts val="600"/>
              </a:spcAft>
            </a:pPr>
            <a:r>
              <a:rPr lang="pl-PL" sz="1800" b="1" dirty="0">
                <a:solidFill>
                  <a:srgbClr val="002060"/>
                </a:solidFill>
                <a:latin typeface="Arial" panose="020B0604020202020204" pitchFamily="34" charset="0"/>
                <a:cs typeface="Arial" panose="020B0604020202020204" pitchFamily="34" charset="0"/>
              </a:rPr>
              <a:t>Izračunavanje nivoa buke za svaki radni zadatak </a:t>
            </a:r>
            <a:r>
              <a:rPr lang="pl-PL" sz="1800" b="1" i="1" dirty="0">
                <a:solidFill>
                  <a:srgbClr val="002060"/>
                </a:solidFill>
                <a:latin typeface="Arial" panose="020B0604020202020204" pitchFamily="34" charset="0"/>
                <a:cs typeface="Arial" panose="020B0604020202020204" pitchFamily="34" charset="0"/>
              </a:rPr>
              <a:t>m</a:t>
            </a:r>
            <a:r>
              <a:rPr lang="pl-PL" sz="1800" b="1" dirty="0">
                <a:solidFill>
                  <a:srgbClr val="002060"/>
                </a:solidFill>
                <a:latin typeface="Arial" panose="020B0604020202020204" pitchFamily="34" charset="0"/>
                <a:cs typeface="Arial" panose="020B0604020202020204" pitchFamily="34" charset="0"/>
              </a:rPr>
              <a:t> (</a:t>
            </a:r>
            <a:r>
              <a:rPr lang="pl-PL" sz="1800" b="1" i="1" dirty="0">
                <a:solidFill>
                  <a:srgbClr val="002060"/>
                </a:solidFill>
                <a:latin typeface="Arial" panose="020B0604020202020204" pitchFamily="34" charset="0"/>
                <a:cs typeface="Arial" panose="020B0604020202020204" pitchFamily="34" charset="0"/>
              </a:rPr>
              <a:t>m</a:t>
            </a:r>
            <a:r>
              <a:rPr lang="pl-PL" sz="1800" b="1" dirty="0">
                <a:solidFill>
                  <a:srgbClr val="002060"/>
                </a:solidFill>
                <a:latin typeface="Arial" panose="020B0604020202020204" pitchFamily="34" charset="0"/>
                <a:cs typeface="Arial" panose="020B0604020202020204" pitchFamily="34" charset="0"/>
              </a:rPr>
              <a:t> = 1,2,3):</a:t>
            </a:r>
            <a:endParaRPr lang="vi-VN" sz="1800" b="1" dirty="0">
              <a:solidFill>
                <a:srgbClr val="002060"/>
              </a:solidFill>
              <a:latin typeface="Arial" panose="020B0604020202020204" pitchFamily="34" charset="0"/>
              <a:cs typeface="Arial" panose="020B0604020202020204" pitchFamily="34" charset="0"/>
            </a:endParaRPr>
          </a:p>
        </p:txBody>
      </p:sp>
      <p:sp>
        <p:nvSpPr>
          <p:cNvPr id="7" name="Subtitle 2"/>
          <p:cNvSpPr txBox="1">
            <a:spLocks/>
          </p:cNvSpPr>
          <p:nvPr/>
        </p:nvSpPr>
        <p:spPr>
          <a:xfrm>
            <a:off x="845900" y="3475623"/>
            <a:ext cx="7942490" cy="153755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900"/>
              </a:spcBef>
              <a:spcAft>
                <a:spcPts val="0"/>
              </a:spcAft>
              <a:tabLst>
                <a:tab pos="1165225" algn="l"/>
              </a:tabLst>
            </a:pPr>
            <a:r>
              <a:rPr lang="sr-Latn-RS" sz="1800" b="1" i="1" dirty="0" err="1">
                <a:solidFill>
                  <a:srgbClr val="002060"/>
                </a:solidFill>
                <a:latin typeface="Arial" panose="020B0604020202020204" pitchFamily="34" charset="0"/>
                <a:cs typeface="Arial" panose="020B0604020202020204" pitchFamily="34" charset="0"/>
              </a:rPr>
              <a:t>L</a:t>
            </a:r>
            <a:r>
              <a:rPr lang="sr-Latn-RS" sz="1800" b="1" i="1" baseline="-25000" dirty="0" err="1">
                <a:solidFill>
                  <a:srgbClr val="002060"/>
                </a:solidFill>
                <a:latin typeface="Arial" panose="020B0604020202020204" pitchFamily="34" charset="0"/>
                <a:cs typeface="Arial" panose="020B0604020202020204" pitchFamily="34" charset="0"/>
              </a:rPr>
              <a:t>p,A,eqT,mi</a:t>
            </a:r>
            <a:r>
              <a:rPr lang="sr-Latn-RS" sz="1800" b="1" dirty="0">
                <a:solidFill>
                  <a:srgbClr val="002060"/>
                </a:solidFill>
                <a:latin typeface="Arial" panose="020B0604020202020204" pitchFamily="34" charset="0"/>
                <a:cs typeface="Arial" panose="020B0604020202020204" pitchFamily="34" charset="0"/>
              </a:rPr>
              <a:t>  -	A-</a:t>
            </a:r>
            <a:r>
              <a:rPr lang="sr-Latn-RS" sz="1800" b="1" dirty="0" err="1">
                <a:solidFill>
                  <a:srgbClr val="002060"/>
                </a:solidFill>
                <a:latin typeface="Arial" panose="020B0604020202020204" pitchFamily="34" charset="0"/>
                <a:cs typeface="Arial" panose="020B0604020202020204" pitchFamily="34" charset="0"/>
              </a:rPr>
              <a:t>ponderisani</a:t>
            </a:r>
            <a:r>
              <a:rPr lang="sr-Latn-RS" sz="1800" b="1" dirty="0">
                <a:solidFill>
                  <a:srgbClr val="002060"/>
                </a:solidFill>
                <a:latin typeface="Arial" panose="020B0604020202020204" pitchFamily="34" charset="0"/>
                <a:cs typeface="Arial" panose="020B0604020202020204" pitchFamily="34" charset="0"/>
              </a:rPr>
              <a:t> ekvivalentni kontinualni nivo zvučnog pritiska 	tokom radnog zadatka </a:t>
            </a:r>
            <a:r>
              <a:rPr lang="sr-Latn-RS" sz="1800" b="1" i="1" dirty="0">
                <a:solidFill>
                  <a:srgbClr val="002060"/>
                </a:solidFill>
                <a:latin typeface="Arial" panose="020B0604020202020204" pitchFamily="34" charset="0"/>
                <a:cs typeface="Arial" panose="020B0604020202020204" pitchFamily="34" charset="0"/>
              </a:rPr>
              <a:t>m</a:t>
            </a:r>
            <a:r>
              <a:rPr lang="sr-Latn-RS" sz="1800" b="1" dirty="0">
                <a:solidFill>
                  <a:srgbClr val="002060"/>
                </a:solidFill>
                <a:latin typeface="Arial" panose="020B0604020202020204" pitchFamily="34" charset="0"/>
                <a:cs typeface="Arial" panose="020B0604020202020204" pitchFamily="34" charset="0"/>
              </a:rPr>
              <a:t> u trajanju </a:t>
            </a:r>
            <a:r>
              <a:rPr lang="sr-Latn-RS" sz="1800" b="1" i="1" dirty="0">
                <a:solidFill>
                  <a:srgbClr val="002060"/>
                </a:solidFill>
                <a:latin typeface="Arial" panose="020B0604020202020204" pitchFamily="34" charset="0"/>
                <a:cs typeface="Arial" panose="020B0604020202020204" pitchFamily="34" charset="0"/>
              </a:rPr>
              <a:t>T</a:t>
            </a:r>
            <a:r>
              <a:rPr lang="sr-Latn-RS" sz="1800" b="1" i="1" baseline="-25000" dirty="0">
                <a:solidFill>
                  <a:srgbClr val="002060"/>
                </a:solidFill>
                <a:latin typeface="Arial" panose="020B0604020202020204" pitchFamily="34" charset="0"/>
                <a:cs typeface="Arial" panose="020B0604020202020204" pitchFamily="34" charset="0"/>
              </a:rPr>
              <a:t>m</a:t>
            </a:r>
            <a:r>
              <a:rPr lang="sr-Latn-RS" sz="1800" b="1" dirty="0">
                <a:solidFill>
                  <a:srgbClr val="002060"/>
                </a:solidFill>
                <a:latin typeface="Arial" panose="020B0604020202020204" pitchFamily="34" charset="0"/>
                <a:cs typeface="Arial" panose="020B0604020202020204" pitchFamily="34" charset="0"/>
              </a:rPr>
              <a:t>; </a:t>
            </a:r>
          </a:p>
          <a:p>
            <a:pPr algn="l">
              <a:spcBef>
                <a:spcPts val="900"/>
              </a:spcBef>
              <a:spcAft>
                <a:spcPts val="0"/>
              </a:spcAft>
            </a:pPr>
            <a:r>
              <a:rPr lang="sr-Latn-RS" sz="1800" b="1" i="1" dirty="0">
                <a:solidFill>
                  <a:srgbClr val="002060"/>
                </a:solidFill>
                <a:latin typeface="Arial" panose="020B0604020202020204" pitchFamily="34" charset="0"/>
                <a:cs typeface="Arial" panose="020B0604020202020204" pitchFamily="34" charset="0"/>
              </a:rPr>
              <a:t>i</a:t>
            </a:r>
            <a:r>
              <a:rPr lang="sr-Latn-RS" sz="1800" b="1" dirty="0">
                <a:solidFill>
                  <a:srgbClr val="002060"/>
                </a:solidFill>
                <a:latin typeface="Arial" panose="020B0604020202020204" pitchFamily="34" charset="0"/>
                <a:cs typeface="Arial" panose="020B0604020202020204" pitchFamily="34" charset="0"/>
              </a:rPr>
              <a:t> - redni broj uzorka radnog zadatka </a:t>
            </a:r>
            <a:r>
              <a:rPr lang="sr-Latn-RS" sz="1800" b="1" i="1" dirty="0">
                <a:solidFill>
                  <a:srgbClr val="002060"/>
                </a:solidFill>
                <a:latin typeface="Arial" panose="020B0604020202020204" pitchFamily="34" charset="0"/>
                <a:cs typeface="Arial" panose="020B0604020202020204" pitchFamily="34" charset="0"/>
              </a:rPr>
              <a:t>m</a:t>
            </a:r>
            <a:r>
              <a:rPr lang="sr-Latn-RS" sz="1800" b="1" dirty="0">
                <a:solidFill>
                  <a:srgbClr val="002060"/>
                </a:solidFill>
                <a:latin typeface="Arial" panose="020B0604020202020204" pitchFamily="34" charset="0"/>
                <a:cs typeface="Arial" panose="020B0604020202020204" pitchFamily="34" charset="0"/>
              </a:rPr>
              <a:t>; </a:t>
            </a:r>
          </a:p>
          <a:p>
            <a:pPr algn="l">
              <a:spcBef>
                <a:spcPts val="900"/>
              </a:spcBef>
              <a:spcAft>
                <a:spcPts val="0"/>
              </a:spcAft>
            </a:pPr>
            <a:r>
              <a:rPr lang="sr-Latn-RS" sz="1800" b="1" i="1" dirty="0">
                <a:solidFill>
                  <a:srgbClr val="002060"/>
                </a:solidFill>
                <a:latin typeface="Arial" panose="020B0604020202020204" pitchFamily="34" charset="0"/>
                <a:cs typeface="Arial" panose="020B0604020202020204" pitchFamily="34" charset="0"/>
              </a:rPr>
              <a:t>I</a:t>
            </a:r>
            <a:r>
              <a:rPr lang="sr-Latn-RS" sz="1800" b="1" dirty="0">
                <a:solidFill>
                  <a:srgbClr val="002060"/>
                </a:solidFill>
                <a:latin typeface="Arial" panose="020B0604020202020204" pitchFamily="34" charset="0"/>
                <a:cs typeface="Arial" panose="020B0604020202020204" pitchFamily="34" charset="0"/>
              </a:rPr>
              <a:t> - ukupan broj uzoraka radnog zadatka </a:t>
            </a:r>
            <a:r>
              <a:rPr lang="sr-Latn-RS" sz="1800" b="1" i="1" dirty="0">
                <a:solidFill>
                  <a:srgbClr val="002060"/>
                </a:solidFill>
                <a:latin typeface="Arial" panose="020B0604020202020204" pitchFamily="34" charset="0"/>
                <a:cs typeface="Arial" panose="020B0604020202020204" pitchFamily="34" charset="0"/>
              </a:rPr>
              <a:t>m</a:t>
            </a:r>
            <a:r>
              <a:rPr lang="sr-Latn-RS" sz="1800" b="1" dirty="0">
                <a:solidFill>
                  <a:srgbClr val="002060"/>
                </a:solidFill>
                <a:latin typeface="Arial" panose="020B0604020202020204" pitchFamily="34" charset="0"/>
                <a:cs typeface="Arial" panose="020B0604020202020204" pitchFamily="34" charset="0"/>
              </a:rPr>
              <a:t>.</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9" name="Object 8"/>
          <p:cNvGraphicFramePr>
            <a:graphicFrameLocks noChangeAspect="1"/>
          </p:cNvGraphicFramePr>
          <p:nvPr>
            <p:extLst>
              <p:ext uri="{D42A27DB-BD31-4B8C-83A1-F6EECF244321}">
                <p14:modId xmlns:p14="http://schemas.microsoft.com/office/powerpoint/2010/main" val="2328901190"/>
              </p:ext>
            </p:extLst>
          </p:nvPr>
        </p:nvGraphicFramePr>
        <p:xfrm>
          <a:off x="1928495" y="2418447"/>
          <a:ext cx="5287010" cy="963930"/>
        </p:xfrm>
        <a:graphic>
          <a:graphicData uri="http://schemas.openxmlformats.org/presentationml/2006/ole">
            <mc:AlternateContent xmlns:mc="http://schemas.openxmlformats.org/markup-compatibility/2006">
              <mc:Choice xmlns:v="urn:schemas-microsoft-com:vml" Requires="v">
                <p:oleObj spid="_x0000_s6146" name="Equation" r:id="rId4" imgW="2298700" imgH="419100" progId="Equation.DSMT4">
                  <p:embed/>
                </p:oleObj>
              </mc:Choice>
              <mc:Fallback>
                <p:oleObj name="Equation" r:id="rId4" imgW="2298700" imgH="419100" progId="Equation.DSMT4">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495" y="2418447"/>
                        <a:ext cx="5287010" cy="963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a:extLst>
              <a:ext uri="{FF2B5EF4-FFF2-40B4-BE49-F238E27FC236}">
                <a16:creationId xmlns:a16="http://schemas.microsoft.com/office/drawing/2014/main" xmlns="" id="{F4DD3F2F-B85F-4D7D-AD41-124C26D58670}"/>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ectangle 9">
            <a:extLst>
              <a:ext uri="{FF2B5EF4-FFF2-40B4-BE49-F238E27FC236}">
                <a16:creationId xmlns:a16="http://schemas.microsoft.com/office/drawing/2014/main" xmlns="" id="{D7D5FC97-056B-43D0-9A00-6AED1943AD63}"/>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2" name="Rectangle 9">
            <a:extLst>
              <a:ext uri="{FF2B5EF4-FFF2-40B4-BE49-F238E27FC236}">
                <a16:creationId xmlns:a16="http://schemas.microsoft.com/office/drawing/2014/main" xmlns="" id="{BF77DC12-5FDE-4E67-BD82-853C6A799643}"/>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Subtitle 2">
            <a:extLst>
              <a:ext uri="{FF2B5EF4-FFF2-40B4-BE49-F238E27FC236}">
                <a16:creationId xmlns:a16="http://schemas.microsoft.com/office/drawing/2014/main" xmlns="" id="{1611A6C4-1CA9-4A90-BF0A-32421B605B96}"/>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xmlns="" id="{26A7BC71-F1C9-43BC-9510-0B45E0F5F574}"/>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B8ABBE9A-67D0-71CF-B697-289D0638D0AD}"/>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885106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xmlns="" id="{011E579A-5120-4A80-9DE0-C673DAB297BF}"/>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8" name="Object 7"/>
          <p:cNvGraphicFramePr>
            <a:graphicFrameLocks noChangeAspect="1"/>
          </p:cNvGraphicFramePr>
          <p:nvPr>
            <p:extLst>
              <p:ext uri="{D42A27DB-BD31-4B8C-83A1-F6EECF244321}">
                <p14:modId xmlns:p14="http://schemas.microsoft.com/office/powerpoint/2010/main" val="1719738814"/>
              </p:ext>
            </p:extLst>
          </p:nvPr>
        </p:nvGraphicFramePr>
        <p:xfrm>
          <a:off x="786753" y="3173820"/>
          <a:ext cx="7553032" cy="864000"/>
        </p:xfrm>
        <a:graphic>
          <a:graphicData uri="http://schemas.openxmlformats.org/presentationml/2006/ole">
            <mc:AlternateContent xmlns:mc="http://schemas.openxmlformats.org/markup-compatibility/2006">
              <mc:Choice xmlns:v="urn:schemas-microsoft-com:vml" Requires="v">
                <p:oleObj spid="_x0000_s7170" name="Equation" r:id="rId4" imgW="3441700" imgH="393700" progId="Equation.DSMT4">
                  <p:embed/>
                </p:oleObj>
              </mc:Choice>
              <mc:Fallback>
                <p:oleObj name="Equation" r:id="rId4" imgW="3441700" imgH="393700" progId="Equation.DSMT4">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753" y="3173820"/>
                        <a:ext cx="7553032" cy="8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Subtitle 2"/>
          <p:cNvSpPr txBox="1">
            <a:spLocks/>
          </p:cNvSpPr>
          <p:nvPr/>
        </p:nvSpPr>
        <p:spPr>
          <a:xfrm>
            <a:off x="354845" y="2695817"/>
            <a:ext cx="8640000" cy="47241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pl-PL" sz="1800" b="1" dirty="0">
                <a:solidFill>
                  <a:srgbClr val="002060"/>
                </a:solidFill>
                <a:latin typeface="Arial" panose="020B0604020202020204" pitchFamily="34" charset="0"/>
                <a:cs typeface="Arial" panose="020B0604020202020204" pitchFamily="34" charset="0"/>
              </a:rPr>
              <a:t>2. Nivo buke prilikom </a:t>
            </a:r>
            <a:r>
              <a:rPr lang="pl-PL" sz="1800" b="1" dirty="0">
                <a:solidFill>
                  <a:srgbClr val="C00000"/>
                </a:solidFill>
                <a:latin typeface="Arial" panose="020B0604020202020204" pitchFamily="34" charset="0"/>
                <a:cs typeface="Arial" panose="020B0604020202020204" pitchFamily="34" charset="0"/>
              </a:rPr>
              <a:t>zavarivanja</a:t>
            </a:r>
            <a:r>
              <a:rPr lang="pl-PL" sz="1800" b="1" dirty="0">
                <a:solidFill>
                  <a:srgbClr val="002060"/>
                </a:solidFill>
                <a:latin typeface="Arial" panose="020B0604020202020204" pitchFamily="34" charset="0"/>
                <a:cs typeface="Arial" panose="020B0604020202020204" pitchFamily="34" charset="0"/>
              </a:rPr>
              <a:t> :</a:t>
            </a:r>
            <a:endParaRPr lang="vi-VN" sz="1800" b="1" dirty="0">
              <a:solidFill>
                <a:srgbClr val="002060"/>
              </a:solidFill>
              <a:latin typeface="Arial" panose="020B0604020202020204" pitchFamily="34" charset="0"/>
              <a:cs typeface="Arial" panose="020B0604020202020204" pitchFamily="34" charset="0"/>
            </a:endParaRPr>
          </a:p>
        </p:txBody>
      </p:sp>
      <p:sp>
        <p:nvSpPr>
          <p:cNvPr id="12" name="Subtitle 2"/>
          <p:cNvSpPr txBox="1">
            <a:spLocks/>
          </p:cNvSpPr>
          <p:nvPr/>
        </p:nvSpPr>
        <p:spPr>
          <a:xfrm>
            <a:off x="354848" y="2086232"/>
            <a:ext cx="8640000" cy="47241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pl-PL" sz="1800" b="1" dirty="0">
                <a:solidFill>
                  <a:srgbClr val="002060"/>
                </a:solidFill>
                <a:latin typeface="Arial" panose="020B0604020202020204" pitchFamily="34" charset="0"/>
                <a:cs typeface="Arial" panose="020B0604020202020204" pitchFamily="34" charset="0"/>
              </a:rPr>
              <a:t>1. Nivo buke prilikom </a:t>
            </a:r>
            <a:r>
              <a:rPr lang="pl-PL" sz="1800" b="1" dirty="0">
                <a:solidFill>
                  <a:srgbClr val="336600"/>
                </a:solidFill>
                <a:latin typeface="Arial" panose="020B0604020202020204" pitchFamily="34" charset="0"/>
                <a:cs typeface="Arial" panose="020B0604020202020204" pitchFamily="34" charset="0"/>
              </a:rPr>
              <a:t>planiranja i pauza </a:t>
            </a:r>
            <a:r>
              <a:rPr lang="pl-PL" sz="1800" b="1" dirty="0">
                <a:solidFill>
                  <a:srgbClr val="002060"/>
                </a:solidFill>
                <a:latin typeface="Arial" panose="020B0604020202020204" pitchFamily="34" charset="0"/>
                <a:cs typeface="Arial" panose="020B0604020202020204" pitchFamily="34" charset="0"/>
              </a:rPr>
              <a:t>iznosi </a:t>
            </a:r>
            <a:r>
              <a:rPr lang="pl-PL" sz="1800" b="1" dirty="0">
                <a:solidFill>
                  <a:srgbClr val="336600"/>
                </a:solidFill>
                <a:latin typeface="Arial" panose="020B0604020202020204" pitchFamily="34" charset="0"/>
                <a:cs typeface="Arial" panose="020B0604020202020204" pitchFamily="34" charset="0"/>
              </a:rPr>
              <a:t>70 dB</a:t>
            </a:r>
            <a:r>
              <a:rPr lang="pl-PL"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p:txBody>
      </p:sp>
      <p:sp>
        <p:nvSpPr>
          <p:cNvPr id="10" name="Subtitle 2"/>
          <p:cNvSpPr txBox="1">
            <a:spLocks/>
          </p:cNvSpPr>
          <p:nvPr/>
        </p:nvSpPr>
        <p:spPr>
          <a:xfrm>
            <a:off x="354842" y="4149080"/>
            <a:ext cx="8640000" cy="47241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pl-PL" sz="1800" b="1" dirty="0">
                <a:solidFill>
                  <a:srgbClr val="002060"/>
                </a:solidFill>
                <a:latin typeface="Arial" panose="020B0604020202020204" pitchFamily="34" charset="0"/>
                <a:cs typeface="Arial" panose="020B0604020202020204" pitchFamily="34" charset="0"/>
              </a:rPr>
              <a:t>3. Nivo buke prilikom </a:t>
            </a:r>
            <a:r>
              <a:rPr lang="pl-PL" sz="1800" b="1" dirty="0">
                <a:solidFill>
                  <a:srgbClr val="0066FF"/>
                </a:solidFill>
                <a:latin typeface="Arial" panose="020B0604020202020204" pitchFamily="34" charset="0"/>
                <a:cs typeface="Arial" panose="020B0604020202020204" pitchFamily="34" charset="0"/>
              </a:rPr>
              <a:t>sečenja i brušenja </a:t>
            </a:r>
            <a:r>
              <a:rPr lang="pl-PL" sz="1800" b="1" dirty="0">
                <a:solidFill>
                  <a:srgbClr val="002060"/>
                </a:solidFill>
                <a:latin typeface="Arial" panose="020B0604020202020204" pitchFamily="34" charset="0"/>
                <a:cs typeface="Arial" panose="020B0604020202020204" pitchFamily="34" charset="0"/>
              </a:rPr>
              <a:t>:</a:t>
            </a:r>
            <a:endParaRPr lang="vi-VN" sz="1800" b="1" dirty="0">
              <a:solidFill>
                <a:srgbClr val="002060"/>
              </a:solidFill>
              <a:latin typeface="Arial" panose="020B0604020202020204" pitchFamily="34" charset="0"/>
              <a:cs typeface="Arial" panose="020B0604020202020204"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318604103"/>
              </p:ext>
            </p:extLst>
          </p:nvPr>
        </p:nvGraphicFramePr>
        <p:xfrm>
          <a:off x="1163638" y="4660553"/>
          <a:ext cx="6797675" cy="928687"/>
        </p:xfrm>
        <a:graphic>
          <a:graphicData uri="http://schemas.openxmlformats.org/presentationml/2006/ole">
            <mc:AlternateContent xmlns:mc="http://schemas.openxmlformats.org/markup-compatibility/2006">
              <mc:Choice xmlns:v="urn:schemas-microsoft-com:vml" Requires="v">
                <p:oleObj spid="_x0000_s7171" name="Equation" r:id="rId6" imgW="3924000" imgH="533160" progId="Equation.DSMT4">
                  <p:embed/>
                </p:oleObj>
              </mc:Choice>
              <mc:Fallback>
                <p:oleObj name="Equation" r:id="rId6" imgW="3924000" imgH="533160" progId="Equation.DSMT4">
                  <p:embed/>
                  <p:pic>
                    <p:nvPicPr>
                      <p:cNvPr id="13" name="Object 12"/>
                      <p:cNvPicPr>
                        <a:picLocks noChangeAspect="1" noChangeArrowheads="1"/>
                      </p:cNvPicPr>
                      <p:nvPr/>
                    </p:nvPicPr>
                    <p:blipFill>
                      <a:blip r:embed="rId7"/>
                      <a:srcRect/>
                      <a:stretch>
                        <a:fillRect/>
                      </a:stretch>
                    </p:blipFill>
                    <p:spPr bwMode="auto">
                      <a:xfrm>
                        <a:off x="1163638" y="4660553"/>
                        <a:ext cx="6797675" cy="928687"/>
                      </a:xfrm>
                      <a:prstGeom prst="rect">
                        <a:avLst/>
                      </a:prstGeom>
                      <a:noFill/>
                      <a:ln w="19050">
                        <a:noFill/>
                        <a:miter lim="800000"/>
                        <a:headEnd/>
                        <a:tailEnd/>
                      </a:ln>
                    </p:spPr>
                  </p:pic>
                </p:oleObj>
              </mc:Fallback>
            </mc:AlternateContent>
          </a:graphicData>
        </a:graphic>
      </p:graphicFrame>
      <p:cxnSp>
        <p:nvCxnSpPr>
          <p:cNvPr id="14" name="Straight Connector 13">
            <a:extLst>
              <a:ext uri="{FF2B5EF4-FFF2-40B4-BE49-F238E27FC236}">
                <a16:creationId xmlns:a16="http://schemas.microsoft.com/office/drawing/2014/main" xmlns="" id="{3E059D98-E7F3-496C-BFDE-53D21D230BED}"/>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6" name="Rectangle 9">
            <a:extLst>
              <a:ext uri="{FF2B5EF4-FFF2-40B4-BE49-F238E27FC236}">
                <a16:creationId xmlns:a16="http://schemas.microsoft.com/office/drawing/2014/main" xmlns="" id="{81FD43F8-9426-40F3-92A9-B0AAEE6A153D}"/>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Rectangle 9">
            <a:extLst>
              <a:ext uri="{FF2B5EF4-FFF2-40B4-BE49-F238E27FC236}">
                <a16:creationId xmlns:a16="http://schemas.microsoft.com/office/drawing/2014/main" xmlns="" id="{0F194BC1-33DE-42E5-8BB1-676EF92B55A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2" name="Subtitle 2">
            <a:extLst>
              <a:ext uri="{FF2B5EF4-FFF2-40B4-BE49-F238E27FC236}">
                <a16:creationId xmlns:a16="http://schemas.microsoft.com/office/drawing/2014/main" xmlns="" id="{80926697-A915-4490-989A-D839E5F76205}"/>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sp>
        <p:nvSpPr>
          <p:cNvPr id="23" name="Subtitle 2">
            <a:extLst>
              <a:ext uri="{FF2B5EF4-FFF2-40B4-BE49-F238E27FC236}">
                <a16:creationId xmlns:a16="http://schemas.microsoft.com/office/drawing/2014/main" xmlns="" id="{6D57C407-168A-4353-9ACC-A3137A7AB7D7}"/>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CD2AF052-E2E4-5B24-8BB6-16686C8B7039}"/>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121014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xmlns="" id="{26E17958-1DA0-4071-9CCA-DDA2FDA437F9}"/>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9" name="Subtitle 2">
            <a:extLst>
              <a:ext uri="{FF2B5EF4-FFF2-40B4-BE49-F238E27FC236}">
                <a16:creationId xmlns:a16="http://schemas.microsoft.com/office/drawing/2014/main" xmlns="" id="{0E672592-DCDE-455F-BCFA-3B49A871B320}"/>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0" name="Subtitle 2"/>
          <p:cNvSpPr txBox="1">
            <a:spLocks/>
          </p:cNvSpPr>
          <p:nvPr/>
        </p:nvSpPr>
        <p:spPr>
          <a:xfrm>
            <a:off x="539552" y="2100672"/>
            <a:ext cx="6687395" cy="7585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spcAft>
                <a:spcPts val="600"/>
              </a:spcAft>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Izračunavanje doprinosa pojedinačnog zadatka dnevnom </a:t>
            </a:r>
            <a:br>
              <a:rPr lang="pl-PL" sz="1800" b="1" dirty="0">
                <a:solidFill>
                  <a:srgbClr val="002060"/>
                </a:solidFill>
                <a:latin typeface="Arial" panose="020B0604020202020204" pitchFamily="34" charset="0"/>
                <a:cs typeface="Arial" panose="020B0604020202020204" pitchFamily="34" charset="0"/>
              </a:rPr>
            </a:br>
            <a:r>
              <a:rPr lang="pl-PL" sz="1800" b="1" dirty="0">
                <a:solidFill>
                  <a:srgbClr val="002060"/>
                </a:solidFill>
                <a:latin typeface="Arial" panose="020B0604020202020204" pitchFamily="34" charset="0"/>
                <a:cs typeface="Arial" panose="020B0604020202020204" pitchFamily="34" charset="0"/>
              </a:rPr>
              <a:t>A-ponderisanom nivou izloženosti:</a:t>
            </a:r>
            <a:endParaRPr lang="vi-VN" sz="1800" b="1" dirty="0">
              <a:solidFill>
                <a:srgbClr val="002060"/>
              </a:solidFill>
              <a:latin typeface="Arial" panose="020B0604020202020204" pitchFamily="34" charset="0"/>
              <a:cs typeface="Arial" panose="020B0604020202020204" pitchFamily="34" charset="0"/>
            </a:endParaRPr>
          </a:p>
        </p:txBody>
      </p:sp>
      <p:sp>
        <p:nvSpPr>
          <p:cNvPr id="1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5" name="Rectangle 5"/>
          <p:cNvSpPr>
            <a:spLocks noChangeArrowheads="1"/>
          </p:cNvSpPr>
          <p:nvPr/>
        </p:nvSpPr>
        <p:spPr bwMode="auto">
          <a:xfrm>
            <a:off x="0" y="847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6" name="Rectangle 6"/>
          <p:cNvSpPr>
            <a:spLocks noChangeArrowheads="1"/>
          </p:cNvSpPr>
          <p:nvPr/>
        </p:nvSpPr>
        <p:spPr bwMode="auto">
          <a:xfrm>
            <a:off x="0" y="1695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7" name="Rectangle 7"/>
          <p:cNvSpPr>
            <a:spLocks noChangeArrowheads="1"/>
          </p:cNvSpPr>
          <p:nvPr/>
        </p:nvSpPr>
        <p:spPr bwMode="auto">
          <a:xfrm>
            <a:off x="0"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r-Latn-RS" altLang="sr-Latn-R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11" name="Object 10"/>
          <p:cNvGraphicFramePr>
            <a:graphicFrameLocks noChangeAspect="1"/>
          </p:cNvGraphicFramePr>
          <p:nvPr>
            <p:extLst>
              <p:ext uri="{D42A27DB-BD31-4B8C-83A1-F6EECF244321}">
                <p14:modId xmlns:p14="http://schemas.microsoft.com/office/powerpoint/2010/main" val="153138061"/>
              </p:ext>
            </p:extLst>
          </p:nvPr>
        </p:nvGraphicFramePr>
        <p:xfrm>
          <a:off x="2205137" y="2812615"/>
          <a:ext cx="4703762" cy="963612"/>
        </p:xfrm>
        <a:graphic>
          <a:graphicData uri="http://schemas.openxmlformats.org/presentationml/2006/ole">
            <mc:AlternateContent xmlns:mc="http://schemas.openxmlformats.org/markup-compatibility/2006">
              <mc:Choice xmlns:v="urn:schemas-microsoft-com:vml" Requires="v">
                <p:oleObj spid="_x0000_s8194" name="Equation" r:id="rId4" imgW="2044440" imgH="419040" progId="Equation.DSMT4">
                  <p:embed/>
                </p:oleObj>
              </mc:Choice>
              <mc:Fallback>
                <p:oleObj name="Equation" r:id="rId4" imgW="2044440" imgH="419040" progId="Equation.DSMT4">
                  <p:embed/>
                  <p:pic>
                    <p:nvPicPr>
                      <p:cNvPr id="11" name="Object 10"/>
                      <p:cNvPicPr>
                        <a:picLocks noChangeAspect="1" noChangeArrowheads="1"/>
                      </p:cNvPicPr>
                      <p:nvPr/>
                    </p:nvPicPr>
                    <p:blipFill>
                      <a:blip r:embed="rId5"/>
                      <a:srcRect/>
                      <a:stretch>
                        <a:fillRect/>
                      </a:stretch>
                    </p:blipFill>
                    <p:spPr bwMode="auto">
                      <a:xfrm>
                        <a:off x="2205137" y="2812615"/>
                        <a:ext cx="4703762" cy="963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cxnSp>
        <p:nvCxnSpPr>
          <p:cNvPr id="18" name="Straight Connector 17">
            <a:extLst>
              <a:ext uri="{FF2B5EF4-FFF2-40B4-BE49-F238E27FC236}">
                <a16:creationId xmlns:a16="http://schemas.microsoft.com/office/drawing/2014/main" xmlns="" id="{993C2066-12CE-4CC9-8075-F864B6DD5F57}"/>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3" name="Rectangle 9">
            <a:extLst>
              <a:ext uri="{FF2B5EF4-FFF2-40B4-BE49-F238E27FC236}">
                <a16:creationId xmlns:a16="http://schemas.microsoft.com/office/drawing/2014/main" xmlns="" id="{2A4A168E-91A3-43A9-9671-9E67F3404327}"/>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4" name="Rectangle 9">
            <a:extLst>
              <a:ext uri="{FF2B5EF4-FFF2-40B4-BE49-F238E27FC236}">
                <a16:creationId xmlns:a16="http://schemas.microsoft.com/office/drawing/2014/main" xmlns="" id="{E3056EC0-D212-43E4-B197-78BD4D23ABB0}"/>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0" name="Subtitle 2">
            <a:extLst>
              <a:ext uri="{FF2B5EF4-FFF2-40B4-BE49-F238E27FC236}">
                <a16:creationId xmlns:a16="http://schemas.microsoft.com/office/drawing/2014/main" xmlns="" id="{A2F6EDDE-4447-4F19-A7F7-B79B442594EF}"/>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grpSp>
        <p:nvGrpSpPr>
          <p:cNvPr id="9" name="Group 8">
            <a:extLst>
              <a:ext uri="{FF2B5EF4-FFF2-40B4-BE49-F238E27FC236}">
                <a16:creationId xmlns:a16="http://schemas.microsoft.com/office/drawing/2014/main" xmlns="" id="{2CFCF7D9-58D6-42FC-B729-6EB3DAEE3BA5}"/>
              </a:ext>
            </a:extLst>
          </p:cNvPr>
          <p:cNvGrpSpPr/>
          <p:nvPr/>
        </p:nvGrpSpPr>
        <p:grpSpPr>
          <a:xfrm>
            <a:off x="755576" y="3933056"/>
            <a:ext cx="7883936" cy="1622670"/>
            <a:chOff x="755576" y="3933056"/>
            <a:chExt cx="7883936" cy="1622670"/>
          </a:xfrm>
        </p:grpSpPr>
        <p:sp>
          <p:nvSpPr>
            <p:cNvPr id="19" name="Subtitle 2"/>
            <p:cNvSpPr txBox="1">
              <a:spLocks/>
            </p:cNvSpPr>
            <p:nvPr/>
          </p:nvSpPr>
          <p:spPr>
            <a:xfrm>
              <a:off x="755576" y="3933056"/>
              <a:ext cx="7883936" cy="162267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900"/>
                </a:spcBef>
                <a:spcAft>
                  <a:spcPts val="0"/>
                </a:spcAft>
              </a:pPr>
              <a:r>
                <a:rPr lang="pl-PL" sz="1800" b="1" i="1" dirty="0">
                  <a:solidFill>
                    <a:srgbClr val="002060"/>
                  </a:solidFill>
                  <a:latin typeface="Arial" panose="020B0604020202020204" pitchFamily="34" charset="0"/>
                  <a:cs typeface="Arial" panose="020B0604020202020204" pitchFamily="34" charset="0"/>
                </a:rPr>
                <a:t>L</a:t>
              </a:r>
              <a:r>
                <a:rPr lang="pl-PL" sz="1800" b="1" i="1" baseline="-25000" dirty="0">
                  <a:solidFill>
                    <a:srgbClr val="002060"/>
                  </a:solidFill>
                  <a:latin typeface="Arial" panose="020B0604020202020204" pitchFamily="34" charset="0"/>
                  <a:cs typeface="Arial" panose="020B0604020202020204" pitchFamily="34" charset="0"/>
                </a:rPr>
                <a:t>p,A,eqT,m</a:t>
              </a:r>
              <a:r>
                <a:rPr lang="pl-PL" sz="1800" b="1" dirty="0">
                  <a:solidFill>
                    <a:srgbClr val="002060"/>
                  </a:solidFill>
                  <a:latin typeface="Arial" panose="020B0604020202020204" pitchFamily="34" charset="0"/>
                  <a:cs typeface="Arial" panose="020B0604020202020204" pitchFamily="34" charset="0"/>
                </a:rPr>
                <a:t> - A-ponderisani ekvivalentni kontinualni nivo zvučnog</a:t>
              </a:r>
              <a:br>
                <a:rPr lang="pl-PL" sz="1800" b="1" dirty="0">
                  <a:solidFill>
                    <a:srgbClr val="002060"/>
                  </a:solidFill>
                  <a:latin typeface="Arial" panose="020B0604020202020204" pitchFamily="34" charset="0"/>
                  <a:cs typeface="Arial" panose="020B0604020202020204" pitchFamily="34" charset="0"/>
                </a:rPr>
              </a:br>
              <a:r>
                <a:rPr lang="pl-PL" sz="1800" b="1" dirty="0">
                  <a:solidFill>
                    <a:srgbClr val="002060"/>
                  </a:solidFill>
                  <a:latin typeface="Arial" panose="020B0604020202020204" pitchFamily="34" charset="0"/>
                  <a:cs typeface="Arial" panose="020B0604020202020204" pitchFamily="34" charset="0"/>
                </a:rPr>
                <a:t>                 pritiska za radni zadatak </a:t>
              </a:r>
              <a:r>
                <a:rPr lang="pl-PL" sz="1800" b="1" i="1" dirty="0">
                  <a:solidFill>
                    <a:srgbClr val="002060"/>
                  </a:solidFill>
                  <a:latin typeface="Arial" panose="020B0604020202020204" pitchFamily="34" charset="0"/>
                  <a:cs typeface="Arial" panose="020B0604020202020204" pitchFamily="34" charset="0"/>
                </a:rPr>
                <a:t>m</a:t>
              </a:r>
              <a:r>
                <a:rPr lang="pl-PL" sz="1800" b="1" dirty="0">
                  <a:solidFill>
                    <a:srgbClr val="002060"/>
                  </a:solidFill>
                  <a:latin typeface="Arial" panose="020B0604020202020204" pitchFamily="34" charset="0"/>
                  <a:cs typeface="Arial" panose="020B0604020202020204" pitchFamily="34" charset="0"/>
                </a:rPr>
                <a:t>; </a:t>
              </a:r>
            </a:p>
            <a:p>
              <a:pPr algn="just">
                <a:spcBef>
                  <a:spcPts val="900"/>
                </a:spcBef>
                <a:spcAft>
                  <a:spcPts val="0"/>
                </a:spcAft>
              </a:pPr>
              <a:r>
                <a:rPr lang="pl-PL" sz="1800" b="1" i="1" dirty="0">
                  <a:solidFill>
                    <a:srgbClr val="002060"/>
                  </a:solidFill>
                  <a:latin typeface="Arial" panose="020B0604020202020204" pitchFamily="34" charset="0"/>
                  <a:cs typeface="Arial" panose="020B0604020202020204" pitchFamily="34" charset="0"/>
                </a:rPr>
                <a:t>T</a:t>
              </a:r>
              <a:r>
                <a:rPr lang="pl-PL" sz="1800" b="1" i="1" baseline="-25000" dirty="0">
                  <a:solidFill>
                    <a:srgbClr val="002060"/>
                  </a:solidFill>
                  <a:latin typeface="Arial" panose="020B0604020202020204" pitchFamily="34" charset="0"/>
                  <a:cs typeface="Arial" panose="020B0604020202020204" pitchFamily="34" charset="0"/>
                </a:rPr>
                <a:t>m</a:t>
              </a:r>
              <a:r>
                <a:rPr lang="pl-PL" sz="1800" b="1" i="1" dirty="0">
                  <a:solidFill>
                    <a:srgbClr val="002060"/>
                  </a:solidFill>
                  <a:latin typeface="Arial" panose="020B0604020202020204" pitchFamily="34" charset="0"/>
                  <a:cs typeface="Arial" panose="020B0604020202020204" pitchFamily="34" charset="0"/>
                </a:rPr>
                <a:t> </a:t>
              </a:r>
              <a:r>
                <a:rPr lang="pl-PL" sz="1800" b="1" dirty="0">
                  <a:solidFill>
                    <a:srgbClr val="002060"/>
                  </a:solidFill>
                  <a:latin typeface="Arial" panose="020B0604020202020204" pitchFamily="34" charset="0"/>
                  <a:cs typeface="Arial" panose="020B0604020202020204" pitchFamily="34" charset="0"/>
                </a:rPr>
                <a:t>- aritmetička srednja vrednost trajanja radnog zadatka </a:t>
              </a:r>
              <a:r>
                <a:rPr lang="pl-PL" sz="1800" b="1" i="1" dirty="0">
                  <a:solidFill>
                    <a:srgbClr val="002060"/>
                  </a:solidFill>
                  <a:latin typeface="Arial" panose="020B0604020202020204" pitchFamily="34" charset="0"/>
                  <a:cs typeface="Arial" panose="020B0604020202020204" pitchFamily="34" charset="0"/>
                </a:rPr>
                <a:t>m</a:t>
              </a:r>
              <a:r>
                <a:rPr lang="pl-PL" sz="1800" b="1" dirty="0">
                  <a:solidFill>
                    <a:srgbClr val="002060"/>
                  </a:solidFill>
                  <a:latin typeface="Arial" panose="020B0604020202020204" pitchFamily="34" charset="0"/>
                  <a:cs typeface="Arial" panose="020B0604020202020204" pitchFamily="34" charset="0"/>
                </a:rPr>
                <a:t>; </a:t>
              </a:r>
            </a:p>
            <a:p>
              <a:pPr algn="just">
                <a:spcBef>
                  <a:spcPts val="900"/>
                </a:spcBef>
                <a:spcAft>
                  <a:spcPts val="0"/>
                </a:spcAft>
              </a:pPr>
              <a:r>
                <a:rPr lang="pl-PL" sz="1800" b="1" i="1" dirty="0">
                  <a:solidFill>
                    <a:srgbClr val="002060"/>
                  </a:solidFill>
                  <a:latin typeface="Arial" panose="020B0604020202020204" pitchFamily="34" charset="0"/>
                  <a:cs typeface="Arial" panose="020B0604020202020204" pitchFamily="34" charset="0"/>
                </a:rPr>
                <a:t>T</a:t>
              </a:r>
              <a:r>
                <a:rPr lang="pl-PL" sz="1800" b="1" baseline="-25000" dirty="0">
                  <a:solidFill>
                    <a:srgbClr val="002060"/>
                  </a:solidFill>
                  <a:latin typeface="Arial" panose="020B0604020202020204" pitchFamily="34" charset="0"/>
                  <a:cs typeface="Arial" panose="020B0604020202020204" pitchFamily="34" charset="0"/>
                </a:rPr>
                <a:t>0</a:t>
              </a:r>
              <a:r>
                <a:rPr lang="pl-PL" sz="1800" b="1" dirty="0">
                  <a:solidFill>
                    <a:srgbClr val="002060"/>
                  </a:solidFill>
                  <a:latin typeface="Arial" panose="020B0604020202020204" pitchFamily="34" charset="0"/>
                  <a:cs typeface="Arial" panose="020B0604020202020204" pitchFamily="34" charset="0"/>
                </a:rPr>
                <a:t>  - referentno trajanje, </a:t>
              </a:r>
              <a:r>
                <a:rPr lang="pl-PL" sz="1800" b="1" i="1" dirty="0">
                  <a:solidFill>
                    <a:srgbClr val="002060"/>
                  </a:solidFill>
                  <a:latin typeface="Arial" panose="020B0604020202020204" pitchFamily="34" charset="0"/>
                  <a:cs typeface="Arial" panose="020B0604020202020204" pitchFamily="34" charset="0"/>
                </a:rPr>
                <a:t>T</a:t>
              </a:r>
              <a:r>
                <a:rPr lang="pl-PL" sz="1800" b="1" baseline="-25000" dirty="0">
                  <a:solidFill>
                    <a:srgbClr val="002060"/>
                  </a:solidFill>
                  <a:latin typeface="Arial" panose="020B0604020202020204" pitchFamily="34" charset="0"/>
                  <a:cs typeface="Arial" panose="020B0604020202020204" pitchFamily="34" charset="0"/>
                </a:rPr>
                <a:t>0</a:t>
              </a:r>
              <a:r>
                <a:rPr lang="pl-PL" sz="1800" b="1" dirty="0">
                  <a:solidFill>
                    <a:srgbClr val="002060"/>
                  </a:solidFill>
                  <a:latin typeface="Arial" panose="020B0604020202020204" pitchFamily="34" charset="0"/>
                  <a:cs typeface="Arial" panose="020B0604020202020204" pitchFamily="34" charset="0"/>
                </a:rPr>
                <a:t> = 8 h.</a:t>
              </a:r>
            </a:p>
          </p:txBody>
        </p:sp>
        <p:sp>
          <p:nvSpPr>
            <p:cNvPr id="7" name="TextBox 6">
              <a:extLst>
                <a:ext uri="{FF2B5EF4-FFF2-40B4-BE49-F238E27FC236}">
                  <a16:creationId xmlns:a16="http://schemas.microsoft.com/office/drawing/2014/main" xmlns="" id="{159F9DD0-E20E-496D-B003-98FD06FDBF6F}"/>
                </a:ext>
              </a:extLst>
            </p:cNvPr>
            <p:cNvSpPr txBox="1"/>
            <p:nvPr/>
          </p:nvSpPr>
          <p:spPr>
            <a:xfrm>
              <a:off x="781268" y="4304301"/>
              <a:ext cx="314111" cy="584775"/>
            </a:xfrm>
            <a:prstGeom prst="rect">
              <a:avLst/>
            </a:prstGeom>
            <a:noFill/>
          </p:spPr>
          <p:txBody>
            <a:bodyPr wrap="square" rtlCol="0">
              <a:spAutoFit/>
            </a:bodyPr>
            <a:lstStyle/>
            <a:p>
              <a:r>
                <a:rPr lang="sr-Latn-RS" sz="3200" dirty="0">
                  <a:solidFill>
                    <a:srgbClr val="002060"/>
                  </a:solidFill>
                </a:rPr>
                <a:t>-</a:t>
              </a:r>
            </a:p>
          </p:txBody>
        </p:sp>
      </p:grpSp>
      <p:sp>
        <p:nvSpPr>
          <p:cNvPr id="2" name="Rectangle 15">
            <a:extLst>
              <a:ext uri="{FF2B5EF4-FFF2-40B4-BE49-F238E27FC236}">
                <a16:creationId xmlns:a16="http://schemas.microsoft.com/office/drawing/2014/main" xmlns="" id="{92963F5F-B03D-F6E9-0664-6EA553F130B6}"/>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01870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xmlns="" id="{EADD0D43-47A1-415D-A8D5-0468BBA3EAF7}"/>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2" name="Subtitle 2">
            <a:extLst>
              <a:ext uri="{FF2B5EF4-FFF2-40B4-BE49-F238E27FC236}">
                <a16:creationId xmlns:a16="http://schemas.microsoft.com/office/drawing/2014/main" xmlns="" id="{CEDC9834-360F-4567-AA57-4B8B010CACB9}"/>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0" name="Subtitle 2"/>
          <p:cNvSpPr txBox="1">
            <a:spLocks/>
          </p:cNvSpPr>
          <p:nvPr/>
        </p:nvSpPr>
        <p:spPr>
          <a:xfrm>
            <a:off x="1038730" y="1772816"/>
            <a:ext cx="6768000" cy="7585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spcAft>
                <a:spcPts val="600"/>
              </a:spcAft>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Izračunavanje doprinosa buke tokom </a:t>
            </a:r>
            <a:r>
              <a:rPr lang="pl-PL" sz="1800" b="1" dirty="0">
                <a:solidFill>
                  <a:srgbClr val="336600"/>
                </a:solidFill>
                <a:latin typeface="Arial" panose="020B0604020202020204" pitchFamily="34" charset="0"/>
                <a:cs typeface="Arial" panose="020B0604020202020204" pitchFamily="34" charset="0"/>
              </a:rPr>
              <a:t>planiranja i pauza </a:t>
            </a:r>
            <a:r>
              <a:rPr lang="pl-PL" sz="1800" b="1" dirty="0">
                <a:solidFill>
                  <a:srgbClr val="002060"/>
                </a:solidFill>
                <a:latin typeface="Arial" panose="020B0604020202020204" pitchFamily="34" charset="0"/>
                <a:cs typeface="Arial" panose="020B0604020202020204" pitchFamily="34" charset="0"/>
              </a:rPr>
              <a:t>dnevnom A-ponderisanom nivou izloženosti:</a:t>
            </a:r>
            <a:endParaRPr lang="vi-VN" sz="1800" b="1" dirty="0">
              <a:solidFill>
                <a:srgbClr val="002060"/>
              </a:solidFill>
              <a:latin typeface="Arial" panose="020B0604020202020204" pitchFamily="34" charset="0"/>
              <a:cs typeface="Arial" panose="020B0604020202020204" pitchFamily="34" charset="0"/>
            </a:endParaRPr>
          </a:p>
        </p:txBody>
      </p:sp>
      <p:sp>
        <p:nvSpPr>
          <p:cNvPr id="1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5" name="Rectangle 5"/>
          <p:cNvSpPr>
            <a:spLocks noChangeArrowheads="1"/>
          </p:cNvSpPr>
          <p:nvPr/>
        </p:nvSpPr>
        <p:spPr bwMode="auto">
          <a:xfrm>
            <a:off x="0" y="847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6" name="Rectangle 6"/>
          <p:cNvSpPr>
            <a:spLocks noChangeArrowheads="1"/>
          </p:cNvSpPr>
          <p:nvPr/>
        </p:nvSpPr>
        <p:spPr bwMode="auto">
          <a:xfrm>
            <a:off x="0" y="1695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7" name="Rectangle 7"/>
          <p:cNvSpPr>
            <a:spLocks noChangeArrowheads="1"/>
          </p:cNvSpPr>
          <p:nvPr/>
        </p:nvSpPr>
        <p:spPr bwMode="auto">
          <a:xfrm>
            <a:off x="0"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r-Latn-RS" altLang="sr-Latn-R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9" name="Object 8"/>
          <p:cNvGraphicFramePr>
            <a:graphicFrameLocks noChangeAspect="1"/>
          </p:cNvGraphicFramePr>
          <p:nvPr>
            <p:extLst>
              <p:ext uri="{D42A27DB-BD31-4B8C-83A1-F6EECF244321}">
                <p14:modId xmlns:p14="http://schemas.microsoft.com/office/powerpoint/2010/main" val="1716323407"/>
              </p:ext>
            </p:extLst>
          </p:nvPr>
        </p:nvGraphicFramePr>
        <p:xfrm>
          <a:off x="1897967" y="2433247"/>
          <a:ext cx="5287962" cy="904875"/>
        </p:xfrm>
        <a:graphic>
          <a:graphicData uri="http://schemas.openxmlformats.org/presentationml/2006/ole">
            <mc:AlternateContent xmlns:mc="http://schemas.openxmlformats.org/markup-compatibility/2006">
              <mc:Choice xmlns:v="urn:schemas-microsoft-com:vml" Requires="v">
                <p:oleObj spid="_x0000_s9218" name="Equation" r:id="rId4" imgW="2298600" imgH="393480" progId="Equation.DSMT4">
                  <p:embed/>
                </p:oleObj>
              </mc:Choice>
              <mc:Fallback>
                <p:oleObj name="Equation" r:id="rId4" imgW="2298600" imgH="393480" progId="Equation.DSMT4">
                  <p:embed/>
                  <p:pic>
                    <p:nvPicPr>
                      <p:cNvPr id="9" name="Object 8"/>
                      <p:cNvPicPr>
                        <a:picLocks noChangeAspect="1" noChangeArrowheads="1"/>
                      </p:cNvPicPr>
                      <p:nvPr/>
                    </p:nvPicPr>
                    <p:blipFill>
                      <a:blip r:embed="rId5"/>
                      <a:srcRect/>
                      <a:stretch>
                        <a:fillRect/>
                      </a:stretch>
                    </p:blipFill>
                    <p:spPr bwMode="auto">
                      <a:xfrm>
                        <a:off x="1897967" y="2433247"/>
                        <a:ext cx="5287962" cy="90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Subtitle 2"/>
          <p:cNvSpPr txBox="1">
            <a:spLocks/>
          </p:cNvSpPr>
          <p:nvPr/>
        </p:nvSpPr>
        <p:spPr>
          <a:xfrm>
            <a:off x="1044360" y="3356992"/>
            <a:ext cx="6768000" cy="7585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spcAft>
                <a:spcPts val="600"/>
              </a:spcAft>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Izračunavanje doprinosa buke tokom </a:t>
            </a:r>
            <a:r>
              <a:rPr lang="pl-PL" sz="1800" b="1" dirty="0">
                <a:solidFill>
                  <a:srgbClr val="C00000"/>
                </a:solidFill>
                <a:latin typeface="Arial" panose="020B0604020202020204" pitchFamily="34" charset="0"/>
                <a:cs typeface="Arial" panose="020B0604020202020204" pitchFamily="34" charset="0"/>
              </a:rPr>
              <a:t>zavarivanja</a:t>
            </a:r>
            <a:r>
              <a:rPr lang="pl-PL" sz="1800" b="1" dirty="0">
                <a:solidFill>
                  <a:srgbClr val="002060"/>
                </a:solidFill>
                <a:latin typeface="Arial" panose="020B0604020202020204" pitchFamily="34" charset="0"/>
                <a:cs typeface="Arial" panose="020B0604020202020204" pitchFamily="34" charset="0"/>
              </a:rPr>
              <a:t> dnevnom A-ponderisanom nivou izloženosti:</a:t>
            </a:r>
            <a:endParaRPr lang="vi-VN" sz="1800" b="1" dirty="0">
              <a:solidFill>
                <a:srgbClr val="002060"/>
              </a:solidFill>
              <a:latin typeface="Arial" panose="020B0604020202020204" pitchFamily="34" charset="0"/>
              <a:cs typeface="Arial" panose="020B0604020202020204" pitchFamily="34" charset="0"/>
            </a:endParaRPr>
          </a:p>
        </p:txBody>
      </p:sp>
      <p:sp>
        <p:nvSpPr>
          <p:cNvPr id="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18" name="Object 17"/>
          <p:cNvGraphicFramePr>
            <a:graphicFrameLocks noChangeAspect="1"/>
          </p:cNvGraphicFramePr>
          <p:nvPr>
            <p:extLst>
              <p:ext uri="{D42A27DB-BD31-4B8C-83A1-F6EECF244321}">
                <p14:modId xmlns:p14="http://schemas.microsoft.com/office/powerpoint/2010/main" val="672102245"/>
              </p:ext>
            </p:extLst>
          </p:nvPr>
        </p:nvGraphicFramePr>
        <p:xfrm>
          <a:off x="1869392" y="4017423"/>
          <a:ext cx="5345112" cy="904875"/>
        </p:xfrm>
        <a:graphic>
          <a:graphicData uri="http://schemas.openxmlformats.org/presentationml/2006/ole">
            <mc:AlternateContent xmlns:mc="http://schemas.openxmlformats.org/markup-compatibility/2006">
              <mc:Choice xmlns:v="urn:schemas-microsoft-com:vml" Requires="v">
                <p:oleObj spid="_x0000_s9219" name="Equation" r:id="rId6" imgW="2323800" imgH="393480" progId="Equation.DSMT4">
                  <p:embed/>
                </p:oleObj>
              </mc:Choice>
              <mc:Fallback>
                <p:oleObj name="Equation" r:id="rId6" imgW="2323800" imgH="393480" progId="Equation.DSMT4">
                  <p:embed/>
                  <p:pic>
                    <p:nvPicPr>
                      <p:cNvPr id="18" name="Object 17"/>
                      <p:cNvPicPr>
                        <a:picLocks noChangeAspect="1" noChangeArrowheads="1"/>
                      </p:cNvPicPr>
                      <p:nvPr/>
                    </p:nvPicPr>
                    <p:blipFill>
                      <a:blip r:embed="rId7"/>
                      <a:srcRect/>
                      <a:stretch>
                        <a:fillRect/>
                      </a:stretch>
                    </p:blipFill>
                    <p:spPr bwMode="auto">
                      <a:xfrm>
                        <a:off x="1869392" y="4017423"/>
                        <a:ext cx="5345112" cy="90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Subtitle 2"/>
          <p:cNvSpPr txBox="1">
            <a:spLocks/>
          </p:cNvSpPr>
          <p:nvPr/>
        </p:nvSpPr>
        <p:spPr>
          <a:xfrm>
            <a:off x="1044360" y="4941168"/>
            <a:ext cx="6768000" cy="7585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spcAft>
                <a:spcPts val="600"/>
              </a:spcAft>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Izračunavanje doprinosa buke tokom </a:t>
            </a:r>
            <a:r>
              <a:rPr lang="pl-PL" sz="1800" b="1" dirty="0">
                <a:solidFill>
                  <a:srgbClr val="0066FF"/>
                </a:solidFill>
                <a:latin typeface="Arial" panose="020B0604020202020204" pitchFamily="34" charset="0"/>
                <a:cs typeface="Arial" panose="020B0604020202020204" pitchFamily="34" charset="0"/>
              </a:rPr>
              <a:t>sečenja i brušenja </a:t>
            </a:r>
            <a:r>
              <a:rPr lang="pl-PL" sz="1800" b="1" dirty="0">
                <a:solidFill>
                  <a:srgbClr val="002060"/>
                </a:solidFill>
                <a:latin typeface="Arial" panose="020B0604020202020204" pitchFamily="34" charset="0"/>
                <a:cs typeface="Arial" panose="020B0604020202020204" pitchFamily="34" charset="0"/>
              </a:rPr>
              <a:t>dnevnom A-ponderisanom nivou izloženosti:</a:t>
            </a:r>
            <a:endParaRPr lang="vi-VN" sz="1800" b="1" dirty="0">
              <a:solidFill>
                <a:srgbClr val="002060"/>
              </a:solidFill>
              <a:latin typeface="Arial" panose="020B0604020202020204" pitchFamily="34" charset="0"/>
              <a:cs typeface="Arial" panose="020B0604020202020204" pitchFamily="34" charset="0"/>
            </a:endParaRPr>
          </a:p>
        </p:txBody>
      </p:sp>
      <p:sp>
        <p:nvSpPr>
          <p:cNvPr id="2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19" name="Object 18"/>
          <p:cNvGraphicFramePr>
            <a:graphicFrameLocks noChangeAspect="1"/>
          </p:cNvGraphicFramePr>
          <p:nvPr>
            <p:extLst>
              <p:ext uri="{D42A27DB-BD31-4B8C-83A1-F6EECF244321}">
                <p14:modId xmlns:p14="http://schemas.microsoft.com/office/powerpoint/2010/main" val="374974417"/>
              </p:ext>
            </p:extLst>
          </p:nvPr>
        </p:nvGraphicFramePr>
        <p:xfrm>
          <a:off x="2244042" y="5601599"/>
          <a:ext cx="4595813" cy="827087"/>
        </p:xfrm>
        <a:graphic>
          <a:graphicData uri="http://schemas.openxmlformats.org/presentationml/2006/ole">
            <mc:AlternateContent xmlns:mc="http://schemas.openxmlformats.org/markup-compatibility/2006">
              <mc:Choice xmlns:v="urn:schemas-microsoft-com:vml" Requires="v">
                <p:oleObj spid="_x0000_s9220" name="Equation" r:id="rId8" imgW="2412720" imgH="431640" progId="Equation.DSMT4">
                  <p:embed/>
                </p:oleObj>
              </mc:Choice>
              <mc:Fallback>
                <p:oleObj name="Equation" r:id="rId8" imgW="2412720" imgH="431640" progId="Equation.DSMT4">
                  <p:embed/>
                  <p:pic>
                    <p:nvPicPr>
                      <p:cNvPr id="19" name="Object 18"/>
                      <p:cNvPicPr>
                        <a:picLocks noChangeAspect="1" noChangeArrowheads="1"/>
                      </p:cNvPicPr>
                      <p:nvPr/>
                    </p:nvPicPr>
                    <p:blipFill>
                      <a:blip r:embed="rId9"/>
                      <a:srcRect/>
                      <a:stretch>
                        <a:fillRect/>
                      </a:stretch>
                    </p:blipFill>
                    <p:spPr bwMode="auto">
                      <a:xfrm>
                        <a:off x="2244042" y="5601599"/>
                        <a:ext cx="4595813" cy="827087"/>
                      </a:xfrm>
                      <a:prstGeom prst="rect">
                        <a:avLst/>
                      </a:prstGeom>
                      <a:noFill/>
                      <a:ln w="19050">
                        <a:noFill/>
                        <a:miter lim="800000"/>
                        <a:headEnd/>
                        <a:tailEnd/>
                      </a:ln>
                    </p:spPr>
                  </p:pic>
                </p:oleObj>
              </mc:Fallback>
            </mc:AlternateContent>
          </a:graphicData>
        </a:graphic>
      </p:graphicFrame>
      <p:cxnSp>
        <p:nvCxnSpPr>
          <p:cNvPr id="22" name="Straight Connector 21">
            <a:extLst>
              <a:ext uri="{FF2B5EF4-FFF2-40B4-BE49-F238E27FC236}">
                <a16:creationId xmlns:a16="http://schemas.microsoft.com/office/drawing/2014/main" xmlns="" id="{A93D2A7F-6373-476D-A58F-5A2D35CA116F}"/>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6" name="Rectangle 9">
            <a:extLst>
              <a:ext uri="{FF2B5EF4-FFF2-40B4-BE49-F238E27FC236}">
                <a16:creationId xmlns:a16="http://schemas.microsoft.com/office/drawing/2014/main" xmlns="" id="{625A81E9-B50C-48F4-AB26-9CF0C83B64A0}"/>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7" name="Rectangle 9">
            <a:extLst>
              <a:ext uri="{FF2B5EF4-FFF2-40B4-BE49-F238E27FC236}">
                <a16:creationId xmlns:a16="http://schemas.microsoft.com/office/drawing/2014/main" xmlns="" id="{81A67317-A1E7-47A9-8F28-006EFF3FE12E}"/>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3" name="Subtitle 2">
            <a:extLst>
              <a:ext uri="{FF2B5EF4-FFF2-40B4-BE49-F238E27FC236}">
                <a16:creationId xmlns:a16="http://schemas.microsoft.com/office/drawing/2014/main" xmlns="" id="{B56A566D-557E-4EED-84A6-9BB46FA0415C}"/>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1DB8F6B6-6474-998B-96E7-28E28ECF69D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53117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8640000" cy="48800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spcBef>
                <a:spcPts val="0"/>
              </a:spcBef>
            </a:pPr>
            <a:r>
              <a:rPr lang="sr-Latn-RS" sz="1800" b="1" dirty="0">
                <a:solidFill>
                  <a:srgbClr val="800000"/>
                </a:solidFill>
                <a:latin typeface="Arial" panose="020B0604020202020204" pitchFamily="34" charset="0"/>
                <a:cs typeface="Arial" panose="020B0604020202020204" pitchFamily="34" charset="0"/>
              </a:rPr>
              <a:t>Merne veličine u postupku procene rizika usled izlaganja buci</a:t>
            </a:r>
          </a:p>
        </p:txBody>
      </p:sp>
      <p:sp>
        <p:nvSpPr>
          <p:cNvPr id="22" name="Text Box 15"/>
          <p:cNvSpPr txBox="1">
            <a:spLocks noChangeArrowheads="1"/>
          </p:cNvSpPr>
          <p:nvPr/>
        </p:nvSpPr>
        <p:spPr bwMode="auto">
          <a:xfrm>
            <a:off x="152400" y="1255886"/>
            <a:ext cx="8974138" cy="3103414"/>
          </a:xfrm>
          <a:prstGeom prst="rect">
            <a:avLst/>
          </a:prstGeom>
          <a:noFill/>
          <a:ln w="9525">
            <a:noFill/>
            <a:miter lim="800000"/>
            <a:headEnd/>
            <a:tailEnd/>
          </a:ln>
          <a:effectLst/>
        </p:spPr>
        <p:txBody>
          <a:bodyPr wrap="square">
            <a:spAutoFit/>
          </a:bodyPr>
          <a:lstStyle/>
          <a:p>
            <a:pPr marL="537750" indent="-285750" algn="l">
              <a:lnSpc>
                <a:spcPct val="150000"/>
              </a:lnSpc>
              <a:spcBef>
                <a:spcPts val="600"/>
              </a:spcBef>
              <a:buFont typeface="Wingdings" panose="05000000000000000000" pitchFamily="2" charset="2"/>
              <a:buChar char="Ø"/>
            </a:pPr>
            <a:r>
              <a:rPr lang="vi-VN" sz="1800" b="1" dirty="0">
                <a:solidFill>
                  <a:srgbClr val="800000"/>
                </a:solidFill>
                <a:latin typeface="Arial" pitchFamily="34" charset="0"/>
                <a:cs typeface="Arial" pitchFamily="34" charset="0"/>
              </a:rPr>
              <a:t>Ekvivalentni </a:t>
            </a:r>
            <a:r>
              <a:rPr lang="sr-Latn-RS" sz="1800" b="1" dirty="0">
                <a:solidFill>
                  <a:srgbClr val="800000"/>
                </a:solidFill>
                <a:latin typeface="Arial" pitchFamily="34" charset="0"/>
                <a:cs typeface="Arial" pitchFamily="34" charset="0"/>
              </a:rPr>
              <a:t>kontinualni nivo zvučnog pritiska</a:t>
            </a:r>
            <a:r>
              <a:rPr lang="vi-VN" sz="1800" b="1" dirty="0">
                <a:solidFill>
                  <a:srgbClr val="800000"/>
                </a:solidFill>
                <a:latin typeface="Arial" pitchFamily="34" charset="0"/>
                <a:cs typeface="Arial" pitchFamily="34" charset="0"/>
              </a:rPr>
              <a:t> </a:t>
            </a:r>
            <a:r>
              <a:rPr lang="vi-VN" sz="1800" b="1" i="1" dirty="0">
                <a:solidFill>
                  <a:srgbClr val="800000"/>
                </a:solidFill>
                <a:latin typeface="Arial" pitchFamily="34" charset="0"/>
                <a:cs typeface="Arial" pitchFamily="34" charset="0"/>
              </a:rPr>
              <a:t>L</a:t>
            </a:r>
            <a:r>
              <a:rPr lang="vi-VN" sz="1800" b="1" baseline="-25000" dirty="0">
                <a:solidFill>
                  <a:srgbClr val="800000"/>
                </a:solidFill>
                <a:latin typeface="Arial" pitchFamily="34" charset="0"/>
                <a:cs typeface="Arial" pitchFamily="34" charset="0"/>
              </a:rPr>
              <a:t>Aeq,T</a:t>
            </a:r>
            <a:r>
              <a:rPr lang="vi-VN" sz="1800" b="1" dirty="0">
                <a:solidFill>
                  <a:srgbClr val="800000"/>
                </a:solidFill>
                <a:latin typeface="Arial" pitchFamily="34" charset="0"/>
                <a:cs typeface="Arial" pitchFamily="34" charset="0"/>
              </a:rPr>
              <a:t> </a:t>
            </a:r>
            <a:r>
              <a:rPr lang="sr-Latn-RS" sz="1800" b="1" dirty="0">
                <a:solidFill>
                  <a:srgbClr val="800000"/>
                </a:solidFill>
                <a:latin typeface="Arial" pitchFamily="34" charset="0"/>
                <a:cs typeface="Arial" pitchFamily="34" charset="0"/>
              </a:rPr>
              <a:t>i </a:t>
            </a:r>
            <a:r>
              <a:rPr lang="vi-VN" sz="1800" b="1" i="1" dirty="0">
                <a:solidFill>
                  <a:srgbClr val="800000"/>
                </a:solidFill>
                <a:latin typeface="Arial" pitchFamily="34" charset="0"/>
                <a:cs typeface="Arial" pitchFamily="34" charset="0"/>
              </a:rPr>
              <a:t>L</a:t>
            </a:r>
            <a:r>
              <a:rPr lang="vi-VN" sz="1800" b="1" baseline="-25000" dirty="0">
                <a:solidFill>
                  <a:srgbClr val="800000"/>
                </a:solidFill>
                <a:latin typeface="Arial" pitchFamily="34" charset="0"/>
                <a:cs typeface="Arial" pitchFamily="34" charset="0"/>
              </a:rPr>
              <a:t>Ceq,T</a:t>
            </a:r>
            <a:r>
              <a:rPr lang="vi-VN" sz="1800" b="1" dirty="0">
                <a:solidFill>
                  <a:srgbClr val="800000"/>
                </a:solidFill>
                <a:latin typeface="Arial" pitchFamily="34" charset="0"/>
                <a:cs typeface="Arial" pitchFamily="34" charset="0"/>
              </a:rPr>
              <a:t> </a:t>
            </a:r>
            <a:r>
              <a:rPr lang="sr-Latn-RS" sz="1800" b="1" dirty="0">
                <a:solidFill>
                  <a:srgbClr val="800000"/>
                </a:solidFill>
                <a:latin typeface="Arial" pitchFamily="34" charset="0"/>
                <a:cs typeface="Arial" pitchFamily="34" charset="0"/>
              </a:rPr>
              <a:t>[</a:t>
            </a:r>
            <a:r>
              <a:rPr lang="vi-VN" sz="1800" b="1" dirty="0">
                <a:solidFill>
                  <a:srgbClr val="800000"/>
                </a:solidFill>
                <a:latin typeface="Arial" pitchFamily="34" charset="0"/>
                <a:cs typeface="Arial" pitchFamily="34" charset="0"/>
              </a:rPr>
              <a:t>dB</a:t>
            </a:r>
            <a:r>
              <a:rPr lang="sr-Latn-RS" sz="1800" b="1" dirty="0">
                <a:solidFill>
                  <a:srgbClr val="800000"/>
                </a:solidFill>
                <a:latin typeface="Arial" pitchFamily="34" charset="0"/>
                <a:cs typeface="Arial" pitchFamily="34" charset="0"/>
              </a:rPr>
              <a:t>] </a:t>
            </a:r>
            <a:r>
              <a:rPr lang="sr-Latn-RS" sz="1800" b="1" dirty="0">
                <a:solidFill>
                  <a:srgbClr val="000066"/>
                </a:solidFill>
                <a:latin typeface="Arial" pitchFamily="34" charset="0"/>
                <a:cs typeface="Arial" pitchFamily="34" charset="0"/>
              </a:rPr>
              <a:t>primenom </a:t>
            </a:r>
            <a:r>
              <a:rPr lang="vi-VN" sz="1800" b="1" dirty="0">
                <a:solidFill>
                  <a:srgbClr val="000066"/>
                </a:solidFill>
                <a:latin typeface="Arial" pitchFamily="34" charset="0"/>
                <a:cs typeface="Arial" pitchFamily="34" charset="0"/>
              </a:rPr>
              <a:t>A-frekvencijsk</a:t>
            </a:r>
            <a:r>
              <a:rPr lang="sr-Latn-RS" sz="1800" b="1" dirty="0">
                <a:solidFill>
                  <a:srgbClr val="000066"/>
                </a:solidFill>
                <a:latin typeface="Arial" pitchFamily="34" charset="0"/>
                <a:cs typeface="Arial" pitchFamily="34" charset="0"/>
              </a:rPr>
              <a:t>e</a:t>
            </a:r>
            <a:r>
              <a:rPr lang="vi-VN" sz="1800" b="1" dirty="0">
                <a:solidFill>
                  <a:srgbClr val="000066"/>
                </a:solidFill>
                <a:latin typeface="Arial" pitchFamily="34" charset="0"/>
                <a:cs typeface="Arial" pitchFamily="34" charset="0"/>
              </a:rPr>
              <a:t> ponderacion</a:t>
            </a:r>
            <a:r>
              <a:rPr lang="sr-Latn-RS" sz="1800" b="1" dirty="0">
                <a:solidFill>
                  <a:srgbClr val="000066"/>
                </a:solidFill>
                <a:latin typeface="Arial" pitchFamily="34" charset="0"/>
                <a:cs typeface="Arial" pitchFamily="34" charset="0"/>
              </a:rPr>
              <a:t>e</a:t>
            </a:r>
            <a:r>
              <a:rPr lang="vi-VN" sz="1800" b="1" dirty="0">
                <a:solidFill>
                  <a:srgbClr val="000066"/>
                </a:solidFill>
                <a:latin typeface="Arial" pitchFamily="34" charset="0"/>
                <a:cs typeface="Arial" pitchFamily="34" charset="0"/>
              </a:rPr>
              <a:t> kriv</a:t>
            </a:r>
            <a:r>
              <a:rPr lang="sr-Latn-RS" sz="1800" b="1" dirty="0">
                <a:solidFill>
                  <a:srgbClr val="000066"/>
                </a:solidFill>
                <a:latin typeface="Arial" pitchFamily="34" charset="0"/>
                <a:cs typeface="Arial" pitchFamily="34" charset="0"/>
              </a:rPr>
              <a:t>e</a:t>
            </a:r>
            <a:r>
              <a:rPr lang="vi-VN" sz="1800" b="1" dirty="0">
                <a:solidFill>
                  <a:srgbClr val="000066"/>
                </a:solidFill>
                <a:latin typeface="Arial" pitchFamily="34" charset="0"/>
                <a:cs typeface="Arial" pitchFamily="34" charset="0"/>
              </a:rPr>
              <a:t> i </a:t>
            </a:r>
            <a:r>
              <a:rPr lang="sr-Latn-RS" sz="1800" b="1" dirty="0">
                <a:solidFill>
                  <a:srgbClr val="000066"/>
                </a:solidFill>
                <a:latin typeface="Arial" pitchFamily="34" charset="0"/>
                <a:cs typeface="Arial" pitchFamily="34" charset="0"/>
              </a:rPr>
              <a:t/>
            </a:r>
            <a:br>
              <a:rPr lang="sr-Latn-RS" sz="1800" b="1" dirty="0">
                <a:solidFill>
                  <a:srgbClr val="000066"/>
                </a:solidFill>
                <a:latin typeface="Arial" pitchFamily="34" charset="0"/>
                <a:cs typeface="Arial" pitchFamily="34" charset="0"/>
              </a:rPr>
            </a:br>
            <a:r>
              <a:rPr lang="vi-VN" sz="1800" b="1" dirty="0">
                <a:solidFill>
                  <a:srgbClr val="000066"/>
                </a:solidFill>
                <a:latin typeface="Arial" pitchFamily="34" charset="0"/>
                <a:cs typeface="Arial" pitchFamily="34" charset="0"/>
              </a:rPr>
              <a:t>C-frekvencijsk</a:t>
            </a:r>
            <a:r>
              <a:rPr lang="sr-Latn-RS" sz="1800" b="1" dirty="0">
                <a:solidFill>
                  <a:srgbClr val="000066"/>
                </a:solidFill>
                <a:latin typeface="Arial" pitchFamily="34" charset="0"/>
                <a:cs typeface="Arial" pitchFamily="34" charset="0"/>
              </a:rPr>
              <a:t>e</a:t>
            </a:r>
            <a:r>
              <a:rPr lang="vi-VN" sz="1800" b="1" dirty="0">
                <a:solidFill>
                  <a:srgbClr val="000066"/>
                </a:solidFill>
                <a:latin typeface="Arial" pitchFamily="34" charset="0"/>
                <a:cs typeface="Arial" pitchFamily="34" charset="0"/>
              </a:rPr>
              <a:t> ponderacion</a:t>
            </a:r>
            <a:r>
              <a:rPr lang="sr-Latn-RS" sz="1800" b="1" dirty="0">
                <a:solidFill>
                  <a:srgbClr val="000066"/>
                </a:solidFill>
                <a:latin typeface="Arial" pitchFamily="34" charset="0"/>
                <a:cs typeface="Arial" pitchFamily="34" charset="0"/>
              </a:rPr>
              <a:t>e</a:t>
            </a:r>
            <a:r>
              <a:rPr lang="vi-VN" sz="1800" b="1" dirty="0">
                <a:solidFill>
                  <a:srgbClr val="000066"/>
                </a:solidFill>
                <a:latin typeface="Arial" pitchFamily="34" charset="0"/>
                <a:cs typeface="Arial" pitchFamily="34" charset="0"/>
              </a:rPr>
              <a:t> kriv</a:t>
            </a:r>
            <a:r>
              <a:rPr lang="sr-Latn-RS" sz="1800" b="1" dirty="0">
                <a:solidFill>
                  <a:srgbClr val="000066"/>
                </a:solidFill>
                <a:latin typeface="Arial" pitchFamily="34" charset="0"/>
                <a:cs typeface="Arial" pitchFamily="34" charset="0"/>
              </a:rPr>
              <a:t>e zbog </a:t>
            </a:r>
            <a:r>
              <a:rPr lang="vi-VN" sz="1800" b="1" dirty="0">
                <a:solidFill>
                  <a:srgbClr val="000066"/>
                </a:solidFill>
                <a:latin typeface="Arial" pitchFamily="34" charset="0"/>
                <a:cs typeface="Arial" pitchFamily="34" charset="0"/>
              </a:rPr>
              <a:t>ocen</a:t>
            </a:r>
            <a:r>
              <a:rPr lang="sr-Latn-RS" sz="1800" b="1" dirty="0">
                <a:solidFill>
                  <a:srgbClr val="000066"/>
                </a:solidFill>
                <a:latin typeface="Arial" pitchFamily="34" charset="0"/>
                <a:cs typeface="Arial" pitchFamily="34" charset="0"/>
              </a:rPr>
              <a:t>e</a:t>
            </a:r>
            <a:r>
              <a:rPr lang="vi-VN" sz="1800" b="1" dirty="0">
                <a:solidFill>
                  <a:srgbClr val="000066"/>
                </a:solidFill>
                <a:latin typeface="Arial" pitchFamily="34" charset="0"/>
                <a:cs typeface="Arial" pitchFamily="34" charset="0"/>
              </a:rPr>
              <a:t> efikasnosti </a:t>
            </a:r>
            <a:r>
              <a:rPr lang="sr-Latn-RS" sz="1800" b="1" dirty="0">
                <a:solidFill>
                  <a:srgbClr val="000066"/>
                </a:solidFill>
                <a:latin typeface="Arial" pitchFamily="34" charset="0"/>
                <a:cs typeface="Arial" pitchFamily="34" charset="0"/>
              </a:rPr>
              <a:t>lične zaštite opreme;</a:t>
            </a:r>
          </a:p>
          <a:p>
            <a:pPr marL="537750" indent="-285750" algn="l">
              <a:lnSpc>
                <a:spcPct val="150000"/>
              </a:lnSpc>
              <a:spcBef>
                <a:spcPts val="600"/>
              </a:spcBef>
              <a:buFont typeface="Wingdings" panose="05000000000000000000" pitchFamily="2" charset="2"/>
              <a:buChar char="Ø"/>
            </a:pPr>
            <a:r>
              <a:rPr lang="sr-Latn-RS" sz="1800" b="1" dirty="0">
                <a:solidFill>
                  <a:srgbClr val="800000"/>
                </a:solidFill>
                <a:latin typeface="Arial" pitchFamily="34" charset="0"/>
                <a:cs typeface="Arial" pitchFamily="34" charset="0"/>
              </a:rPr>
              <a:t>Nivo </a:t>
            </a:r>
            <a:r>
              <a:rPr lang="sr-Latn-CS" sz="1800" b="1" dirty="0">
                <a:solidFill>
                  <a:srgbClr val="800000"/>
                </a:solidFill>
                <a:latin typeface="Arial" pitchFamily="34" charset="0"/>
                <a:cs typeface="Arial" pitchFamily="34" charset="0"/>
              </a:rPr>
              <a:t>vršne vrednosti zvučnog pritiska </a:t>
            </a:r>
            <a:r>
              <a:rPr lang="sr-Latn-CS" sz="1800" b="1" i="1" dirty="0">
                <a:solidFill>
                  <a:srgbClr val="800000"/>
                </a:solidFill>
                <a:latin typeface="Arial" pitchFamily="34" charset="0"/>
                <a:cs typeface="Arial" pitchFamily="34" charset="0"/>
              </a:rPr>
              <a:t>L</a:t>
            </a:r>
            <a:r>
              <a:rPr lang="sr-Latn-CS" sz="1800" b="1" baseline="-25000" dirty="0">
                <a:solidFill>
                  <a:srgbClr val="800000"/>
                </a:solidFill>
                <a:latin typeface="Arial" pitchFamily="34" charset="0"/>
                <a:cs typeface="Arial" pitchFamily="34" charset="0"/>
              </a:rPr>
              <a:t>Cpeak</a:t>
            </a:r>
            <a:r>
              <a:rPr lang="sr-Latn-CS" sz="1800" b="1" dirty="0">
                <a:solidFill>
                  <a:srgbClr val="800000"/>
                </a:solidFill>
                <a:latin typeface="Arial" pitchFamily="34" charset="0"/>
                <a:cs typeface="Arial" pitchFamily="34" charset="0"/>
              </a:rPr>
              <a:t> </a:t>
            </a:r>
            <a:r>
              <a:rPr lang="sr-Latn-RS" sz="1800" b="1" dirty="0">
                <a:solidFill>
                  <a:srgbClr val="800000"/>
                </a:solidFill>
                <a:latin typeface="Arial" pitchFamily="34" charset="0"/>
                <a:cs typeface="Arial" pitchFamily="34" charset="0"/>
              </a:rPr>
              <a:t>[</a:t>
            </a:r>
            <a:r>
              <a:rPr lang="sr-Latn-RS" sz="1800" b="1" dirty="0" err="1">
                <a:solidFill>
                  <a:srgbClr val="800000"/>
                </a:solidFill>
                <a:latin typeface="Arial" pitchFamily="34" charset="0"/>
                <a:cs typeface="Arial" pitchFamily="34" charset="0"/>
              </a:rPr>
              <a:t>dB</a:t>
            </a:r>
            <a:r>
              <a:rPr lang="sr-Latn-RS" sz="1800" b="1" dirty="0">
                <a:solidFill>
                  <a:srgbClr val="800000"/>
                </a:solidFill>
                <a:latin typeface="Arial" pitchFamily="34" charset="0"/>
                <a:cs typeface="Arial" pitchFamily="34" charset="0"/>
              </a:rPr>
              <a:t>] </a:t>
            </a:r>
            <a:r>
              <a:rPr lang="sr-Latn-RS" sz="1800" b="1" dirty="0">
                <a:solidFill>
                  <a:srgbClr val="000066"/>
                </a:solidFill>
                <a:latin typeface="Arial" pitchFamily="34" charset="0"/>
                <a:cs typeface="Arial" pitchFamily="34" charset="0"/>
              </a:rPr>
              <a:t>primenom</a:t>
            </a:r>
            <a:br>
              <a:rPr lang="sr-Latn-RS" sz="1800" b="1" dirty="0">
                <a:solidFill>
                  <a:srgbClr val="000066"/>
                </a:solidFill>
                <a:latin typeface="Arial" pitchFamily="34" charset="0"/>
                <a:cs typeface="Arial" pitchFamily="34" charset="0"/>
              </a:rPr>
            </a:br>
            <a:r>
              <a:rPr lang="sr-Latn-RS" sz="1800" b="1" dirty="0">
                <a:solidFill>
                  <a:srgbClr val="000066"/>
                </a:solidFill>
                <a:latin typeface="Arial" pitchFamily="34" charset="0"/>
                <a:cs typeface="Arial" pitchFamily="34" charset="0"/>
              </a:rPr>
              <a:t>C-frekvencijske </a:t>
            </a:r>
            <a:r>
              <a:rPr lang="sr-Latn-RS" sz="1800" b="1" dirty="0" err="1">
                <a:solidFill>
                  <a:srgbClr val="000066"/>
                </a:solidFill>
                <a:latin typeface="Arial" pitchFamily="34" charset="0"/>
                <a:cs typeface="Arial" pitchFamily="34" charset="0"/>
              </a:rPr>
              <a:t>ponderacione</a:t>
            </a:r>
            <a:r>
              <a:rPr lang="sr-Latn-RS" sz="1800" b="1" dirty="0">
                <a:solidFill>
                  <a:srgbClr val="000066"/>
                </a:solidFill>
                <a:latin typeface="Arial" pitchFamily="34" charset="0"/>
                <a:cs typeface="Arial" pitchFamily="34" charset="0"/>
              </a:rPr>
              <a:t> krive;</a:t>
            </a:r>
          </a:p>
          <a:p>
            <a:pPr marL="252000" algn="l">
              <a:lnSpc>
                <a:spcPct val="150000"/>
              </a:lnSpc>
              <a:spcBef>
                <a:spcPts val="600"/>
              </a:spcBef>
            </a:pPr>
            <a:r>
              <a:rPr lang="sr-Latn-RS" sz="1800" b="1" i="1" dirty="0" err="1">
                <a:solidFill>
                  <a:srgbClr val="000066"/>
                </a:solidFill>
                <a:latin typeface="Arial" pitchFamily="34" charset="0"/>
                <a:cs typeface="Arial" pitchFamily="34" charset="0"/>
              </a:rPr>
              <a:t>Fast</a:t>
            </a:r>
            <a:r>
              <a:rPr lang="sr-Latn-RS" sz="1800" b="1" dirty="0">
                <a:solidFill>
                  <a:srgbClr val="000066"/>
                </a:solidFill>
                <a:latin typeface="Arial" pitchFamily="34" charset="0"/>
                <a:cs typeface="Arial" pitchFamily="34" charset="0"/>
              </a:rPr>
              <a:t> vremenska karakteristika se koristi za sva merenja.</a:t>
            </a:r>
          </a:p>
        </p:txBody>
      </p:sp>
      <p:sp>
        <p:nvSpPr>
          <p:cNvPr id="2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pic>
        <p:nvPicPr>
          <p:cNvPr id="2" name="Picture 9" descr="C:\My Documents\Nastava\Predavanja\PPP\Slike\ekvnivo.jpg">
            <a:extLst>
              <a:ext uri="{FF2B5EF4-FFF2-40B4-BE49-F238E27FC236}">
                <a16:creationId xmlns:a16="http://schemas.microsoft.com/office/drawing/2014/main" xmlns="" id="{7F43E6B7-9F33-E39C-6693-3003AA27A959}"/>
              </a:ext>
            </a:extLst>
          </p:cNvPr>
          <p:cNvPicPr preferRelativeResize="0">
            <a:picLocks noChangeAspect="1" noChangeArrowheads="1"/>
          </p:cNvPicPr>
          <p:nvPr/>
        </p:nvPicPr>
        <p:blipFill rotWithShape="1">
          <a:blip r:embed="rId3" cstate="print"/>
          <a:srcRect t="12166"/>
          <a:stretch/>
        </p:blipFill>
        <p:spPr bwMode="auto">
          <a:xfrm>
            <a:off x="252000" y="4346140"/>
            <a:ext cx="4229542" cy="1981663"/>
          </a:xfrm>
          <a:prstGeom prst="rect">
            <a:avLst/>
          </a:prstGeom>
          <a:noFill/>
          <a:ln w="9525">
            <a:noFill/>
            <a:miter lim="800000"/>
            <a:headEnd/>
            <a:tailEnd/>
          </a:ln>
        </p:spPr>
      </p:pic>
      <p:pic>
        <p:nvPicPr>
          <p:cNvPr id="3" name="Picture 3">
            <a:extLst>
              <a:ext uri="{FF2B5EF4-FFF2-40B4-BE49-F238E27FC236}">
                <a16:creationId xmlns:a16="http://schemas.microsoft.com/office/drawing/2014/main" xmlns="" id="{1054F6C1-0EA3-6B86-18DA-E7E1B953E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350" y="4825196"/>
            <a:ext cx="3253731" cy="155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xmlns="" id="{7ABF6946-8B67-AAD5-6A48-58FF0B1D1C0F}"/>
              </a:ext>
            </a:extLst>
          </p:cNvPr>
          <p:cNvCxnSpPr/>
          <p:nvPr/>
        </p:nvCxnSpPr>
        <p:spPr>
          <a:xfrm flipH="1">
            <a:off x="7904819" y="4947465"/>
            <a:ext cx="38252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xmlns="" id="{8F129087-6D95-342A-FD8A-68B92D158200}"/>
              </a:ext>
            </a:extLst>
          </p:cNvPr>
          <p:cNvSpPr txBox="1"/>
          <p:nvPr/>
        </p:nvSpPr>
        <p:spPr>
          <a:xfrm>
            <a:off x="4596114" y="4771891"/>
            <a:ext cx="784484" cy="338554"/>
          </a:xfrm>
          <a:prstGeom prst="rect">
            <a:avLst/>
          </a:prstGeom>
          <a:noFill/>
        </p:spPr>
        <p:txBody>
          <a:bodyPr wrap="square" rtlCol="0">
            <a:spAutoFit/>
          </a:bodyPr>
          <a:lstStyle/>
          <a:p>
            <a:r>
              <a:rPr lang="sr-Latn-RS" sz="1600" b="1" i="1" dirty="0">
                <a:solidFill>
                  <a:srgbClr val="D40004"/>
                </a:solidFill>
              </a:rPr>
              <a:t>L</a:t>
            </a:r>
            <a:r>
              <a:rPr lang="sr-Latn-RS" sz="1600" b="1" baseline="-25000" dirty="0">
                <a:solidFill>
                  <a:srgbClr val="D40004"/>
                </a:solidFill>
              </a:rPr>
              <a:t>Cpeak</a:t>
            </a:r>
            <a:endParaRPr lang="en-US" sz="1600" baseline="-25000" dirty="0">
              <a:solidFill>
                <a:srgbClr val="D40004"/>
              </a:solidFill>
            </a:endParaRPr>
          </a:p>
        </p:txBody>
      </p:sp>
      <p:sp>
        <p:nvSpPr>
          <p:cNvPr id="10" name="TextBox 9">
            <a:extLst>
              <a:ext uri="{FF2B5EF4-FFF2-40B4-BE49-F238E27FC236}">
                <a16:creationId xmlns:a16="http://schemas.microsoft.com/office/drawing/2014/main" xmlns="" id="{0C0D21AA-853C-1696-E7A8-E4A27149C280}"/>
              </a:ext>
            </a:extLst>
          </p:cNvPr>
          <p:cNvSpPr txBox="1"/>
          <p:nvPr/>
        </p:nvSpPr>
        <p:spPr>
          <a:xfrm>
            <a:off x="7863967" y="4941168"/>
            <a:ext cx="956505" cy="338554"/>
          </a:xfrm>
          <a:prstGeom prst="rect">
            <a:avLst/>
          </a:prstGeom>
          <a:noFill/>
        </p:spPr>
        <p:txBody>
          <a:bodyPr wrap="square" rtlCol="0">
            <a:spAutoFit/>
          </a:bodyPr>
          <a:lstStyle/>
          <a:p>
            <a:r>
              <a:rPr lang="sr-Latn-RS" sz="1600" b="1" i="1" dirty="0">
                <a:solidFill>
                  <a:srgbClr val="D40004"/>
                </a:solidFill>
              </a:rPr>
              <a:t>L</a:t>
            </a:r>
            <a:r>
              <a:rPr lang="sr-Latn-RS" sz="1600" b="1" baseline="-25000" dirty="0">
                <a:solidFill>
                  <a:srgbClr val="D40004"/>
                </a:solidFill>
              </a:rPr>
              <a:t>Cpeak,1s</a:t>
            </a:r>
            <a:endParaRPr lang="en-US" sz="1600" baseline="-25000" dirty="0">
              <a:solidFill>
                <a:srgbClr val="D40004"/>
              </a:solidFill>
            </a:endParaRPr>
          </a:p>
        </p:txBody>
      </p:sp>
      <p:sp>
        <p:nvSpPr>
          <p:cNvPr id="20" name="Oval 19">
            <a:extLst>
              <a:ext uri="{FF2B5EF4-FFF2-40B4-BE49-F238E27FC236}">
                <a16:creationId xmlns:a16="http://schemas.microsoft.com/office/drawing/2014/main" xmlns="" id="{DCE44C88-5E01-1315-FBE6-584A59C0839D}"/>
              </a:ext>
            </a:extLst>
          </p:cNvPr>
          <p:cNvSpPr/>
          <p:nvPr/>
        </p:nvSpPr>
        <p:spPr bwMode="auto">
          <a:xfrm>
            <a:off x="3851920" y="4803449"/>
            <a:ext cx="623966" cy="623966"/>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r-Latn-RS" sz="2400" b="0" i="0" u="none" strike="noStrike" cap="none" normalizeH="0" baseline="0">
              <a:ln>
                <a:noFill/>
              </a:ln>
              <a:solidFill>
                <a:schemeClr val="tx1"/>
              </a:solidFill>
              <a:effectLst/>
              <a:latin typeface="Arial" charset="0"/>
            </a:endParaRPr>
          </a:p>
        </p:txBody>
      </p:sp>
      <p:sp>
        <p:nvSpPr>
          <p:cNvPr id="5" name="Rectangle 15">
            <a:extLst>
              <a:ext uri="{FF2B5EF4-FFF2-40B4-BE49-F238E27FC236}">
                <a16:creationId xmlns:a16="http://schemas.microsoft.com/office/drawing/2014/main" xmlns="" id="{195E6B5E-41AE-F847-3EDE-5A2451C44124}"/>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347734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xmlns="" id="{2FD7151B-635B-4C79-858C-67AE63DDFDA1}"/>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0" name="Subtitle 2"/>
          <p:cNvSpPr txBox="1">
            <a:spLocks/>
          </p:cNvSpPr>
          <p:nvPr/>
        </p:nvSpPr>
        <p:spPr>
          <a:xfrm>
            <a:off x="395536" y="1916832"/>
            <a:ext cx="8460000" cy="3792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spcAft>
                <a:spcPts val="600"/>
              </a:spcAft>
            </a:pPr>
            <a:r>
              <a:rPr lang="pl-PL" sz="1800" b="1" dirty="0">
                <a:solidFill>
                  <a:srgbClr val="002060"/>
                </a:solidFill>
                <a:latin typeface="Arial" panose="020B0604020202020204" pitchFamily="34" charset="0"/>
                <a:cs typeface="Arial" panose="020B0604020202020204" pitchFamily="34" charset="0"/>
              </a:rPr>
              <a:t>Izračunavanje dnevnog A-ponderisanog nivoa izloženosti buci :</a:t>
            </a:r>
            <a:endParaRPr lang="vi-VN" sz="1800" b="1" dirty="0">
              <a:solidFill>
                <a:srgbClr val="002060"/>
              </a:solidFill>
              <a:latin typeface="Arial" panose="020B0604020202020204" pitchFamily="34" charset="0"/>
              <a:cs typeface="Arial" panose="020B0604020202020204" pitchFamily="34" charset="0"/>
            </a:endParaRPr>
          </a:p>
        </p:txBody>
      </p:sp>
      <p:sp>
        <p:nvSpPr>
          <p:cNvPr id="1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5" name="Rectangle 5"/>
          <p:cNvSpPr>
            <a:spLocks noChangeArrowheads="1"/>
          </p:cNvSpPr>
          <p:nvPr/>
        </p:nvSpPr>
        <p:spPr bwMode="auto">
          <a:xfrm>
            <a:off x="0" y="847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6" name="Rectangle 6"/>
          <p:cNvSpPr>
            <a:spLocks noChangeArrowheads="1"/>
          </p:cNvSpPr>
          <p:nvPr/>
        </p:nvSpPr>
        <p:spPr bwMode="auto">
          <a:xfrm>
            <a:off x="0" y="1695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7" name="Rectangle 7"/>
          <p:cNvSpPr>
            <a:spLocks noChangeArrowheads="1"/>
          </p:cNvSpPr>
          <p:nvPr/>
        </p:nvSpPr>
        <p:spPr bwMode="auto">
          <a:xfrm>
            <a:off x="0" y="23991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r-Latn-RS" altLang="sr-Latn-R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2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055" t="22267" r="38297" b="13970"/>
          <a:stretch/>
        </p:blipFill>
        <p:spPr bwMode="auto">
          <a:xfrm>
            <a:off x="1422761" y="3245371"/>
            <a:ext cx="382829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rotWithShape="1">
          <a:blip r:embed="rId5"/>
          <a:srcRect l="33599" t="42073" r="56229" b="45933"/>
          <a:stretch/>
        </p:blipFill>
        <p:spPr bwMode="auto">
          <a:xfrm>
            <a:off x="5611095" y="3245371"/>
            <a:ext cx="1985241" cy="1316078"/>
          </a:xfrm>
          <a:prstGeom prst="rect">
            <a:avLst/>
          </a:prstGeom>
          <a:ln>
            <a:noFill/>
          </a:ln>
          <a:extLst>
            <a:ext uri="{53640926-AAD7-44D8-BBD7-CCE9431645EC}">
              <a14:shadowObscured xmlns:a14="http://schemas.microsoft.com/office/drawing/2010/main"/>
            </a:ext>
          </a:extLst>
        </p:spPr>
      </p:pic>
      <p:pic>
        <p:nvPicPr>
          <p:cNvPr id="27" name="Picture 26"/>
          <p:cNvPicPr>
            <a:picLocks noChangeAspect="1"/>
          </p:cNvPicPr>
          <p:nvPr/>
        </p:nvPicPr>
        <p:blipFill rotWithShape="1">
          <a:blip r:embed="rId5"/>
          <a:srcRect l="13942" t="42073" r="79201" b="45933"/>
          <a:stretch/>
        </p:blipFill>
        <p:spPr bwMode="auto">
          <a:xfrm>
            <a:off x="5611095" y="4809613"/>
            <a:ext cx="1338263" cy="1316078"/>
          </a:xfrm>
          <a:prstGeom prst="rect">
            <a:avLst/>
          </a:prstGeom>
          <a:ln>
            <a:noFill/>
          </a:ln>
          <a:extLst>
            <a:ext uri="{53640926-AAD7-44D8-BBD7-CCE9431645EC}">
              <a14:shadowObscured xmlns:a14="http://schemas.microsoft.com/office/drawing/2010/main"/>
            </a:ext>
          </a:extLst>
        </p:spPr>
      </p:pic>
      <p:graphicFrame>
        <p:nvGraphicFramePr>
          <p:cNvPr id="9" name="Object 8"/>
          <p:cNvGraphicFramePr>
            <a:graphicFrameLocks noChangeAspect="1"/>
          </p:cNvGraphicFramePr>
          <p:nvPr>
            <p:extLst>
              <p:ext uri="{D42A27DB-BD31-4B8C-83A1-F6EECF244321}">
                <p14:modId xmlns:p14="http://schemas.microsoft.com/office/powerpoint/2010/main" val="1552174354"/>
              </p:ext>
            </p:extLst>
          </p:nvPr>
        </p:nvGraphicFramePr>
        <p:xfrm>
          <a:off x="1331913" y="2492896"/>
          <a:ext cx="5872162" cy="487363"/>
        </p:xfrm>
        <a:graphic>
          <a:graphicData uri="http://schemas.openxmlformats.org/presentationml/2006/ole">
            <mc:AlternateContent xmlns:mc="http://schemas.openxmlformats.org/markup-compatibility/2006">
              <mc:Choice xmlns:v="urn:schemas-microsoft-com:vml" Requires="v">
                <p:oleObj spid="_x0000_s10242" name="Equation" r:id="rId6" imgW="3390840" imgH="279360" progId="Equation.DSMT4">
                  <p:embed/>
                </p:oleObj>
              </mc:Choice>
              <mc:Fallback>
                <p:oleObj name="Equation" r:id="rId6" imgW="3390840" imgH="279360" progId="Equation.DSMT4">
                  <p:embed/>
                  <p:pic>
                    <p:nvPicPr>
                      <p:cNvPr id="9" name="Object 8"/>
                      <p:cNvPicPr>
                        <a:picLocks noChangeAspect="1" noChangeArrowheads="1"/>
                      </p:cNvPicPr>
                      <p:nvPr/>
                    </p:nvPicPr>
                    <p:blipFill>
                      <a:blip r:embed="rId7"/>
                      <a:srcRect/>
                      <a:stretch>
                        <a:fillRect/>
                      </a:stretch>
                    </p:blipFill>
                    <p:spPr bwMode="auto">
                      <a:xfrm>
                        <a:off x="1331913" y="2492896"/>
                        <a:ext cx="5872162" cy="487363"/>
                      </a:xfrm>
                      <a:prstGeom prst="rect">
                        <a:avLst/>
                      </a:prstGeom>
                      <a:noFill/>
                      <a:ln w="28575">
                        <a:solidFill>
                          <a:srgbClr val="800000"/>
                        </a:solidFill>
                      </a:ln>
                    </p:spPr>
                  </p:pic>
                </p:oleObj>
              </mc:Fallback>
            </mc:AlternateContent>
          </a:graphicData>
        </a:graphic>
      </p:graphicFrame>
      <p:pic>
        <p:nvPicPr>
          <p:cNvPr id="23" name="Picture 2">
            <a:hlinkClick r:id="rId8" action="ppaction://hlinkfile"/>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96336" y="2505503"/>
            <a:ext cx="1042616" cy="41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a:extLst>
              <a:ext uri="{FF2B5EF4-FFF2-40B4-BE49-F238E27FC236}">
                <a16:creationId xmlns:a16="http://schemas.microsoft.com/office/drawing/2014/main" xmlns="" id="{7969A246-7F14-4AB2-BCE0-E386EEE1FA96}"/>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29" name="Rectangle 9">
            <a:extLst>
              <a:ext uri="{FF2B5EF4-FFF2-40B4-BE49-F238E27FC236}">
                <a16:creationId xmlns:a16="http://schemas.microsoft.com/office/drawing/2014/main" xmlns="" id="{07514241-0942-4B23-873A-A68599B59E00}"/>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0" name="Rectangle 9">
            <a:extLst>
              <a:ext uri="{FF2B5EF4-FFF2-40B4-BE49-F238E27FC236}">
                <a16:creationId xmlns:a16="http://schemas.microsoft.com/office/drawing/2014/main" xmlns="" id="{F1F8DDA7-521F-40D8-95C7-A9B69CCE4FB6}"/>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5" name="Subtitle 2">
            <a:extLst>
              <a:ext uri="{FF2B5EF4-FFF2-40B4-BE49-F238E27FC236}">
                <a16:creationId xmlns:a16="http://schemas.microsoft.com/office/drawing/2014/main" xmlns="" id="{FB021100-0F10-4527-8E64-35BAC4799BA7}"/>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0070C0"/>
                </a:solidFill>
                <a:latin typeface="Arial" panose="020B0604020202020204" pitchFamily="34" charset="0"/>
                <a:cs typeface="Arial" panose="020B0604020202020204" pitchFamily="34" charset="0"/>
              </a:rPr>
              <a:t>P</a:t>
            </a:r>
            <a:r>
              <a:rPr lang="sr-Latn-RS" sz="2400" b="1" dirty="0">
                <a:solidFill>
                  <a:srgbClr val="0070C0"/>
                </a:solidFill>
                <a:latin typeface="Arial" panose="020B0604020202020204" pitchFamily="34" charset="0"/>
                <a:cs typeface="Arial" panose="020B0604020202020204" pitchFamily="34" charset="0"/>
              </a:rPr>
              <a:t>rimer izračunavanja dnevne izloženosti buci na osnovu merenja zasnovanih na radnim zadacima </a:t>
            </a:r>
            <a:endParaRPr lang="sr-Latn-CS" sz="2400" b="1" cap="all" dirty="0">
              <a:solidFill>
                <a:srgbClr val="0070C0"/>
              </a:solidFill>
              <a:latin typeface="Arial" panose="020B0604020202020204" pitchFamily="34" charset="0"/>
              <a:cs typeface="Arial" panose="020B0604020202020204" pitchFamily="34" charset="0"/>
            </a:endParaRPr>
          </a:p>
        </p:txBody>
      </p:sp>
      <p:sp>
        <p:nvSpPr>
          <p:cNvPr id="36" name="Subtitle 2">
            <a:extLst>
              <a:ext uri="{FF2B5EF4-FFF2-40B4-BE49-F238E27FC236}">
                <a16:creationId xmlns:a16="http://schemas.microsoft.com/office/drawing/2014/main" xmlns="" id="{070E7187-A748-48D3-AAB9-2B0CD62CDD31}"/>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A500F56F-109C-1341-30AC-4D6A1A0B7EB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031703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xmlns="" id="{5152E44A-850A-4D3B-9E13-8D72B5197EC6}"/>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Subtitle 2"/>
          <p:cNvSpPr txBox="1">
            <a:spLocks/>
          </p:cNvSpPr>
          <p:nvPr/>
        </p:nvSpPr>
        <p:spPr>
          <a:xfrm>
            <a:off x="250575" y="1196752"/>
            <a:ext cx="8640000" cy="10674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spcAft>
                <a:spcPts val="600"/>
              </a:spcAft>
            </a:pPr>
            <a:r>
              <a:rPr lang="sr-Latn-RS" sz="1800" b="1" dirty="0">
                <a:solidFill>
                  <a:srgbClr val="002060"/>
                </a:solidFill>
                <a:latin typeface="Arial" panose="020B0604020202020204" pitchFamily="34" charset="0"/>
                <a:cs typeface="Arial" panose="020B0604020202020204" pitchFamily="34" charset="0"/>
              </a:rPr>
              <a:t>O</a:t>
            </a:r>
            <a:r>
              <a:rPr lang="vi-VN" sz="1800" b="1" dirty="0">
                <a:solidFill>
                  <a:srgbClr val="002060"/>
                </a:solidFill>
                <a:latin typeface="Arial" panose="020B0604020202020204" pitchFamily="34" charset="0"/>
                <a:cs typeface="Arial" panose="020B0604020202020204" pitchFamily="34" charset="0"/>
              </a:rPr>
              <a:t>dređ</a:t>
            </a:r>
            <a:r>
              <a:rPr lang="sr-Latn-RS" sz="1800" b="1" dirty="0">
                <a:solidFill>
                  <a:srgbClr val="002060"/>
                </a:solidFill>
                <a:latin typeface="Arial" panose="020B0604020202020204" pitchFamily="34" charset="0"/>
                <a:cs typeface="Arial" panose="020B0604020202020204" pitchFamily="34" charset="0"/>
              </a:rPr>
              <a:t>uje</a:t>
            </a:r>
            <a:r>
              <a:rPr lang="vi-VN" sz="1800" b="1"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rPr>
              <a:t>se </a:t>
            </a:r>
            <a:r>
              <a:rPr lang="vi-VN" sz="1800" b="1" dirty="0">
                <a:solidFill>
                  <a:srgbClr val="002060"/>
                </a:solidFill>
                <a:latin typeface="Arial" panose="020B0604020202020204" pitchFamily="34" charset="0"/>
                <a:cs typeface="Arial" panose="020B0604020202020204" pitchFamily="34" charset="0"/>
              </a:rPr>
              <a:t>nivo izloženosti buci za radnike na proizvodnoj liniji.</a:t>
            </a:r>
            <a:endParaRPr lang="sr-Latn-RS" sz="1800" b="1" dirty="0">
              <a:solidFill>
                <a:srgbClr val="002060"/>
              </a:solidFill>
              <a:latin typeface="Arial" panose="020B0604020202020204" pitchFamily="34" charset="0"/>
              <a:cs typeface="Arial" panose="020B0604020202020204" pitchFamily="34" charset="0"/>
            </a:endParaRPr>
          </a:p>
          <a:p>
            <a:pPr algn="just">
              <a:spcBef>
                <a:spcPts val="0"/>
              </a:spcBef>
              <a:spcAft>
                <a:spcPts val="600"/>
              </a:spcAft>
            </a:pPr>
            <a:r>
              <a:rPr lang="vi-VN" sz="1800" b="1" dirty="0">
                <a:solidFill>
                  <a:srgbClr val="002060"/>
                </a:solidFill>
                <a:latin typeface="Arial" panose="020B0604020202020204" pitchFamily="34" charset="0"/>
                <a:cs typeface="Arial" panose="020B0604020202020204" pitchFamily="34" charset="0"/>
              </a:rPr>
              <a:t>U fabrici funkcioniše nekoliko automatizovanih proizvodnih linija bez značajnih tehničkih razlika. </a:t>
            </a:r>
          </a:p>
        </p:txBody>
      </p:sp>
      <p:sp>
        <p:nvSpPr>
          <p:cNvPr id="6" name="Subtitle 2"/>
          <p:cNvSpPr txBox="1">
            <a:spLocks/>
          </p:cNvSpPr>
          <p:nvPr/>
        </p:nvSpPr>
        <p:spPr>
          <a:xfrm>
            <a:off x="250575" y="2413482"/>
            <a:ext cx="8625387" cy="19706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1 – Analiza procesa rada</a:t>
            </a:r>
          </a:p>
          <a:p>
            <a:pPr marL="216000" indent="-216000" algn="l">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Radnici na proizvodnoj liniji vrše isti posao koji uključuje više zadataka;</a:t>
            </a:r>
          </a:p>
          <a:p>
            <a:pPr marL="216000" indent="-216000" algn="l">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Radnici čine homogenu grupu izloženu buci;</a:t>
            </a:r>
          </a:p>
          <a:p>
            <a:pPr marL="216000" indent="-216000" algn="l">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U grupi se nalazi </a:t>
            </a:r>
            <a:r>
              <a:rPr lang="pl-PL" sz="1800" b="1" i="1" dirty="0">
                <a:solidFill>
                  <a:srgbClr val="800000"/>
                </a:solidFill>
                <a:latin typeface="Arial" panose="020B0604020202020204" pitchFamily="34" charset="0"/>
                <a:cs typeface="Arial" panose="020B0604020202020204" pitchFamily="34" charset="0"/>
              </a:rPr>
              <a:t>n</a:t>
            </a:r>
            <a:r>
              <a:rPr lang="pl-PL" sz="1800" b="1" baseline="-25000" dirty="0">
                <a:solidFill>
                  <a:srgbClr val="800000"/>
                </a:solidFill>
                <a:latin typeface="Arial" panose="020B0604020202020204" pitchFamily="34" charset="0"/>
                <a:cs typeface="Arial" panose="020B0604020202020204" pitchFamily="34" charset="0"/>
              </a:rPr>
              <a:t>G</a:t>
            </a:r>
            <a:r>
              <a:rPr lang="pl-PL" sz="1800" b="1" dirty="0">
                <a:solidFill>
                  <a:srgbClr val="800000"/>
                </a:solidFill>
                <a:latin typeface="Arial" panose="020B0604020202020204" pitchFamily="34" charset="0"/>
                <a:cs typeface="Arial" panose="020B0604020202020204" pitchFamily="34" charset="0"/>
              </a:rPr>
              <a:t> = 18 radnika</a:t>
            </a:r>
            <a:r>
              <a:rPr lang="pl-PL" sz="1800" b="1" dirty="0">
                <a:solidFill>
                  <a:srgbClr val="002060"/>
                </a:solidFill>
                <a:latin typeface="Arial" panose="020B0604020202020204" pitchFamily="34" charset="0"/>
                <a:cs typeface="Arial" panose="020B0604020202020204" pitchFamily="34" charset="0"/>
              </a:rPr>
              <a:t>.</a:t>
            </a:r>
          </a:p>
          <a:p>
            <a:pPr marL="216000" indent="-216000" algn="l">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Efektivno trajanje radnog dana je </a:t>
            </a:r>
            <a:r>
              <a:rPr lang="pl-PL" sz="1800" b="1" i="1" dirty="0">
                <a:solidFill>
                  <a:srgbClr val="800000"/>
                </a:solidFill>
                <a:latin typeface="Arial" panose="020B0604020202020204" pitchFamily="34" charset="0"/>
                <a:cs typeface="Arial" panose="020B0604020202020204" pitchFamily="34" charset="0"/>
              </a:rPr>
              <a:t>T</a:t>
            </a:r>
            <a:r>
              <a:rPr lang="pl-PL" sz="1800" b="1" i="1" baseline="-25000" dirty="0">
                <a:solidFill>
                  <a:srgbClr val="800000"/>
                </a:solidFill>
                <a:latin typeface="Arial" panose="020B0604020202020204" pitchFamily="34" charset="0"/>
                <a:cs typeface="Arial" panose="020B0604020202020204" pitchFamily="34" charset="0"/>
              </a:rPr>
              <a:t>e</a:t>
            </a:r>
            <a:r>
              <a:rPr lang="pl-PL" sz="1800" b="1" dirty="0">
                <a:solidFill>
                  <a:srgbClr val="800000"/>
                </a:solidFill>
                <a:latin typeface="Arial" panose="020B0604020202020204" pitchFamily="34" charset="0"/>
                <a:cs typeface="Arial" panose="020B0604020202020204" pitchFamily="34" charset="0"/>
              </a:rPr>
              <a:t> = 7,5 h</a:t>
            </a:r>
            <a:r>
              <a:rPr lang="pl-PL" sz="1800" b="1" dirty="0">
                <a:solidFill>
                  <a:srgbClr val="002060"/>
                </a:solidFill>
                <a:latin typeface="Arial" panose="020B0604020202020204" pitchFamily="34" charset="0"/>
                <a:cs typeface="Arial" panose="020B0604020202020204" pitchFamily="34" charset="0"/>
              </a:rPr>
              <a:t>.</a:t>
            </a:r>
          </a:p>
        </p:txBody>
      </p:sp>
      <p:sp>
        <p:nvSpPr>
          <p:cNvPr id="7" name="Subtitle 2"/>
          <p:cNvSpPr txBox="1">
            <a:spLocks/>
          </p:cNvSpPr>
          <p:nvPr/>
        </p:nvSpPr>
        <p:spPr>
          <a:xfrm>
            <a:off x="250575" y="4533428"/>
            <a:ext cx="8625387" cy="10674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2 – Izbor merne strategije</a:t>
            </a:r>
          </a:p>
          <a:p>
            <a:pPr algn="l">
              <a:spcBef>
                <a:spcPts val="600"/>
              </a:spcBef>
            </a:pPr>
            <a:r>
              <a:rPr lang="pl-PL" sz="1800" b="1" dirty="0">
                <a:solidFill>
                  <a:srgbClr val="002060"/>
                </a:solidFill>
                <a:latin typeface="Arial" panose="020B0604020202020204" pitchFamily="34" charset="0"/>
                <a:cs typeface="Arial" panose="020B0604020202020204" pitchFamily="34" charset="0"/>
              </a:rPr>
              <a:t>Iz praktičnih razloga su izabrana merenja zasnovana na poslu koji se obavlja.</a:t>
            </a:r>
          </a:p>
        </p:txBody>
      </p:sp>
      <p:cxnSp>
        <p:nvCxnSpPr>
          <p:cNvPr id="8" name="Straight Connector 7">
            <a:extLst>
              <a:ext uri="{FF2B5EF4-FFF2-40B4-BE49-F238E27FC236}">
                <a16:creationId xmlns:a16="http://schemas.microsoft.com/office/drawing/2014/main" xmlns="" id="{E95C1FED-087A-4ABE-AED7-ABFF65970195}"/>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0" name="Rectangle 9">
            <a:extLst>
              <a:ext uri="{FF2B5EF4-FFF2-40B4-BE49-F238E27FC236}">
                <a16:creationId xmlns:a16="http://schemas.microsoft.com/office/drawing/2014/main" xmlns="" id="{49E7781C-A789-4C65-8327-BCEA08CB42C3}"/>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1" name="Rectangle 9">
            <a:extLst>
              <a:ext uri="{FF2B5EF4-FFF2-40B4-BE49-F238E27FC236}">
                <a16:creationId xmlns:a16="http://schemas.microsoft.com/office/drawing/2014/main" xmlns="" id="{3464BD5C-2897-4DDD-859F-901433686957}"/>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Subtitle 2">
            <a:extLst>
              <a:ext uri="{FF2B5EF4-FFF2-40B4-BE49-F238E27FC236}">
                <a16:creationId xmlns:a16="http://schemas.microsoft.com/office/drawing/2014/main" xmlns="" id="{98CF728C-2787-454A-896A-E0B87A64AD24}"/>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336600"/>
                </a:solidFill>
                <a:latin typeface="Arial" panose="020B0604020202020204" pitchFamily="34" charset="0"/>
                <a:cs typeface="Arial" panose="020B0604020202020204" pitchFamily="34" charset="0"/>
              </a:rPr>
              <a:t>P</a:t>
            </a:r>
            <a:r>
              <a:rPr lang="sr-Latn-RS" sz="2400" b="1" dirty="0">
                <a:solidFill>
                  <a:srgbClr val="336600"/>
                </a:solidFill>
                <a:latin typeface="Arial" panose="020B0604020202020204" pitchFamily="34" charset="0"/>
                <a:cs typeface="Arial" panose="020B0604020202020204" pitchFamily="34" charset="0"/>
              </a:rPr>
              <a:t>rimer izračunavanja dnevne izloženosti buci na osnovu merenja zasnovanih na poslu koji se obavlja </a:t>
            </a:r>
            <a:endParaRPr lang="sr-Latn-CS" sz="2400" b="1" cap="all" dirty="0">
              <a:solidFill>
                <a:srgbClr val="336600"/>
              </a:solidFill>
              <a:latin typeface="Arial" panose="020B0604020202020204" pitchFamily="34" charset="0"/>
              <a:cs typeface="Arial" panose="020B0604020202020204" pitchFamily="34" charset="0"/>
            </a:endParaRPr>
          </a:p>
        </p:txBody>
      </p:sp>
      <p:sp>
        <p:nvSpPr>
          <p:cNvPr id="2" name="Rectangle 15">
            <a:extLst>
              <a:ext uri="{FF2B5EF4-FFF2-40B4-BE49-F238E27FC236}">
                <a16:creationId xmlns:a16="http://schemas.microsoft.com/office/drawing/2014/main" xmlns="" id="{8639DEDC-EA1C-566E-6CEA-DB1A45F87DF7}"/>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866867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xmlns="" id="{BE192B5F-9719-40FD-ABEB-241763697C5C}"/>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6" name="Subtitle 2"/>
          <p:cNvSpPr txBox="1">
            <a:spLocks/>
          </p:cNvSpPr>
          <p:nvPr/>
        </p:nvSpPr>
        <p:spPr>
          <a:xfrm>
            <a:off x="354840" y="980729"/>
            <a:ext cx="8625387" cy="5040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3 – Merenja</a:t>
            </a:r>
          </a:p>
        </p:txBody>
      </p:sp>
      <p:sp>
        <p:nvSpPr>
          <p:cNvPr id="9" name="Subtitle 2"/>
          <p:cNvSpPr txBox="1">
            <a:spLocks/>
          </p:cNvSpPr>
          <p:nvPr/>
        </p:nvSpPr>
        <p:spPr>
          <a:xfrm>
            <a:off x="411108" y="5651781"/>
            <a:ext cx="8625387" cy="3726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24000" indent="-324000" algn="l">
              <a:spcBef>
                <a:spcPts val="600"/>
              </a:spcBef>
              <a:buFont typeface="+mj-lt"/>
              <a:buAutoNum type="arabicPeriod" startAt="2"/>
            </a:pPr>
            <a:r>
              <a:rPr lang="pl-PL" sz="1800" b="1" dirty="0">
                <a:solidFill>
                  <a:srgbClr val="002060"/>
                </a:solidFill>
                <a:latin typeface="Arial" panose="020B0604020202020204" pitchFamily="34" charset="0"/>
                <a:cs typeface="Arial" panose="020B0604020202020204" pitchFamily="34" charset="0"/>
              </a:rPr>
              <a:t>Definisanje broja merenja (</a:t>
            </a:r>
            <a:r>
              <a:rPr lang="pl-PL" sz="1800" b="1" i="1" dirty="0">
                <a:solidFill>
                  <a:srgbClr val="002060"/>
                </a:solidFill>
                <a:latin typeface="Arial" panose="020B0604020202020204" pitchFamily="34" charset="0"/>
                <a:cs typeface="Arial" panose="020B0604020202020204" pitchFamily="34" charset="0"/>
              </a:rPr>
              <a:t>N </a:t>
            </a:r>
            <a:r>
              <a:rPr lang="pl-PL" sz="1800" b="1" dirty="0">
                <a:solidFill>
                  <a:srgbClr val="002060"/>
                </a:solidFill>
                <a:latin typeface="Arial" panose="020B0604020202020204" pitchFamily="34" charset="0"/>
                <a:cs typeface="Arial" panose="020B0604020202020204" pitchFamily="34" charset="0"/>
              </a:rPr>
              <a:t>= 6) i trajanja svakog merenja (2 h).</a:t>
            </a:r>
          </a:p>
        </p:txBody>
      </p:sp>
      <p:sp>
        <p:nvSpPr>
          <p:cNvPr id="10" name="Subtitle 2"/>
          <p:cNvSpPr txBox="1">
            <a:spLocks/>
          </p:cNvSpPr>
          <p:nvPr/>
        </p:nvSpPr>
        <p:spPr>
          <a:xfrm>
            <a:off x="411109" y="5445224"/>
            <a:ext cx="8625387" cy="74536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pPr>
            <a:endParaRPr lang="pl-PL" sz="2000" dirty="0">
              <a:solidFill>
                <a:schemeClr val="tx1"/>
              </a:solidFill>
              <a:latin typeface="Century Gothic" panose="020B0502020202020204" pitchFamily="34" charset="0"/>
            </a:endParaRPr>
          </a:p>
        </p:txBody>
      </p:sp>
      <p:sp>
        <p:nvSpPr>
          <p:cNvPr id="11" name="Subtitle 2"/>
          <p:cNvSpPr txBox="1">
            <a:spLocks/>
          </p:cNvSpPr>
          <p:nvPr/>
        </p:nvSpPr>
        <p:spPr>
          <a:xfrm>
            <a:off x="1106885" y="5000534"/>
            <a:ext cx="6912768" cy="3726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dirty="0">
                <a:solidFill>
                  <a:srgbClr val="002060"/>
                </a:solidFill>
                <a:latin typeface="Arial" panose="020B0604020202020204" pitchFamily="34" charset="0"/>
                <a:cs typeface="Arial" panose="020B0604020202020204" pitchFamily="34" charset="0"/>
              </a:rPr>
              <a:t>Za  n</a:t>
            </a:r>
            <a:r>
              <a:rPr lang="pl-PL" sz="1800" b="1" baseline="-25000" dirty="0">
                <a:solidFill>
                  <a:srgbClr val="002060"/>
                </a:solidFill>
                <a:latin typeface="Arial" panose="020B0604020202020204" pitchFamily="34" charset="0"/>
                <a:cs typeface="Arial" panose="020B0604020202020204" pitchFamily="34" charset="0"/>
              </a:rPr>
              <a:t>G</a:t>
            </a:r>
            <a:r>
              <a:rPr lang="pl-PL" sz="1800" b="1" dirty="0">
                <a:solidFill>
                  <a:srgbClr val="002060"/>
                </a:solidFill>
                <a:latin typeface="Arial" panose="020B0604020202020204" pitchFamily="34" charset="0"/>
                <a:cs typeface="Arial" panose="020B0604020202020204" pitchFamily="34" charset="0"/>
              </a:rPr>
              <a:t> = 18  </a:t>
            </a:r>
            <a:r>
              <a:rPr lang="pl-PL" sz="1800" b="1" dirty="0">
                <a:solidFill>
                  <a:srgbClr val="002060"/>
                </a:solidFill>
                <a:latin typeface="Arial" panose="020B0604020202020204" pitchFamily="34" charset="0"/>
                <a:cs typeface="Arial" panose="020B0604020202020204" pitchFamily="34" charset="0"/>
                <a:sym typeface="Symbol"/>
              </a:rPr>
              <a:t>  </a:t>
            </a:r>
            <a:r>
              <a:rPr lang="pl-PL" sz="1800" b="1" i="1" dirty="0">
                <a:solidFill>
                  <a:srgbClr val="002060"/>
                </a:solidFill>
                <a:latin typeface="Arial" panose="020B0604020202020204" pitchFamily="34" charset="0"/>
                <a:cs typeface="Arial" panose="020B0604020202020204" pitchFamily="34" charset="0"/>
                <a:sym typeface="Symbol"/>
              </a:rPr>
              <a:t>T</a:t>
            </a:r>
            <a:r>
              <a:rPr lang="pl-PL" sz="1800" b="1" i="1" baseline="-25000" dirty="0">
                <a:solidFill>
                  <a:srgbClr val="002060"/>
                </a:solidFill>
                <a:latin typeface="Arial" panose="020B0604020202020204" pitchFamily="34" charset="0"/>
                <a:cs typeface="Arial" panose="020B0604020202020204" pitchFamily="34" charset="0"/>
                <a:sym typeface="Symbol"/>
              </a:rPr>
              <a:t>min</a:t>
            </a:r>
            <a:r>
              <a:rPr lang="pl-PL" sz="1800" b="1" dirty="0">
                <a:solidFill>
                  <a:srgbClr val="002060"/>
                </a:solidFill>
                <a:latin typeface="Arial" panose="020B0604020202020204" pitchFamily="34" charset="0"/>
                <a:cs typeface="Arial" panose="020B0604020202020204" pitchFamily="34" charset="0"/>
                <a:sym typeface="Symbol"/>
              </a:rPr>
              <a:t> = </a:t>
            </a:r>
            <a:r>
              <a:rPr lang="pt-BR" sz="1800" b="1" dirty="0">
                <a:solidFill>
                  <a:srgbClr val="002060"/>
                </a:solidFill>
                <a:latin typeface="Arial" panose="020B0604020202020204" pitchFamily="34" charset="0"/>
                <a:cs typeface="Arial" panose="020B0604020202020204" pitchFamily="34" charset="0"/>
                <a:sym typeface="Symbol"/>
              </a:rPr>
              <a:t>10 h  (</a:t>
            </a:r>
            <a:r>
              <a:rPr lang="sr-Latn-RS" sz="1800" b="1" dirty="0">
                <a:solidFill>
                  <a:srgbClr val="002060"/>
                </a:solidFill>
                <a:latin typeface="Arial" panose="020B0604020202020204" pitchFamily="34" charset="0"/>
                <a:cs typeface="Arial" panose="020B0604020202020204" pitchFamily="34" charset="0"/>
                <a:sym typeface="Symbol"/>
              </a:rPr>
              <a:t>18</a:t>
            </a:r>
            <a:r>
              <a:rPr lang="pt-BR" sz="1800" b="1" dirty="0">
                <a:solidFill>
                  <a:srgbClr val="002060"/>
                </a:solidFill>
                <a:latin typeface="Arial" panose="020B0604020202020204" pitchFamily="34" charset="0"/>
                <a:cs typeface="Arial" panose="020B0604020202020204" pitchFamily="34" charset="0"/>
                <a:sym typeface="Symbol"/>
              </a:rPr>
              <a:t>  15)  0,25 h</a:t>
            </a:r>
            <a:r>
              <a:rPr lang="sr-Latn-RS" sz="1800" b="1" dirty="0">
                <a:solidFill>
                  <a:srgbClr val="002060"/>
                </a:solidFill>
                <a:latin typeface="Arial" panose="020B0604020202020204" pitchFamily="34" charset="0"/>
                <a:cs typeface="Arial" panose="020B0604020202020204" pitchFamily="34" charset="0"/>
                <a:sym typeface="Symbol"/>
              </a:rPr>
              <a:t> = </a:t>
            </a:r>
            <a:r>
              <a:rPr lang="sr-Latn-RS" sz="1800" b="1" u="sng" dirty="0">
                <a:solidFill>
                  <a:srgbClr val="800000"/>
                </a:solidFill>
                <a:latin typeface="Arial" panose="020B0604020202020204" pitchFamily="34" charset="0"/>
                <a:cs typeface="Arial" panose="020B0604020202020204" pitchFamily="34" charset="0"/>
                <a:sym typeface="Symbol"/>
              </a:rPr>
              <a:t>10,75 h</a:t>
            </a:r>
            <a:endParaRPr lang="pl-PL" sz="1800" b="1" u="sng" dirty="0">
              <a:solidFill>
                <a:srgbClr val="80000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D7E47C9D-BA9A-47D4-91C1-958BB0A7C09E}"/>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4" name="Rectangle 9">
            <a:extLst>
              <a:ext uri="{FF2B5EF4-FFF2-40B4-BE49-F238E27FC236}">
                <a16:creationId xmlns:a16="http://schemas.microsoft.com/office/drawing/2014/main" xmlns="" id="{1705250D-EA79-4CE6-B6F4-070366C1CE13}"/>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a:extLst>
              <a:ext uri="{FF2B5EF4-FFF2-40B4-BE49-F238E27FC236}">
                <a16:creationId xmlns:a16="http://schemas.microsoft.com/office/drawing/2014/main" xmlns="" id="{B71BDC35-4ED9-44BC-A1EB-E23768179F01}"/>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0" name="Subtitle 2">
            <a:extLst>
              <a:ext uri="{FF2B5EF4-FFF2-40B4-BE49-F238E27FC236}">
                <a16:creationId xmlns:a16="http://schemas.microsoft.com/office/drawing/2014/main" xmlns="" id="{797AF3C7-DB31-4BF0-B95F-F14DBC67426D}"/>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336600"/>
                </a:solidFill>
                <a:latin typeface="Arial" panose="020B0604020202020204" pitchFamily="34" charset="0"/>
                <a:cs typeface="Arial" panose="020B0604020202020204" pitchFamily="34" charset="0"/>
              </a:rPr>
              <a:t>P</a:t>
            </a:r>
            <a:r>
              <a:rPr lang="sr-Latn-RS" sz="2400" b="1" dirty="0">
                <a:solidFill>
                  <a:srgbClr val="336600"/>
                </a:solidFill>
                <a:latin typeface="Arial" panose="020B0604020202020204" pitchFamily="34" charset="0"/>
                <a:cs typeface="Arial" panose="020B0604020202020204" pitchFamily="34" charset="0"/>
              </a:rPr>
              <a:t>rimer izračunavanja dnevne izloženosti buci na osnovu merenja zasnovanih na poslu koji se obavlja </a:t>
            </a:r>
            <a:endParaRPr lang="sr-Latn-CS" sz="2400" b="1" cap="all" dirty="0">
              <a:solidFill>
                <a:srgbClr val="336600"/>
              </a:solidFill>
              <a:latin typeface="Arial" panose="020B0604020202020204" pitchFamily="34" charset="0"/>
              <a:cs typeface="Arial" panose="020B0604020202020204" pitchFamily="34" charset="0"/>
            </a:endParaRPr>
          </a:p>
        </p:txBody>
      </p:sp>
      <p:sp>
        <p:nvSpPr>
          <p:cNvPr id="21" name="Subtitle 2">
            <a:extLst>
              <a:ext uri="{FF2B5EF4-FFF2-40B4-BE49-F238E27FC236}">
                <a16:creationId xmlns:a16="http://schemas.microsoft.com/office/drawing/2014/main" xmlns="" id="{6910E071-D290-4F67-A491-BCCCFDD48120}"/>
              </a:ext>
            </a:extLst>
          </p:cNvPr>
          <p:cNvSpPr txBox="1">
            <a:spLocks/>
          </p:cNvSpPr>
          <p:nvPr/>
        </p:nvSpPr>
        <p:spPr>
          <a:xfrm>
            <a:off x="352657" y="1484784"/>
            <a:ext cx="8625387" cy="7421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pPr>
            <a:r>
              <a:rPr lang="pl-PL" sz="1800" b="1" dirty="0">
                <a:solidFill>
                  <a:srgbClr val="002060"/>
                </a:solidFill>
                <a:latin typeface="Arial" panose="020B0604020202020204" pitchFamily="34" charset="0"/>
                <a:cs typeface="Arial" panose="020B0604020202020204" pitchFamily="34" charset="0"/>
              </a:rPr>
              <a:t>Plan merenja:</a:t>
            </a:r>
          </a:p>
          <a:p>
            <a:pPr marL="324000" indent="-324000" algn="l">
              <a:spcBef>
                <a:spcPts val="600"/>
              </a:spcBef>
              <a:buFont typeface="+mj-lt"/>
              <a:buAutoNum type="arabicPeriod"/>
            </a:pPr>
            <a:r>
              <a:rPr lang="pl-PL" sz="1800" b="1" dirty="0">
                <a:solidFill>
                  <a:srgbClr val="002060"/>
                </a:solidFill>
                <a:latin typeface="Arial" panose="020B0604020202020204" pitchFamily="34" charset="0"/>
                <a:cs typeface="Arial" panose="020B0604020202020204" pitchFamily="34" charset="0"/>
              </a:rPr>
              <a:t>Definisanje ukupnog minimalnog trajanja merenja: </a:t>
            </a:r>
          </a:p>
        </p:txBody>
      </p:sp>
      <p:graphicFrame>
        <p:nvGraphicFramePr>
          <p:cNvPr id="22" name="Table 21">
            <a:extLst>
              <a:ext uri="{FF2B5EF4-FFF2-40B4-BE49-F238E27FC236}">
                <a16:creationId xmlns:a16="http://schemas.microsoft.com/office/drawing/2014/main" xmlns="" id="{20BA42BC-F7EA-4533-AFFF-58F3A99DCAE5}"/>
              </a:ext>
            </a:extLst>
          </p:cNvPr>
          <p:cNvGraphicFramePr>
            <a:graphicFrameLocks noGrp="1"/>
          </p:cNvGraphicFramePr>
          <p:nvPr>
            <p:extLst>
              <p:ext uri="{D42A27DB-BD31-4B8C-83A1-F6EECF244321}">
                <p14:modId xmlns:p14="http://schemas.microsoft.com/office/powerpoint/2010/main" val="1799726514"/>
              </p:ext>
            </p:extLst>
          </p:nvPr>
        </p:nvGraphicFramePr>
        <p:xfrm>
          <a:off x="1691640" y="2420888"/>
          <a:ext cx="5760720" cy="2400262"/>
        </p:xfrm>
        <a:graphic>
          <a:graphicData uri="http://schemas.openxmlformats.org/drawingml/2006/table">
            <a:tbl>
              <a:tblPr>
                <a:effectLst>
                  <a:innerShdw blurRad="114300">
                    <a:prstClr val="black"/>
                  </a:innerShdw>
                </a:effectLst>
                <a:tableStyleId>{5940675A-B579-460E-94D1-54222C63F5DA}</a:tableStyleId>
              </a:tblPr>
              <a:tblGrid>
                <a:gridCol w="2610485">
                  <a:extLst>
                    <a:ext uri="{9D8B030D-6E8A-4147-A177-3AD203B41FA5}">
                      <a16:colId xmlns:a16="http://schemas.microsoft.com/office/drawing/2014/main" xmlns="" val="20000"/>
                    </a:ext>
                  </a:extLst>
                </a:gridCol>
                <a:gridCol w="3150235">
                  <a:extLst>
                    <a:ext uri="{9D8B030D-6E8A-4147-A177-3AD203B41FA5}">
                      <a16:colId xmlns:a16="http://schemas.microsoft.com/office/drawing/2014/main" xmlns="" val="20001"/>
                    </a:ext>
                  </a:extLst>
                </a:gridCol>
              </a:tblGrid>
              <a:tr h="720078">
                <a:tc>
                  <a:txBody>
                    <a:bodyPr/>
                    <a:lstStyle/>
                    <a:p>
                      <a:pPr algn="ctr">
                        <a:spcBef>
                          <a:spcPts val="600"/>
                        </a:spcBef>
                        <a:spcAft>
                          <a:spcPts val="600"/>
                        </a:spcAft>
                      </a:pPr>
                      <a:r>
                        <a:rPr lang="sr-Latn-CS" sz="1800" b="1" dirty="0">
                          <a:solidFill>
                            <a:srgbClr val="990000"/>
                          </a:solidFill>
                        </a:rPr>
                        <a:t>Broj radnika u homogenoj grupi, n</a:t>
                      </a:r>
                      <a:r>
                        <a:rPr lang="sr-Latn-CS" sz="1800" b="1" baseline="-25000" dirty="0">
                          <a:solidFill>
                            <a:srgbClr val="990000"/>
                          </a:solidFill>
                        </a:rPr>
                        <a:t>G</a:t>
                      </a:r>
                      <a:endParaRPr lang="en-US" sz="1800" b="1" i="1" baseline="-25000" dirty="0">
                        <a:solidFill>
                          <a:srgbClr val="990000"/>
                        </a:solidFill>
                        <a:latin typeface="Arial" pitchFamily="34" charset="0"/>
                        <a:ea typeface="Times New Roman"/>
                        <a:cs typeface="Arial" pitchFamily="34" charset="0"/>
                      </a:endParaRPr>
                    </a:p>
                  </a:txBody>
                  <a:tcPr marL="68580" marR="68580" marT="0" marB="0" anchor="ctr">
                    <a:solidFill>
                      <a:schemeClr val="bg1">
                        <a:lumMod val="85000"/>
                      </a:schemeClr>
                    </a:solidFill>
                  </a:tcPr>
                </a:tc>
                <a:tc>
                  <a:txBody>
                    <a:bodyPr/>
                    <a:lstStyle/>
                    <a:p>
                      <a:pPr algn="ctr">
                        <a:spcBef>
                          <a:spcPts val="600"/>
                        </a:spcBef>
                        <a:spcAft>
                          <a:spcPts val="600"/>
                        </a:spcAft>
                      </a:pPr>
                      <a:r>
                        <a:rPr lang="sr-Latn-CS" sz="1800" b="1" dirty="0">
                          <a:solidFill>
                            <a:srgbClr val="990000"/>
                          </a:solidFill>
                        </a:rPr>
                        <a:t>Minimalno kumulati</a:t>
                      </a:r>
                      <a:r>
                        <a:rPr lang="sr-Cyrl-CS" sz="1800" b="1" dirty="0">
                          <a:solidFill>
                            <a:srgbClr val="990000"/>
                          </a:solidFill>
                        </a:rPr>
                        <a:t>vn</a:t>
                      </a:r>
                      <a:r>
                        <a:rPr lang="sr-Latn-CS" sz="1800" b="1" dirty="0">
                          <a:solidFill>
                            <a:srgbClr val="990000"/>
                          </a:solidFill>
                        </a:rPr>
                        <a:t>o trajanje merenja</a:t>
                      </a:r>
                      <a:endParaRPr lang="en-US" sz="1800" b="1" dirty="0">
                        <a:solidFill>
                          <a:srgbClr val="990000"/>
                        </a:solidFill>
                        <a:latin typeface="Arial" pitchFamily="34" charset="0"/>
                        <a:ea typeface="Times New Roman"/>
                        <a:cs typeface="Arial"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xmlns="" val="10000"/>
                  </a:ext>
                </a:extLst>
              </a:tr>
              <a:tr h="420046">
                <a:tc>
                  <a:txBody>
                    <a:bodyPr/>
                    <a:lstStyle/>
                    <a:p>
                      <a:pPr algn="ctr">
                        <a:spcBef>
                          <a:spcPts val="600"/>
                        </a:spcBef>
                        <a:spcAft>
                          <a:spcPts val="600"/>
                        </a:spcAft>
                      </a:pPr>
                      <a:r>
                        <a:rPr lang="sr-Latn-CS" sz="1800" b="1" dirty="0">
                          <a:solidFill>
                            <a:srgbClr val="000066"/>
                          </a:solidFill>
                        </a:rPr>
                        <a:t>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 5</a:t>
                      </a:r>
                      <a:endParaRPr lang="sr-Latn-CS" sz="1800" b="1" i="0"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5 h</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1"/>
                  </a:ext>
                </a:extLst>
              </a:tr>
              <a:tr h="420046">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sr-Latn-CS" sz="1800" b="1" dirty="0">
                          <a:solidFill>
                            <a:srgbClr val="000066"/>
                          </a:solidFill>
                        </a:rPr>
                        <a:t>5 &lt; 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 15</a:t>
                      </a:r>
                      <a:endParaRPr lang="sr-Latn-CS" sz="1800" b="1" i="0"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5 h + (n</a:t>
                      </a:r>
                      <a:r>
                        <a:rPr lang="sr-Latn-CS" sz="1800" b="1" baseline="-25000" dirty="0">
                          <a:solidFill>
                            <a:srgbClr val="000066"/>
                          </a:solidFill>
                        </a:rPr>
                        <a:t>G</a:t>
                      </a:r>
                      <a:r>
                        <a:rPr lang="sr-Latn-CS" sz="1800" b="1" dirty="0">
                          <a:solidFill>
                            <a:srgbClr val="000066"/>
                          </a:solidFill>
                        </a:rPr>
                        <a:t> - 5) </a:t>
                      </a:r>
                      <a:r>
                        <a:rPr lang="sr-Latn-CS" sz="1800" b="1" dirty="0">
                          <a:solidFill>
                            <a:srgbClr val="000066"/>
                          </a:solidFill>
                          <a:sym typeface="Symbol"/>
                        </a:rPr>
                        <a:t></a:t>
                      </a:r>
                      <a:r>
                        <a:rPr lang="sr-Latn-CS" sz="1800" b="1" dirty="0">
                          <a:solidFill>
                            <a:srgbClr val="000066"/>
                          </a:solidFill>
                        </a:rPr>
                        <a:t> 0.5 h</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2"/>
                  </a:ext>
                </a:extLst>
              </a:tr>
              <a:tr h="420046">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sr-Latn-CS" sz="1800" b="1" dirty="0">
                          <a:solidFill>
                            <a:srgbClr val="000066"/>
                          </a:solidFill>
                        </a:rPr>
                        <a:t>15 &lt; 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 40</a:t>
                      </a:r>
                      <a:endParaRPr lang="sr-Latn-CS" sz="1800" b="1" i="0" dirty="0">
                        <a:solidFill>
                          <a:srgbClr val="000066"/>
                        </a:solidFill>
                        <a:latin typeface="Arial" pitchFamily="34" charset="0"/>
                        <a:ea typeface="Times New Roman"/>
                        <a:cs typeface="Arial" pitchFamily="34" charset="0"/>
                      </a:endParaRPr>
                    </a:p>
                  </a:txBody>
                  <a:tcPr marL="68580" marR="68580" marT="0" marB="0" anchor="ctr">
                    <a:solidFill>
                      <a:srgbClr val="FFB7B7"/>
                    </a:solidFill>
                  </a:tcPr>
                </a:tc>
                <a:tc>
                  <a:txBody>
                    <a:bodyPr/>
                    <a:lstStyle/>
                    <a:p>
                      <a:pPr algn="ctr">
                        <a:spcBef>
                          <a:spcPts val="600"/>
                        </a:spcBef>
                        <a:spcAft>
                          <a:spcPts val="600"/>
                        </a:spcAft>
                      </a:pPr>
                      <a:r>
                        <a:rPr lang="sr-Latn-CS" sz="1800" b="1" dirty="0">
                          <a:solidFill>
                            <a:srgbClr val="000066"/>
                          </a:solidFill>
                        </a:rPr>
                        <a:t>10 h + (n</a:t>
                      </a:r>
                      <a:r>
                        <a:rPr lang="sr-Latn-CS" sz="1800" b="1" baseline="-25000" dirty="0">
                          <a:solidFill>
                            <a:srgbClr val="000066"/>
                          </a:solidFill>
                        </a:rPr>
                        <a:t>G</a:t>
                      </a:r>
                      <a:r>
                        <a:rPr lang="sr-Latn-CS" sz="1800" b="1" dirty="0">
                          <a:solidFill>
                            <a:srgbClr val="000066"/>
                          </a:solidFill>
                        </a:rPr>
                        <a:t> - 15) </a:t>
                      </a:r>
                      <a:r>
                        <a:rPr lang="sr-Latn-CS" sz="1800" b="1" dirty="0">
                          <a:solidFill>
                            <a:srgbClr val="000066"/>
                          </a:solidFill>
                          <a:sym typeface="Symbol"/>
                        </a:rPr>
                        <a:t></a:t>
                      </a:r>
                      <a:r>
                        <a:rPr lang="sr-Latn-CS" sz="1800" b="1" dirty="0">
                          <a:solidFill>
                            <a:srgbClr val="000066"/>
                          </a:solidFill>
                        </a:rPr>
                        <a:t> 0.25 h</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rgbClr val="FFB7B7"/>
                    </a:solidFill>
                  </a:tcPr>
                </a:tc>
                <a:extLst>
                  <a:ext uri="{0D108BD9-81ED-4DB2-BD59-A6C34878D82A}">
                    <a16:rowId xmlns:a16="http://schemas.microsoft.com/office/drawing/2014/main" xmlns="" val="10003"/>
                  </a:ext>
                </a:extLst>
              </a:tr>
              <a:tr h="420046">
                <a:tc>
                  <a:txBody>
                    <a:bodyPr/>
                    <a:lstStyle/>
                    <a:p>
                      <a:pPr algn="ctr">
                        <a:spcBef>
                          <a:spcPts val="600"/>
                        </a:spcBef>
                        <a:spcAft>
                          <a:spcPts val="600"/>
                        </a:spcAft>
                      </a:pPr>
                      <a:r>
                        <a:rPr lang="sr-Latn-CS" sz="1800" b="1" dirty="0">
                          <a:solidFill>
                            <a:srgbClr val="000066"/>
                          </a:solidFill>
                        </a:rPr>
                        <a:t>n</a:t>
                      </a:r>
                      <a:r>
                        <a:rPr lang="sr-Latn-CS" sz="1800" b="1" baseline="-25000" dirty="0">
                          <a:solidFill>
                            <a:srgbClr val="000066"/>
                          </a:solidFill>
                        </a:rPr>
                        <a:t>G</a:t>
                      </a:r>
                      <a:r>
                        <a:rPr lang="sr-Latn-CS" sz="1800" b="1" baseline="0" dirty="0">
                          <a:solidFill>
                            <a:srgbClr val="000066"/>
                          </a:solidFill>
                        </a:rPr>
                        <a:t> </a:t>
                      </a:r>
                      <a:r>
                        <a:rPr lang="sr-Latn-CS" sz="1800" b="1" baseline="0" dirty="0">
                          <a:solidFill>
                            <a:srgbClr val="000066"/>
                          </a:solidFill>
                          <a:sym typeface="Symbol"/>
                        </a:rPr>
                        <a:t>&gt; 40</a:t>
                      </a:r>
                      <a:endParaRPr lang="sr-Latn-C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tc>
                  <a:txBody>
                    <a:bodyPr/>
                    <a:lstStyle/>
                    <a:p>
                      <a:pPr algn="ctr">
                        <a:spcBef>
                          <a:spcPts val="600"/>
                        </a:spcBef>
                        <a:spcAft>
                          <a:spcPts val="600"/>
                        </a:spcAft>
                      </a:pPr>
                      <a:r>
                        <a:rPr lang="sr-Latn-CS" sz="1800" b="1" dirty="0">
                          <a:solidFill>
                            <a:srgbClr val="000066"/>
                          </a:solidFill>
                        </a:rPr>
                        <a:t>17 h ili </a:t>
                      </a:r>
                      <a:r>
                        <a:rPr lang="sr-Latn-CS" sz="1800" b="1" dirty="0" err="1">
                          <a:solidFill>
                            <a:srgbClr val="000066"/>
                          </a:solidFill>
                        </a:rPr>
                        <a:t>podela</a:t>
                      </a:r>
                      <a:r>
                        <a:rPr lang="sr-Latn-CS" sz="1800" b="1" dirty="0">
                          <a:solidFill>
                            <a:srgbClr val="000066"/>
                          </a:solidFill>
                        </a:rPr>
                        <a:t> u grupe</a:t>
                      </a:r>
                      <a:endParaRPr lang="en-US" sz="1800" b="1" dirty="0">
                        <a:solidFill>
                          <a:srgbClr val="000066"/>
                        </a:solidFill>
                        <a:latin typeface="Arial" pitchFamily="34" charset="0"/>
                        <a:ea typeface="Times New Roman"/>
                        <a:cs typeface="Arial"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xmlns="" val="10004"/>
                  </a:ext>
                </a:extLst>
              </a:tr>
            </a:tbl>
          </a:graphicData>
        </a:graphic>
      </p:graphicFrame>
      <p:sp>
        <p:nvSpPr>
          <p:cNvPr id="2" name="Rectangle 15">
            <a:extLst>
              <a:ext uri="{FF2B5EF4-FFF2-40B4-BE49-F238E27FC236}">
                <a16:creationId xmlns:a16="http://schemas.microsoft.com/office/drawing/2014/main" xmlns="" id="{F9353B45-78CA-75B5-D550-11A6CCEF2D00}"/>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390638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xmlns="" id="{40C4107E-DA10-459E-A06F-10A2339AD94B}"/>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6" name="Subtitle 2"/>
          <p:cNvSpPr txBox="1">
            <a:spLocks/>
          </p:cNvSpPr>
          <p:nvPr/>
        </p:nvSpPr>
        <p:spPr>
          <a:xfrm>
            <a:off x="339101" y="979141"/>
            <a:ext cx="8625387" cy="4680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3 – Merenja</a:t>
            </a:r>
          </a:p>
        </p:txBody>
      </p:sp>
      <p:sp>
        <p:nvSpPr>
          <p:cNvPr id="7" name="Subtitle 2"/>
          <p:cNvSpPr txBox="1">
            <a:spLocks/>
          </p:cNvSpPr>
          <p:nvPr/>
        </p:nvSpPr>
        <p:spPr>
          <a:xfrm>
            <a:off x="354840" y="1412776"/>
            <a:ext cx="8625387" cy="33123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24000" indent="-324000" algn="l">
              <a:spcBef>
                <a:spcPts val="600"/>
              </a:spcBef>
              <a:buFont typeface="+mj-lt"/>
              <a:buAutoNum type="arabicPeriod" startAt="3"/>
            </a:pPr>
            <a:r>
              <a:rPr lang="pl-PL" sz="1800" b="1" dirty="0">
                <a:solidFill>
                  <a:srgbClr val="002060"/>
                </a:solidFill>
                <a:latin typeface="Arial" panose="020B0604020202020204" pitchFamily="34" charset="0"/>
                <a:cs typeface="Arial" panose="020B0604020202020204" pitchFamily="34" charset="0"/>
              </a:rPr>
              <a:t>Definisanje rasporeda 6 merenja na osnovu:</a:t>
            </a:r>
          </a:p>
          <a:p>
            <a:pPr marL="625475" indent="-269875" algn="l">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dostupna dva personalna merila izloženosti zvuku       /      , i </a:t>
            </a:r>
          </a:p>
          <a:p>
            <a:pPr marL="625475" indent="-269875" algn="l">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radnih intervala za homogenu grupu: 05.00 ÷ 13.00  i  13.00 ÷ 21.00. </a:t>
            </a:r>
          </a:p>
          <a:p>
            <a:pPr marL="432000" indent="-432000" algn="l">
              <a:spcBef>
                <a:spcPts val="900"/>
              </a:spcBef>
            </a:pPr>
            <a:r>
              <a:rPr lang="pl-PL" sz="1800" b="1" dirty="0">
                <a:solidFill>
                  <a:srgbClr val="002060"/>
                </a:solidFill>
                <a:latin typeface="Arial" panose="020B0604020202020204" pitchFamily="34" charset="0"/>
                <a:cs typeface="Arial" panose="020B0604020202020204" pitchFamily="34" charset="0"/>
              </a:rPr>
              <a:t>3.1	Iz homogene grupe </a:t>
            </a:r>
            <a:br>
              <a:rPr lang="pl-PL" sz="1800" b="1" dirty="0">
                <a:solidFill>
                  <a:srgbClr val="002060"/>
                </a:solidFill>
                <a:latin typeface="Arial" panose="020B0604020202020204" pitchFamily="34" charset="0"/>
                <a:cs typeface="Arial" panose="020B0604020202020204" pitchFamily="34" charset="0"/>
              </a:rPr>
            </a:br>
            <a:r>
              <a:rPr lang="pl-PL" sz="1800" b="1" dirty="0">
                <a:solidFill>
                  <a:srgbClr val="002060"/>
                </a:solidFill>
                <a:latin typeface="Arial" panose="020B0604020202020204" pitchFamily="34" charset="0"/>
                <a:cs typeface="Arial" panose="020B0604020202020204" pitchFamily="34" charset="0"/>
              </a:rPr>
              <a:t>izložene buci od 18 </a:t>
            </a:r>
            <a:br>
              <a:rPr lang="pl-PL" sz="1800" b="1" dirty="0">
                <a:solidFill>
                  <a:srgbClr val="002060"/>
                </a:solidFill>
                <a:latin typeface="Arial" panose="020B0604020202020204" pitchFamily="34" charset="0"/>
                <a:cs typeface="Arial" panose="020B0604020202020204" pitchFamily="34" charset="0"/>
              </a:rPr>
            </a:br>
            <a:r>
              <a:rPr lang="pl-PL" sz="1800" b="1" dirty="0">
                <a:solidFill>
                  <a:srgbClr val="002060"/>
                </a:solidFill>
                <a:latin typeface="Arial" panose="020B0604020202020204" pitchFamily="34" charset="0"/>
                <a:cs typeface="Arial" panose="020B0604020202020204" pitchFamily="34" charset="0"/>
              </a:rPr>
              <a:t>članova je nasumično </a:t>
            </a:r>
            <a:br>
              <a:rPr lang="pl-PL" sz="1800" b="1" dirty="0">
                <a:solidFill>
                  <a:srgbClr val="002060"/>
                </a:solidFill>
                <a:latin typeface="Arial" panose="020B0604020202020204" pitchFamily="34" charset="0"/>
                <a:cs typeface="Arial" panose="020B0604020202020204" pitchFamily="34" charset="0"/>
              </a:rPr>
            </a:br>
            <a:r>
              <a:rPr lang="pl-PL" sz="1800" b="1" dirty="0">
                <a:solidFill>
                  <a:srgbClr val="002060"/>
                </a:solidFill>
                <a:latin typeface="Arial" panose="020B0604020202020204" pitchFamily="34" charset="0"/>
                <a:cs typeface="Arial" panose="020B0604020202020204" pitchFamily="34" charset="0"/>
              </a:rPr>
              <a:t>izabrano 6 radnika;</a:t>
            </a:r>
          </a:p>
          <a:p>
            <a:pPr marL="432000" indent="-432000" algn="l">
              <a:spcBef>
                <a:spcPts val="900"/>
              </a:spcBef>
            </a:pPr>
            <a:r>
              <a:rPr lang="pl-PL" sz="1800" b="1" dirty="0">
                <a:solidFill>
                  <a:srgbClr val="002060"/>
                </a:solidFill>
                <a:latin typeface="Arial" panose="020B0604020202020204" pitchFamily="34" charset="0"/>
                <a:cs typeface="Arial" panose="020B0604020202020204" pitchFamily="34" charset="0"/>
              </a:rPr>
              <a:t>3.2  Raspored merenja:</a:t>
            </a:r>
          </a:p>
        </p:txBody>
      </p:sp>
      <p:graphicFrame>
        <p:nvGraphicFramePr>
          <p:cNvPr id="3" name="Table 2"/>
          <p:cNvGraphicFramePr>
            <a:graphicFrameLocks noGrp="1"/>
          </p:cNvGraphicFramePr>
          <p:nvPr>
            <p:extLst>
              <p:ext uri="{D42A27DB-BD31-4B8C-83A1-F6EECF244321}">
                <p14:modId xmlns:p14="http://schemas.microsoft.com/office/powerpoint/2010/main" val="4000189997"/>
              </p:ext>
            </p:extLst>
          </p:nvPr>
        </p:nvGraphicFramePr>
        <p:xfrm>
          <a:off x="3563888" y="2622520"/>
          <a:ext cx="4475049" cy="2966720"/>
        </p:xfrm>
        <a:graphic>
          <a:graphicData uri="http://schemas.openxmlformats.org/drawingml/2006/table">
            <a:tbl>
              <a:tblPr firstRow="1" bandRow="1">
                <a:tableStyleId>{5940675A-B579-460E-94D1-54222C63F5DA}</a:tableStyleId>
              </a:tblPr>
              <a:tblGrid>
                <a:gridCol w="965088">
                  <a:extLst>
                    <a:ext uri="{9D8B030D-6E8A-4147-A177-3AD203B41FA5}">
                      <a16:colId xmlns:a16="http://schemas.microsoft.com/office/drawing/2014/main" xmlns="" val="20000"/>
                    </a:ext>
                  </a:extLst>
                </a:gridCol>
                <a:gridCol w="1464627">
                  <a:extLst>
                    <a:ext uri="{9D8B030D-6E8A-4147-A177-3AD203B41FA5}">
                      <a16:colId xmlns:a16="http://schemas.microsoft.com/office/drawing/2014/main" xmlns="" val="20001"/>
                    </a:ext>
                  </a:extLst>
                </a:gridCol>
                <a:gridCol w="342804">
                  <a:extLst>
                    <a:ext uri="{9D8B030D-6E8A-4147-A177-3AD203B41FA5}">
                      <a16:colId xmlns:a16="http://schemas.microsoft.com/office/drawing/2014/main" xmlns="" val="20002"/>
                    </a:ext>
                  </a:extLst>
                </a:gridCol>
                <a:gridCol w="340506">
                  <a:extLst>
                    <a:ext uri="{9D8B030D-6E8A-4147-A177-3AD203B41FA5}">
                      <a16:colId xmlns:a16="http://schemas.microsoft.com/office/drawing/2014/main" xmlns="" val="20003"/>
                    </a:ext>
                  </a:extLst>
                </a:gridCol>
                <a:gridCol w="340506">
                  <a:extLst>
                    <a:ext uri="{9D8B030D-6E8A-4147-A177-3AD203B41FA5}">
                      <a16:colId xmlns:a16="http://schemas.microsoft.com/office/drawing/2014/main" xmlns="" val="20004"/>
                    </a:ext>
                  </a:extLst>
                </a:gridCol>
                <a:gridCol w="340506">
                  <a:extLst>
                    <a:ext uri="{9D8B030D-6E8A-4147-A177-3AD203B41FA5}">
                      <a16:colId xmlns:a16="http://schemas.microsoft.com/office/drawing/2014/main" xmlns="" val="20005"/>
                    </a:ext>
                  </a:extLst>
                </a:gridCol>
                <a:gridCol w="340506">
                  <a:extLst>
                    <a:ext uri="{9D8B030D-6E8A-4147-A177-3AD203B41FA5}">
                      <a16:colId xmlns:a16="http://schemas.microsoft.com/office/drawing/2014/main" xmlns="" val="20006"/>
                    </a:ext>
                  </a:extLst>
                </a:gridCol>
                <a:gridCol w="340506">
                  <a:extLst>
                    <a:ext uri="{9D8B030D-6E8A-4147-A177-3AD203B41FA5}">
                      <a16:colId xmlns:a16="http://schemas.microsoft.com/office/drawing/2014/main" xmlns="" val="20007"/>
                    </a:ext>
                  </a:extLst>
                </a:gridCol>
              </a:tblGrid>
              <a:tr h="370840">
                <a:tc rowSpan="2">
                  <a:txBody>
                    <a:bodyPr/>
                    <a:lstStyle/>
                    <a:p>
                      <a:pPr algn="ctr"/>
                      <a:r>
                        <a:rPr lang="sr-Latn-RS" b="1" dirty="0">
                          <a:latin typeface="Arial" panose="020B0604020202020204" pitchFamily="34" charset="0"/>
                          <a:cs typeface="Arial" panose="020B0604020202020204" pitchFamily="34" charset="0"/>
                        </a:rPr>
                        <a:t>Dan</a:t>
                      </a:r>
                    </a:p>
                  </a:txBody>
                  <a:tcPr anchor="ctr">
                    <a:solidFill>
                      <a:schemeClr val="bg1">
                        <a:lumMod val="85000"/>
                      </a:schemeClr>
                    </a:solidFill>
                  </a:tcPr>
                </a:tc>
                <a:tc rowSpan="2">
                  <a:txBody>
                    <a:bodyPr/>
                    <a:lstStyle/>
                    <a:p>
                      <a:pPr algn="ctr"/>
                      <a:r>
                        <a:rPr lang="sr-Latn-RS" b="1" dirty="0">
                          <a:latin typeface="Arial" panose="020B0604020202020204" pitchFamily="34" charset="0"/>
                          <a:cs typeface="Arial" panose="020B0604020202020204" pitchFamily="34" charset="0"/>
                        </a:rPr>
                        <a:t>Merni period</a:t>
                      </a:r>
                    </a:p>
                  </a:txBody>
                  <a:tcPr anchor="ctr">
                    <a:solidFill>
                      <a:schemeClr val="bg1">
                        <a:lumMod val="85000"/>
                      </a:schemeClr>
                    </a:solidFill>
                  </a:tcPr>
                </a:tc>
                <a:tc gridSpan="6">
                  <a:txBody>
                    <a:bodyPr/>
                    <a:lstStyle/>
                    <a:p>
                      <a:pPr algn="ctr"/>
                      <a:r>
                        <a:rPr lang="sr-Latn-RS" b="1" dirty="0">
                          <a:latin typeface="Arial" panose="020B0604020202020204" pitchFamily="34" charset="0"/>
                          <a:cs typeface="Arial" panose="020B0604020202020204" pitchFamily="34" charset="0"/>
                        </a:rPr>
                        <a:t>Radnik</a:t>
                      </a:r>
                    </a:p>
                  </a:txBody>
                  <a:tcPr anchor="ctr">
                    <a:solidFill>
                      <a:schemeClr val="bg1">
                        <a:lumMod val="85000"/>
                      </a:schemeClr>
                    </a:solidFill>
                  </a:tcPr>
                </a:tc>
                <a:tc hMerge="1">
                  <a:txBody>
                    <a:bodyPr/>
                    <a:lstStyle/>
                    <a:p>
                      <a:pPr algn="ctr"/>
                      <a:endParaRPr lang="sr-Latn-RS" dirty="0"/>
                    </a:p>
                  </a:txBody>
                  <a:tcPr anchor="ctr"/>
                </a:tc>
                <a:tc hMerge="1">
                  <a:txBody>
                    <a:bodyPr/>
                    <a:lstStyle/>
                    <a:p>
                      <a:pPr algn="ctr"/>
                      <a:endParaRPr lang="sr-Latn-RS" dirty="0"/>
                    </a:p>
                  </a:txBody>
                  <a:tcPr anchor="ctr"/>
                </a:tc>
                <a:tc hMerge="1">
                  <a:txBody>
                    <a:bodyPr/>
                    <a:lstStyle/>
                    <a:p>
                      <a:pPr algn="ctr"/>
                      <a:endParaRPr lang="sr-Latn-RS" dirty="0"/>
                    </a:p>
                  </a:txBody>
                  <a:tcPr anchor="ctr"/>
                </a:tc>
                <a:tc hMerge="1">
                  <a:txBody>
                    <a:bodyPr/>
                    <a:lstStyle/>
                    <a:p>
                      <a:pPr algn="ctr"/>
                      <a:endParaRPr lang="sr-Latn-RS" dirty="0"/>
                    </a:p>
                  </a:txBody>
                  <a:tcPr anchor="ctr"/>
                </a:tc>
                <a:tc hMerge="1">
                  <a:txBody>
                    <a:bodyPr/>
                    <a:lstStyle/>
                    <a:p>
                      <a:pPr algn="ctr"/>
                      <a:endParaRPr lang="sr-Latn-RS" dirty="0"/>
                    </a:p>
                  </a:txBody>
                  <a:tcPr anchor="ctr"/>
                </a:tc>
                <a:extLst>
                  <a:ext uri="{0D108BD9-81ED-4DB2-BD59-A6C34878D82A}">
                    <a16:rowId xmlns:a16="http://schemas.microsoft.com/office/drawing/2014/main" xmlns="" val="10000"/>
                  </a:ext>
                </a:extLst>
              </a:tr>
              <a:tr h="370840">
                <a:tc vMerge="1">
                  <a:txBody>
                    <a:bodyPr/>
                    <a:lstStyle/>
                    <a:p>
                      <a:endParaRPr lang="sr-Latn-RS" dirty="0"/>
                    </a:p>
                  </a:txBody>
                  <a:tcPr anchor="ctr"/>
                </a:tc>
                <a:tc vMerge="1">
                  <a:txBody>
                    <a:bodyPr/>
                    <a:lstStyle/>
                    <a:p>
                      <a:endParaRPr lang="sr-Latn-RS" dirty="0"/>
                    </a:p>
                  </a:txBody>
                  <a:tcPr/>
                </a:tc>
                <a:tc>
                  <a:txBody>
                    <a:bodyPr/>
                    <a:lstStyle/>
                    <a:p>
                      <a:pPr algn="ctr"/>
                      <a:r>
                        <a:rPr lang="sr-Latn-RS" b="1" dirty="0">
                          <a:latin typeface="Arial" panose="020B0604020202020204" pitchFamily="34" charset="0"/>
                          <a:cs typeface="Arial" panose="020B0604020202020204" pitchFamily="34" charset="0"/>
                        </a:rPr>
                        <a:t>1</a:t>
                      </a:r>
                    </a:p>
                  </a:txBody>
                  <a:tcPr anchor="ctr">
                    <a:solidFill>
                      <a:schemeClr val="bg1">
                        <a:lumMod val="85000"/>
                      </a:schemeClr>
                    </a:solidFill>
                  </a:tcPr>
                </a:tc>
                <a:tc>
                  <a:txBody>
                    <a:bodyPr/>
                    <a:lstStyle/>
                    <a:p>
                      <a:pPr algn="ctr"/>
                      <a:r>
                        <a:rPr lang="sr-Latn-RS" b="1" dirty="0">
                          <a:latin typeface="Arial" panose="020B0604020202020204" pitchFamily="34" charset="0"/>
                          <a:cs typeface="Arial" panose="020B0604020202020204" pitchFamily="34" charset="0"/>
                        </a:rPr>
                        <a:t>2</a:t>
                      </a:r>
                    </a:p>
                  </a:txBody>
                  <a:tcPr anchor="ctr">
                    <a:solidFill>
                      <a:schemeClr val="bg1">
                        <a:lumMod val="85000"/>
                      </a:schemeClr>
                    </a:solidFill>
                  </a:tcPr>
                </a:tc>
                <a:tc>
                  <a:txBody>
                    <a:bodyPr/>
                    <a:lstStyle/>
                    <a:p>
                      <a:pPr algn="ctr"/>
                      <a:r>
                        <a:rPr lang="sr-Latn-RS" b="1" dirty="0">
                          <a:latin typeface="Arial" panose="020B0604020202020204" pitchFamily="34" charset="0"/>
                          <a:cs typeface="Arial" panose="020B0604020202020204" pitchFamily="34" charset="0"/>
                        </a:rPr>
                        <a:t>3</a:t>
                      </a:r>
                    </a:p>
                  </a:txBody>
                  <a:tcPr anchor="ctr">
                    <a:solidFill>
                      <a:schemeClr val="bg1">
                        <a:lumMod val="85000"/>
                      </a:schemeClr>
                    </a:solidFill>
                  </a:tcPr>
                </a:tc>
                <a:tc>
                  <a:txBody>
                    <a:bodyPr/>
                    <a:lstStyle/>
                    <a:p>
                      <a:pPr algn="ctr"/>
                      <a:r>
                        <a:rPr lang="sr-Latn-RS" b="1" dirty="0">
                          <a:latin typeface="Arial" panose="020B0604020202020204" pitchFamily="34" charset="0"/>
                          <a:cs typeface="Arial" panose="020B0604020202020204" pitchFamily="34" charset="0"/>
                        </a:rPr>
                        <a:t>4</a:t>
                      </a:r>
                    </a:p>
                  </a:txBody>
                  <a:tcPr anchor="ctr">
                    <a:solidFill>
                      <a:schemeClr val="bg1">
                        <a:lumMod val="85000"/>
                      </a:schemeClr>
                    </a:solidFill>
                  </a:tcPr>
                </a:tc>
                <a:tc>
                  <a:txBody>
                    <a:bodyPr/>
                    <a:lstStyle/>
                    <a:p>
                      <a:pPr algn="ctr"/>
                      <a:r>
                        <a:rPr lang="sr-Latn-RS" b="1" dirty="0">
                          <a:latin typeface="Arial" panose="020B0604020202020204" pitchFamily="34" charset="0"/>
                          <a:cs typeface="Arial" panose="020B0604020202020204" pitchFamily="34" charset="0"/>
                        </a:rPr>
                        <a:t>5</a:t>
                      </a:r>
                    </a:p>
                  </a:txBody>
                  <a:tcPr anchor="ctr">
                    <a:solidFill>
                      <a:schemeClr val="bg1">
                        <a:lumMod val="85000"/>
                      </a:schemeClr>
                    </a:solidFill>
                  </a:tcPr>
                </a:tc>
                <a:tc>
                  <a:txBody>
                    <a:bodyPr/>
                    <a:lstStyle/>
                    <a:p>
                      <a:pPr algn="ctr"/>
                      <a:r>
                        <a:rPr lang="sr-Latn-RS" b="1" dirty="0">
                          <a:latin typeface="Arial" panose="020B0604020202020204" pitchFamily="34" charset="0"/>
                          <a:cs typeface="Arial" panose="020B0604020202020204" pitchFamily="34" charset="0"/>
                        </a:rPr>
                        <a:t>6</a:t>
                      </a:r>
                    </a:p>
                  </a:txBody>
                  <a:tcPr anchor="ctr">
                    <a:solidFill>
                      <a:schemeClr val="bg1">
                        <a:lumMod val="85000"/>
                      </a:schemeClr>
                    </a:solidFill>
                  </a:tcPr>
                </a:tc>
                <a:extLst>
                  <a:ext uri="{0D108BD9-81ED-4DB2-BD59-A6C34878D82A}">
                    <a16:rowId xmlns:a16="http://schemas.microsoft.com/office/drawing/2014/main" xmlns="" val="10001"/>
                  </a:ext>
                </a:extLst>
              </a:tr>
              <a:tr h="370840">
                <a:tc rowSpan="2">
                  <a:txBody>
                    <a:bodyPr/>
                    <a:lstStyle/>
                    <a:p>
                      <a:pPr algn="ctr"/>
                      <a:r>
                        <a:rPr lang="sr-Latn-RS" b="1" dirty="0">
                          <a:latin typeface="Arial" panose="020B0604020202020204" pitchFamily="34" charset="0"/>
                          <a:cs typeface="Arial" panose="020B0604020202020204" pitchFamily="34" charset="0"/>
                        </a:rPr>
                        <a:t>1</a:t>
                      </a:r>
                    </a:p>
                  </a:txBody>
                  <a:tcPr anchor="ctr"/>
                </a:tc>
                <a:tc>
                  <a:txBody>
                    <a:bodyPr/>
                    <a:lstStyle/>
                    <a:p>
                      <a:pPr algn="ctr"/>
                      <a:r>
                        <a:rPr lang="sr-Latn-RS" b="1" dirty="0">
                          <a:latin typeface="Arial" panose="020B0604020202020204" pitchFamily="34" charset="0"/>
                          <a:cs typeface="Arial" panose="020B0604020202020204" pitchFamily="34" charset="0"/>
                        </a:rPr>
                        <a:t>10.00</a:t>
                      </a:r>
                      <a:r>
                        <a:rPr lang="pl-PL" sz="1800" b="1" dirty="0">
                          <a:solidFill>
                            <a:schemeClr val="tx1"/>
                          </a:solidFill>
                          <a:latin typeface="Arial" panose="020B0604020202020204" pitchFamily="34" charset="0"/>
                          <a:cs typeface="Arial" panose="020B0604020202020204" pitchFamily="34" charset="0"/>
                        </a:rPr>
                        <a:t>÷12:00</a:t>
                      </a:r>
                      <a:endParaRPr lang="sr-Latn-RS" b="1" dirty="0">
                        <a:latin typeface="Arial" panose="020B0604020202020204" pitchFamily="34" charset="0"/>
                        <a:cs typeface="Arial" panose="020B0604020202020204" pitchFamily="34" charset="0"/>
                      </a:endParaRPr>
                    </a:p>
                  </a:txBody>
                  <a:tcPr anchor="ctr"/>
                </a:tc>
                <a:tc>
                  <a:txBody>
                    <a:bodyPr/>
                    <a:lstStyle/>
                    <a:p>
                      <a:endParaRPr lang="sr-Latn-RS" b="1" dirty="0">
                        <a:latin typeface="Arial" panose="020B0604020202020204" pitchFamily="34" charset="0"/>
                        <a:cs typeface="Arial" panose="020B0604020202020204" pitchFamily="34" charset="0"/>
                      </a:endParaRPr>
                    </a:p>
                  </a:txBody>
                  <a:tcPr>
                    <a:solidFill>
                      <a:srgbClr val="002060"/>
                    </a:solidFill>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vMerge="1">
                  <a:txBody>
                    <a:bodyPr/>
                    <a:lstStyle/>
                    <a:p>
                      <a:pPr algn="ctr"/>
                      <a:endParaRPr lang="sr-Latn-RS" dirty="0">
                        <a:latin typeface="Century Gothic" panose="020B0502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b="1" dirty="0">
                          <a:latin typeface="Arial" panose="020B0604020202020204" pitchFamily="34" charset="0"/>
                          <a:cs typeface="Arial" panose="020B0604020202020204" pitchFamily="34" charset="0"/>
                        </a:rPr>
                        <a:t>10.30</a:t>
                      </a:r>
                      <a:r>
                        <a:rPr lang="pl-PL" sz="1800" b="1" dirty="0">
                          <a:solidFill>
                            <a:schemeClr val="tx1"/>
                          </a:solidFill>
                          <a:latin typeface="Arial" panose="020B0604020202020204" pitchFamily="34" charset="0"/>
                          <a:cs typeface="Arial" panose="020B0604020202020204" pitchFamily="34" charset="0"/>
                        </a:rPr>
                        <a:t>÷12:30</a:t>
                      </a:r>
                      <a:endParaRPr lang="sr-Latn-RS" b="1" dirty="0">
                        <a:latin typeface="Arial" panose="020B0604020202020204" pitchFamily="34" charset="0"/>
                        <a:cs typeface="Arial" panose="020B0604020202020204" pitchFamily="34" charset="0"/>
                      </a:endParaRPr>
                    </a:p>
                  </a:txBody>
                  <a:tcPr anchor="ct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solidFill>
                      <a:srgbClr val="C00000"/>
                    </a:solidFill>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370840">
                <a:tc rowSpan="4">
                  <a:txBody>
                    <a:bodyPr/>
                    <a:lstStyle/>
                    <a:p>
                      <a:pPr algn="ctr"/>
                      <a:r>
                        <a:rPr lang="sr-Latn-RS" b="1" dirty="0">
                          <a:latin typeface="Arial" panose="020B0604020202020204" pitchFamily="34" charset="0"/>
                          <a:cs typeface="Arial" panose="020B0604020202020204" pitchFamily="34" charset="0"/>
                        </a:rPr>
                        <a:t>2</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b="1" dirty="0">
                          <a:latin typeface="Arial" panose="020B0604020202020204" pitchFamily="34" charset="0"/>
                          <a:cs typeface="Arial" panose="020B0604020202020204" pitchFamily="34" charset="0"/>
                        </a:rPr>
                        <a:t>08.00</a:t>
                      </a:r>
                      <a:r>
                        <a:rPr lang="pl-PL" sz="1800" b="1" dirty="0">
                          <a:solidFill>
                            <a:schemeClr val="tx1"/>
                          </a:solidFill>
                          <a:latin typeface="Arial" panose="020B0604020202020204" pitchFamily="34" charset="0"/>
                          <a:cs typeface="Arial" panose="020B0604020202020204" pitchFamily="34" charset="0"/>
                        </a:rPr>
                        <a:t>÷10:00</a:t>
                      </a:r>
                      <a:endParaRPr lang="sr-Latn-RS" b="1" dirty="0">
                        <a:latin typeface="Arial" panose="020B0604020202020204" pitchFamily="34" charset="0"/>
                        <a:cs typeface="Arial" panose="020B0604020202020204" pitchFamily="34" charset="0"/>
                      </a:endParaRPr>
                    </a:p>
                  </a:txBody>
                  <a:tcPr anchor="ct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solidFill>
                      <a:srgbClr val="002060"/>
                    </a:solidFill>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370840">
                <a:tc vMerge="1">
                  <a:txBody>
                    <a:bodyPr/>
                    <a:lstStyle/>
                    <a:p>
                      <a:pPr algn="ctr"/>
                      <a:endParaRPr lang="sr-Latn-RS" dirty="0">
                        <a:latin typeface="Century Gothic" panose="020B0502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b="1" dirty="0">
                          <a:latin typeface="Arial" panose="020B0604020202020204" pitchFamily="34" charset="0"/>
                          <a:cs typeface="Arial" panose="020B0604020202020204" pitchFamily="34" charset="0"/>
                        </a:rPr>
                        <a:t>08.30</a:t>
                      </a:r>
                      <a:r>
                        <a:rPr lang="pl-PL" sz="1800" b="1" dirty="0">
                          <a:solidFill>
                            <a:schemeClr val="tx1"/>
                          </a:solidFill>
                          <a:latin typeface="Arial" panose="020B0604020202020204" pitchFamily="34" charset="0"/>
                          <a:cs typeface="Arial" panose="020B0604020202020204" pitchFamily="34" charset="0"/>
                        </a:rPr>
                        <a:t>÷10:30</a:t>
                      </a:r>
                      <a:endParaRPr lang="sr-Latn-RS" b="1" dirty="0">
                        <a:latin typeface="Arial" panose="020B0604020202020204" pitchFamily="34" charset="0"/>
                        <a:cs typeface="Arial" panose="020B0604020202020204" pitchFamily="34" charset="0"/>
                      </a:endParaRPr>
                    </a:p>
                  </a:txBody>
                  <a:tcPr anchor="ct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solidFill>
                      <a:srgbClr val="C00000"/>
                    </a:solidFill>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5"/>
                  </a:ext>
                </a:extLst>
              </a:tr>
              <a:tr h="370840">
                <a:tc vMerge="1">
                  <a:txBody>
                    <a:bodyPr/>
                    <a:lstStyle/>
                    <a:p>
                      <a:pPr algn="ctr"/>
                      <a:endParaRPr lang="sr-Latn-RS" dirty="0">
                        <a:latin typeface="Century Gothic" panose="020B0502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b="1" dirty="0">
                          <a:latin typeface="Arial" panose="020B0604020202020204" pitchFamily="34" charset="0"/>
                          <a:cs typeface="Arial" panose="020B0604020202020204" pitchFamily="34" charset="0"/>
                        </a:rPr>
                        <a:t>14.00</a:t>
                      </a:r>
                      <a:r>
                        <a:rPr lang="pl-PL" sz="1800" b="1" dirty="0">
                          <a:solidFill>
                            <a:schemeClr val="tx1"/>
                          </a:solidFill>
                          <a:latin typeface="Arial" panose="020B0604020202020204" pitchFamily="34" charset="0"/>
                          <a:cs typeface="Arial" panose="020B0604020202020204" pitchFamily="34" charset="0"/>
                        </a:rPr>
                        <a:t>÷16:00</a:t>
                      </a:r>
                      <a:endParaRPr lang="sr-Latn-RS" b="1" dirty="0">
                        <a:latin typeface="Arial" panose="020B0604020202020204" pitchFamily="34" charset="0"/>
                        <a:cs typeface="Arial" panose="020B0604020202020204" pitchFamily="34" charset="0"/>
                      </a:endParaRPr>
                    </a:p>
                  </a:txBody>
                  <a:tcPr anchor="ct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solidFill>
                      <a:srgbClr val="002060"/>
                    </a:solidFill>
                  </a:tcPr>
                </a:tc>
                <a:tc>
                  <a:txBody>
                    <a:bodyPr/>
                    <a:lstStyle/>
                    <a:p>
                      <a:endParaRPr lang="sr-Latn-RS"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6"/>
                  </a:ext>
                </a:extLst>
              </a:tr>
              <a:tr h="370840">
                <a:tc vMerge="1">
                  <a:txBody>
                    <a:bodyPr/>
                    <a:lstStyle/>
                    <a:p>
                      <a:pPr algn="ctr"/>
                      <a:endParaRPr lang="sr-Latn-RS" dirty="0">
                        <a:latin typeface="Century Gothic" panose="020B0502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r-Latn-RS" b="1" dirty="0">
                          <a:latin typeface="Arial" panose="020B0604020202020204" pitchFamily="34" charset="0"/>
                          <a:cs typeface="Arial" panose="020B0604020202020204" pitchFamily="34" charset="0"/>
                        </a:rPr>
                        <a:t>18.00</a:t>
                      </a:r>
                      <a:r>
                        <a:rPr lang="pl-PL" sz="1800" b="1" dirty="0">
                          <a:solidFill>
                            <a:schemeClr val="tx1"/>
                          </a:solidFill>
                          <a:latin typeface="Arial" panose="020B0604020202020204" pitchFamily="34" charset="0"/>
                          <a:cs typeface="Arial" panose="020B0604020202020204" pitchFamily="34" charset="0"/>
                        </a:rPr>
                        <a:t>÷20:00</a:t>
                      </a:r>
                      <a:endParaRPr lang="sr-Latn-RS" b="1" dirty="0">
                        <a:latin typeface="Arial" panose="020B0604020202020204" pitchFamily="34" charset="0"/>
                        <a:cs typeface="Arial" panose="020B0604020202020204" pitchFamily="34" charset="0"/>
                      </a:endParaRPr>
                    </a:p>
                  </a:txBody>
                  <a:tcPr anchor="ct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a:latin typeface="Arial" panose="020B0604020202020204" pitchFamily="34" charset="0"/>
                        <a:cs typeface="Arial" panose="020B0604020202020204" pitchFamily="34" charset="0"/>
                      </a:endParaRPr>
                    </a:p>
                  </a:txBody>
                  <a:tcPr/>
                </a:tc>
                <a:tc>
                  <a:txBody>
                    <a:bodyPr/>
                    <a:lstStyle/>
                    <a:p>
                      <a:endParaRPr lang="sr-Latn-RS" b="1" dirty="0">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xmlns="" val="10007"/>
                  </a:ext>
                </a:extLst>
              </a:tr>
            </a:tbl>
          </a:graphicData>
        </a:graphic>
      </p:graphicFrame>
      <p:sp>
        <p:nvSpPr>
          <p:cNvPr id="4" name="Rectangle 3"/>
          <p:cNvSpPr/>
          <p:nvPr/>
        </p:nvSpPr>
        <p:spPr>
          <a:xfrm>
            <a:off x="6662308" y="1832666"/>
            <a:ext cx="216024" cy="2160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sp>
        <p:nvSpPr>
          <p:cNvPr id="8" name="Rectangle 7"/>
          <p:cNvSpPr/>
          <p:nvPr/>
        </p:nvSpPr>
        <p:spPr>
          <a:xfrm>
            <a:off x="7114046" y="1832565"/>
            <a:ext cx="216024" cy="216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r-Latn-RS"/>
          </a:p>
        </p:txBody>
      </p:sp>
      <p:cxnSp>
        <p:nvCxnSpPr>
          <p:cNvPr id="9" name="Straight Connector 8">
            <a:extLst>
              <a:ext uri="{FF2B5EF4-FFF2-40B4-BE49-F238E27FC236}">
                <a16:creationId xmlns:a16="http://schemas.microsoft.com/office/drawing/2014/main" xmlns="" id="{478032B3-E117-41A6-A99D-906F6ACBD276}"/>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ectangle 9">
            <a:extLst>
              <a:ext uri="{FF2B5EF4-FFF2-40B4-BE49-F238E27FC236}">
                <a16:creationId xmlns:a16="http://schemas.microsoft.com/office/drawing/2014/main" xmlns="" id="{5E69BE8A-3BB5-4F7D-9C90-000041C7B79C}"/>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2" name="Rectangle 9">
            <a:extLst>
              <a:ext uri="{FF2B5EF4-FFF2-40B4-BE49-F238E27FC236}">
                <a16:creationId xmlns:a16="http://schemas.microsoft.com/office/drawing/2014/main" xmlns="" id="{B56D3BC5-8DF8-4E5B-A8DB-88D7CB5E3BE2}"/>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6" name="Subtitle 2">
            <a:extLst>
              <a:ext uri="{FF2B5EF4-FFF2-40B4-BE49-F238E27FC236}">
                <a16:creationId xmlns:a16="http://schemas.microsoft.com/office/drawing/2014/main" xmlns="" id="{ECEC2A30-7AD8-499F-BD73-AB5002B8C1D5}"/>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336600"/>
                </a:solidFill>
                <a:latin typeface="Arial" panose="020B0604020202020204" pitchFamily="34" charset="0"/>
                <a:cs typeface="Arial" panose="020B0604020202020204" pitchFamily="34" charset="0"/>
              </a:rPr>
              <a:t>P</a:t>
            </a:r>
            <a:r>
              <a:rPr lang="sr-Latn-RS" sz="2400" b="1" dirty="0">
                <a:solidFill>
                  <a:srgbClr val="336600"/>
                </a:solidFill>
                <a:latin typeface="Arial" panose="020B0604020202020204" pitchFamily="34" charset="0"/>
                <a:cs typeface="Arial" panose="020B0604020202020204" pitchFamily="34" charset="0"/>
              </a:rPr>
              <a:t>rimer izračunavanja dnevne izloženosti buci na osnovu merenja zasnovanih na poslu koji se obavlja </a:t>
            </a:r>
            <a:endParaRPr lang="sr-Latn-CS" sz="2400" b="1" cap="all" dirty="0">
              <a:solidFill>
                <a:srgbClr val="336600"/>
              </a:solidFill>
              <a:latin typeface="Arial" panose="020B0604020202020204" pitchFamily="34" charset="0"/>
              <a:cs typeface="Arial" panose="020B0604020202020204" pitchFamily="34" charset="0"/>
            </a:endParaRPr>
          </a:p>
        </p:txBody>
      </p:sp>
      <p:sp>
        <p:nvSpPr>
          <p:cNvPr id="2" name="Rectangle 15">
            <a:extLst>
              <a:ext uri="{FF2B5EF4-FFF2-40B4-BE49-F238E27FC236}">
                <a16:creationId xmlns:a16="http://schemas.microsoft.com/office/drawing/2014/main" xmlns="" id="{3599458E-8A00-A4C0-77C0-1D0991373D0E}"/>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334842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74FF844C-1A3C-4D84-A89D-141C8078F261}"/>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7" name="Subtitle 2"/>
          <p:cNvSpPr txBox="1">
            <a:spLocks/>
          </p:cNvSpPr>
          <p:nvPr/>
        </p:nvSpPr>
        <p:spPr>
          <a:xfrm>
            <a:off x="354840" y="1556792"/>
            <a:ext cx="8625387" cy="50405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24000" indent="-324000" algn="l">
              <a:spcBef>
                <a:spcPts val="600"/>
              </a:spcBef>
              <a:buFont typeface="+mj-lt"/>
              <a:buAutoNum type="arabicPeriod" startAt="4"/>
            </a:pPr>
            <a:r>
              <a:rPr lang="pl-PL" sz="1800" b="1" dirty="0">
                <a:solidFill>
                  <a:srgbClr val="002060"/>
                </a:solidFill>
                <a:latin typeface="Arial" panose="020B0604020202020204" pitchFamily="34" charset="0"/>
                <a:cs typeface="Arial" panose="020B0604020202020204" pitchFamily="34" charset="0"/>
              </a:rPr>
              <a:t>Rezultati merenja </a:t>
            </a:r>
            <a:r>
              <a:rPr lang="pl-PL" sz="1800" b="1" i="1" dirty="0">
                <a:solidFill>
                  <a:srgbClr val="002060"/>
                </a:solidFill>
                <a:latin typeface="Arial" panose="020B0604020202020204" pitchFamily="34" charset="0"/>
                <a:cs typeface="Arial" panose="020B0604020202020204" pitchFamily="34" charset="0"/>
              </a:rPr>
              <a:t>L</a:t>
            </a:r>
            <a:r>
              <a:rPr lang="pl-PL" sz="1800" b="1" i="1" baseline="-25000" dirty="0">
                <a:solidFill>
                  <a:srgbClr val="002060"/>
                </a:solidFill>
                <a:latin typeface="Arial" panose="020B0604020202020204" pitchFamily="34" charset="0"/>
                <a:cs typeface="Arial" panose="020B0604020202020204" pitchFamily="34" charset="0"/>
              </a:rPr>
              <a:t>p,A,eqT,n</a:t>
            </a:r>
            <a:r>
              <a:rPr lang="pl-PL" sz="1800" b="1" i="1" dirty="0">
                <a:solidFill>
                  <a:srgbClr val="002060"/>
                </a:solidFill>
                <a:latin typeface="Arial" panose="020B0604020202020204" pitchFamily="34" charset="0"/>
                <a:cs typeface="Arial" panose="020B0604020202020204" pitchFamily="34" charset="0"/>
              </a:rPr>
              <a:t> </a:t>
            </a:r>
            <a:r>
              <a:rPr lang="pl-PL" sz="1800" b="1" dirty="0">
                <a:solidFill>
                  <a:srgbClr val="002060"/>
                </a:solidFill>
                <a:latin typeface="Arial" panose="020B0604020202020204" pitchFamily="34" charset="0"/>
                <a:cs typeface="Arial" panose="020B0604020202020204" pitchFamily="34"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173674264"/>
              </p:ext>
            </p:extLst>
          </p:nvPr>
        </p:nvGraphicFramePr>
        <p:xfrm>
          <a:off x="792358" y="2060848"/>
          <a:ext cx="7020002" cy="741680"/>
        </p:xfrm>
        <a:graphic>
          <a:graphicData uri="http://schemas.openxmlformats.org/drawingml/2006/table">
            <a:tbl>
              <a:tblPr firstRow="1" bandRow="1">
                <a:tableStyleId>{284E427A-3D55-4303-BF80-6455036E1DE7}</a:tableStyleId>
              </a:tblPr>
              <a:tblGrid>
                <a:gridCol w="1557410">
                  <a:extLst>
                    <a:ext uri="{9D8B030D-6E8A-4147-A177-3AD203B41FA5}">
                      <a16:colId xmlns:a16="http://schemas.microsoft.com/office/drawing/2014/main" xmlns="" val="20000"/>
                    </a:ext>
                  </a:extLst>
                </a:gridCol>
                <a:gridCol w="910432">
                  <a:extLst>
                    <a:ext uri="{9D8B030D-6E8A-4147-A177-3AD203B41FA5}">
                      <a16:colId xmlns:a16="http://schemas.microsoft.com/office/drawing/2014/main" xmlns="" val="20001"/>
                    </a:ext>
                  </a:extLst>
                </a:gridCol>
                <a:gridCol w="910432">
                  <a:extLst>
                    <a:ext uri="{9D8B030D-6E8A-4147-A177-3AD203B41FA5}">
                      <a16:colId xmlns:a16="http://schemas.microsoft.com/office/drawing/2014/main" xmlns="" val="20002"/>
                    </a:ext>
                  </a:extLst>
                </a:gridCol>
                <a:gridCol w="910432">
                  <a:extLst>
                    <a:ext uri="{9D8B030D-6E8A-4147-A177-3AD203B41FA5}">
                      <a16:colId xmlns:a16="http://schemas.microsoft.com/office/drawing/2014/main" xmlns="" val="20003"/>
                    </a:ext>
                  </a:extLst>
                </a:gridCol>
                <a:gridCol w="910432">
                  <a:extLst>
                    <a:ext uri="{9D8B030D-6E8A-4147-A177-3AD203B41FA5}">
                      <a16:colId xmlns:a16="http://schemas.microsoft.com/office/drawing/2014/main" xmlns="" val="20004"/>
                    </a:ext>
                  </a:extLst>
                </a:gridCol>
                <a:gridCol w="910432">
                  <a:extLst>
                    <a:ext uri="{9D8B030D-6E8A-4147-A177-3AD203B41FA5}">
                      <a16:colId xmlns:a16="http://schemas.microsoft.com/office/drawing/2014/main" xmlns="" val="20005"/>
                    </a:ext>
                  </a:extLst>
                </a:gridCol>
                <a:gridCol w="910432">
                  <a:extLst>
                    <a:ext uri="{9D8B030D-6E8A-4147-A177-3AD203B41FA5}">
                      <a16:colId xmlns:a16="http://schemas.microsoft.com/office/drawing/2014/main" xmlns="" val="20006"/>
                    </a:ext>
                  </a:extLst>
                </a:gridCol>
              </a:tblGrid>
              <a:tr h="370840">
                <a:tc>
                  <a:txBody>
                    <a:bodyPr/>
                    <a:lstStyle/>
                    <a:p>
                      <a:pPr algn="ctr"/>
                      <a:r>
                        <a:rPr lang="sr-Latn-RS" b="1" i="1" dirty="0">
                          <a:solidFill>
                            <a:schemeClr val="bg1"/>
                          </a:solidFill>
                          <a:latin typeface="Arial" panose="020B0604020202020204" pitchFamily="34" charset="0"/>
                          <a:cs typeface="Arial" panose="020B0604020202020204" pitchFamily="34" charset="0"/>
                        </a:rPr>
                        <a:t>n</a:t>
                      </a:r>
                    </a:p>
                  </a:txBody>
                  <a:tcPr anchor="ctr"/>
                </a:tc>
                <a:tc>
                  <a:txBody>
                    <a:bodyPr/>
                    <a:lstStyle/>
                    <a:p>
                      <a:pPr algn="ctr"/>
                      <a:r>
                        <a:rPr lang="sr-Latn-RS" b="1" dirty="0">
                          <a:solidFill>
                            <a:schemeClr val="bg1"/>
                          </a:solidFill>
                          <a:latin typeface="Arial" panose="020B0604020202020204" pitchFamily="34" charset="0"/>
                          <a:cs typeface="Arial" panose="020B0604020202020204" pitchFamily="34" charset="0"/>
                        </a:rPr>
                        <a:t>1</a:t>
                      </a:r>
                    </a:p>
                  </a:txBody>
                  <a:tcPr anchor="ctr"/>
                </a:tc>
                <a:tc>
                  <a:txBody>
                    <a:bodyPr/>
                    <a:lstStyle/>
                    <a:p>
                      <a:pPr algn="ctr"/>
                      <a:r>
                        <a:rPr lang="sr-Latn-RS" b="1" dirty="0">
                          <a:solidFill>
                            <a:schemeClr val="bg1"/>
                          </a:solidFill>
                          <a:latin typeface="Arial" panose="020B0604020202020204" pitchFamily="34" charset="0"/>
                          <a:cs typeface="Arial" panose="020B0604020202020204" pitchFamily="34" charset="0"/>
                        </a:rPr>
                        <a:t>2</a:t>
                      </a:r>
                    </a:p>
                  </a:txBody>
                  <a:tcPr anchor="ctr"/>
                </a:tc>
                <a:tc>
                  <a:txBody>
                    <a:bodyPr/>
                    <a:lstStyle/>
                    <a:p>
                      <a:pPr algn="ctr"/>
                      <a:r>
                        <a:rPr lang="sr-Latn-RS" b="1" dirty="0">
                          <a:solidFill>
                            <a:schemeClr val="bg1"/>
                          </a:solidFill>
                          <a:latin typeface="Arial" panose="020B0604020202020204" pitchFamily="34" charset="0"/>
                          <a:cs typeface="Arial" panose="020B0604020202020204" pitchFamily="34" charset="0"/>
                        </a:rPr>
                        <a:t>3</a:t>
                      </a:r>
                    </a:p>
                  </a:txBody>
                  <a:tcPr anchor="ctr"/>
                </a:tc>
                <a:tc>
                  <a:txBody>
                    <a:bodyPr/>
                    <a:lstStyle/>
                    <a:p>
                      <a:pPr algn="ctr"/>
                      <a:r>
                        <a:rPr lang="sr-Latn-RS" b="1" dirty="0">
                          <a:solidFill>
                            <a:schemeClr val="bg1"/>
                          </a:solidFill>
                          <a:latin typeface="Arial" panose="020B0604020202020204" pitchFamily="34" charset="0"/>
                          <a:cs typeface="Arial" panose="020B0604020202020204" pitchFamily="34" charset="0"/>
                        </a:rPr>
                        <a:t>4</a:t>
                      </a:r>
                    </a:p>
                  </a:txBody>
                  <a:tcPr anchor="ctr"/>
                </a:tc>
                <a:tc>
                  <a:txBody>
                    <a:bodyPr/>
                    <a:lstStyle/>
                    <a:p>
                      <a:pPr algn="ctr"/>
                      <a:r>
                        <a:rPr lang="sr-Latn-RS" b="1" dirty="0">
                          <a:solidFill>
                            <a:schemeClr val="bg1"/>
                          </a:solidFill>
                          <a:latin typeface="Arial" panose="020B0604020202020204" pitchFamily="34" charset="0"/>
                          <a:cs typeface="Arial" panose="020B0604020202020204" pitchFamily="34" charset="0"/>
                        </a:rPr>
                        <a:t>5</a:t>
                      </a:r>
                    </a:p>
                  </a:txBody>
                  <a:tcPr anchor="ctr"/>
                </a:tc>
                <a:tc>
                  <a:txBody>
                    <a:bodyPr/>
                    <a:lstStyle/>
                    <a:p>
                      <a:pPr algn="ctr"/>
                      <a:r>
                        <a:rPr lang="sr-Latn-RS" b="1" dirty="0">
                          <a:solidFill>
                            <a:schemeClr val="bg1"/>
                          </a:solidFill>
                          <a:latin typeface="Arial" panose="020B0604020202020204" pitchFamily="34" charset="0"/>
                          <a:cs typeface="Arial" panose="020B0604020202020204" pitchFamily="34" charset="0"/>
                        </a:rPr>
                        <a:t>6</a:t>
                      </a:r>
                    </a:p>
                  </a:txBody>
                  <a:tcPr anchor="ctr"/>
                </a:tc>
                <a:extLst>
                  <a:ext uri="{0D108BD9-81ED-4DB2-BD59-A6C34878D82A}">
                    <a16:rowId xmlns:a16="http://schemas.microsoft.com/office/drawing/2014/main" xmlns="" val="10000"/>
                  </a:ext>
                </a:extLst>
              </a:tr>
              <a:tr h="370840">
                <a:tc>
                  <a:txBody>
                    <a:bodyPr/>
                    <a:lstStyle/>
                    <a:p>
                      <a:pPr algn="ctr"/>
                      <a:r>
                        <a:rPr lang="pl-PL" sz="1800" b="1" i="1" dirty="0">
                          <a:solidFill>
                            <a:schemeClr val="bg1"/>
                          </a:solidFill>
                          <a:latin typeface="Arial" panose="020B0604020202020204" pitchFamily="34" charset="0"/>
                          <a:cs typeface="Arial" panose="020B0604020202020204" pitchFamily="34" charset="0"/>
                        </a:rPr>
                        <a:t>L</a:t>
                      </a:r>
                      <a:r>
                        <a:rPr lang="pl-PL" sz="1800" b="1" i="1" baseline="-25000" dirty="0">
                          <a:solidFill>
                            <a:schemeClr val="bg1"/>
                          </a:solidFill>
                          <a:latin typeface="Arial" panose="020B0604020202020204" pitchFamily="34" charset="0"/>
                          <a:cs typeface="Arial" panose="020B0604020202020204" pitchFamily="34" charset="0"/>
                        </a:rPr>
                        <a:t>p,A,eqT,n</a:t>
                      </a:r>
                      <a:r>
                        <a:rPr lang="pl-PL" sz="1800" b="1" dirty="0">
                          <a:solidFill>
                            <a:schemeClr val="bg1"/>
                          </a:solidFill>
                          <a:latin typeface="Arial" panose="020B0604020202020204" pitchFamily="34" charset="0"/>
                          <a:cs typeface="Arial" panose="020B0604020202020204" pitchFamily="34" charset="0"/>
                        </a:rPr>
                        <a:t> [dB]</a:t>
                      </a:r>
                      <a:endParaRPr lang="sr-Latn-RS" b="1" i="0" dirty="0">
                        <a:solidFill>
                          <a:schemeClr val="bg1"/>
                        </a:solidFill>
                        <a:latin typeface="Arial" panose="020B0604020202020204" pitchFamily="34" charset="0"/>
                        <a:cs typeface="Arial" panose="020B0604020202020204" pitchFamily="34" charset="0"/>
                      </a:endParaRPr>
                    </a:p>
                  </a:txBody>
                  <a:tcPr anchor="ctr"/>
                </a:tc>
                <a:tc>
                  <a:txBody>
                    <a:bodyPr/>
                    <a:lstStyle/>
                    <a:p>
                      <a:pPr algn="ctr">
                        <a:lnSpc>
                          <a:spcPct val="107000"/>
                        </a:lnSpc>
                        <a:spcAft>
                          <a:spcPts val="0"/>
                        </a:spcAft>
                      </a:pPr>
                      <a:r>
                        <a:rPr lang="sr-Latn-RS" sz="1800" b="1" dirty="0">
                          <a:solidFill>
                            <a:schemeClr val="bg1"/>
                          </a:solidFill>
                          <a:effectLst/>
                          <a:latin typeface="Arial" panose="020B0604020202020204" pitchFamily="34" charset="0"/>
                          <a:cs typeface="Arial" panose="020B0604020202020204" pitchFamily="34" charset="0"/>
                        </a:rPr>
                        <a:t>88,1</a:t>
                      </a:r>
                      <a:endParaRPr lang="sr-Latn-RS" sz="18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07000"/>
                        </a:lnSpc>
                        <a:spcAft>
                          <a:spcPts val="0"/>
                        </a:spcAft>
                      </a:pPr>
                      <a:r>
                        <a:rPr lang="sr-Latn-RS" sz="1800" b="1" dirty="0">
                          <a:solidFill>
                            <a:schemeClr val="bg1"/>
                          </a:solidFill>
                          <a:effectLst/>
                          <a:latin typeface="Arial" panose="020B0604020202020204" pitchFamily="34" charset="0"/>
                          <a:cs typeface="Arial" panose="020B0604020202020204" pitchFamily="34" charset="0"/>
                        </a:rPr>
                        <a:t>86,1</a:t>
                      </a:r>
                      <a:endParaRPr lang="sr-Latn-RS" sz="18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07000"/>
                        </a:lnSpc>
                        <a:spcAft>
                          <a:spcPts val="0"/>
                        </a:spcAft>
                        <a:tabLst>
                          <a:tab pos="1003300" algn="l"/>
                        </a:tabLst>
                      </a:pPr>
                      <a:r>
                        <a:rPr lang="sr-Latn-RS" sz="1800" b="1" dirty="0">
                          <a:solidFill>
                            <a:schemeClr val="bg1"/>
                          </a:solidFill>
                          <a:effectLst/>
                          <a:latin typeface="Arial" panose="020B0604020202020204" pitchFamily="34" charset="0"/>
                          <a:cs typeface="Arial" panose="020B0604020202020204" pitchFamily="34" charset="0"/>
                        </a:rPr>
                        <a:t>89,7</a:t>
                      </a:r>
                      <a:endParaRPr lang="sr-Latn-RS" sz="18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07000"/>
                        </a:lnSpc>
                        <a:spcAft>
                          <a:spcPts val="0"/>
                        </a:spcAft>
                      </a:pPr>
                      <a:r>
                        <a:rPr lang="sr-Latn-RS" sz="1800" b="1" dirty="0">
                          <a:solidFill>
                            <a:schemeClr val="bg1"/>
                          </a:solidFill>
                          <a:effectLst/>
                          <a:latin typeface="Arial" panose="020B0604020202020204" pitchFamily="34" charset="0"/>
                          <a:cs typeface="Arial" panose="020B0604020202020204" pitchFamily="34" charset="0"/>
                        </a:rPr>
                        <a:t>86,5 </a:t>
                      </a:r>
                      <a:endParaRPr lang="sr-Latn-RS" sz="18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07000"/>
                        </a:lnSpc>
                        <a:spcAft>
                          <a:spcPts val="0"/>
                        </a:spcAft>
                      </a:pPr>
                      <a:r>
                        <a:rPr lang="sr-Latn-RS" sz="1800" b="1" dirty="0">
                          <a:solidFill>
                            <a:schemeClr val="bg1"/>
                          </a:solidFill>
                          <a:effectLst/>
                          <a:latin typeface="Arial" panose="020B0604020202020204" pitchFamily="34" charset="0"/>
                          <a:cs typeface="Arial" panose="020B0604020202020204" pitchFamily="34" charset="0"/>
                        </a:rPr>
                        <a:t>91,1 </a:t>
                      </a:r>
                      <a:endParaRPr lang="sr-Latn-RS" sz="18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07000"/>
                        </a:lnSpc>
                        <a:spcAft>
                          <a:spcPts val="0"/>
                        </a:spcAft>
                      </a:pPr>
                      <a:r>
                        <a:rPr lang="sr-Latn-RS" sz="1800" b="1" dirty="0">
                          <a:solidFill>
                            <a:schemeClr val="bg1"/>
                          </a:solidFill>
                          <a:effectLst/>
                          <a:latin typeface="Arial" panose="020B0604020202020204" pitchFamily="34" charset="0"/>
                          <a:cs typeface="Arial" panose="020B0604020202020204" pitchFamily="34" charset="0"/>
                        </a:rPr>
                        <a:t>86,7 </a:t>
                      </a:r>
                      <a:endParaRPr lang="sr-Latn-RS" sz="18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xmlns="" val="10001"/>
                  </a:ext>
                </a:extLst>
              </a:tr>
            </a:tbl>
          </a:graphicData>
        </a:graphic>
      </p:graphicFrame>
      <p:sp>
        <p:nvSpPr>
          <p:cNvPr id="10" name="Subtitle 2"/>
          <p:cNvSpPr txBox="1">
            <a:spLocks/>
          </p:cNvSpPr>
          <p:nvPr/>
        </p:nvSpPr>
        <p:spPr>
          <a:xfrm>
            <a:off x="735923" y="3212976"/>
            <a:ext cx="6105107" cy="86409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pPr>
            <a:r>
              <a:rPr lang="pl-PL" sz="1800" b="1" dirty="0">
                <a:solidFill>
                  <a:srgbClr val="002060"/>
                </a:solidFill>
                <a:latin typeface="Arial" panose="020B0604020202020204" pitchFamily="34" charset="0"/>
                <a:cs typeface="Arial" panose="020B0604020202020204" pitchFamily="34" charset="0"/>
              </a:rPr>
              <a:t>Rezultati merenja </a:t>
            </a:r>
            <a:r>
              <a:rPr lang="pl-PL" sz="1800" b="1" i="1" dirty="0">
                <a:solidFill>
                  <a:srgbClr val="002060"/>
                </a:solidFill>
                <a:latin typeface="Arial" panose="020B0604020202020204" pitchFamily="34" charset="0"/>
                <a:cs typeface="Arial" panose="020B0604020202020204" pitchFamily="34" charset="0"/>
              </a:rPr>
              <a:t>L</a:t>
            </a:r>
            <a:r>
              <a:rPr lang="pl-PL" sz="1800" b="1" i="1" baseline="-25000" dirty="0">
                <a:solidFill>
                  <a:srgbClr val="002060"/>
                </a:solidFill>
                <a:latin typeface="Arial" panose="020B0604020202020204" pitchFamily="34" charset="0"/>
                <a:cs typeface="Arial" panose="020B0604020202020204" pitchFamily="34" charset="0"/>
              </a:rPr>
              <a:t>p,</a:t>
            </a:r>
            <a:r>
              <a:rPr lang="pl-PL" sz="1800" b="1" baseline="-25000" dirty="0">
                <a:solidFill>
                  <a:srgbClr val="002060"/>
                </a:solidFill>
                <a:latin typeface="Arial" panose="020B0604020202020204" pitchFamily="34" charset="0"/>
                <a:cs typeface="Arial" panose="020B0604020202020204" pitchFamily="34" charset="0"/>
              </a:rPr>
              <a:t>C peak</a:t>
            </a:r>
            <a:r>
              <a:rPr lang="pl-PL" sz="1800" b="1" dirty="0">
                <a:solidFill>
                  <a:srgbClr val="002060"/>
                </a:solidFill>
                <a:latin typeface="Arial" panose="020B0604020202020204" pitchFamily="34" charset="0"/>
                <a:cs typeface="Arial" panose="020B0604020202020204" pitchFamily="34" charset="0"/>
              </a:rPr>
              <a:t> :</a:t>
            </a:r>
          </a:p>
          <a:p>
            <a:pPr algn="l">
              <a:spcBef>
                <a:spcPts val="600"/>
              </a:spcBef>
            </a:pPr>
            <a:r>
              <a:rPr lang="pl-PL" sz="1800" b="1" i="1" dirty="0">
                <a:solidFill>
                  <a:srgbClr val="002060"/>
                </a:solidFill>
                <a:latin typeface="Arial" panose="020B0604020202020204" pitchFamily="34" charset="0"/>
                <a:cs typeface="Arial" panose="020B0604020202020204" pitchFamily="34" charset="0"/>
              </a:rPr>
              <a:t>L</a:t>
            </a:r>
            <a:r>
              <a:rPr lang="pl-PL" sz="1800" b="1" i="1" baseline="-25000" dirty="0">
                <a:solidFill>
                  <a:srgbClr val="002060"/>
                </a:solidFill>
                <a:latin typeface="Arial" panose="020B0604020202020204" pitchFamily="34" charset="0"/>
                <a:cs typeface="Arial" panose="020B0604020202020204" pitchFamily="34" charset="0"/>
              </a:rPr>
              <a:t>p,</a:t>
            </a:r>
            <a:r>
              <a:rPr lang="pl-PL" sz="1800" b="1" baseline="-25000" dirty="0">
                <a:solidFill>
                  <a:srgbClr val="002060"/>
                </a:solidFill>
                <a:latin typeface="Arial" panose="020B0604020202020204" pitchFamily="34" charset="0"/>
                <a:cs typeface="Arial" panose="020B0604020202020204" pitchFamily="34" charset="0"/>
              </a:rPr>
              <a:t>C peak</a:t>
            </a:r>
            <a:r>
              <a:rPr lang="pl-PL" sz="1800" b="1" i="1" dirty="0">
                <a:solidFill>
                  <a:srgbClr val="002060"/>
                </a:solidFill>
                <a:latin typeface="Arial" panose="020B0604020202020204" pitchFamily="34" charset="0"/>
                <a:cs typeface="Arial" panose="020B0604020202020204" pitchFamily="34" charset="0"/>
              </a:rPr>
              <a:t> </a:t>
            </a:r>
            <a:r>
              <a:rPr lang="pl-PL" sz="1800" b="1" dirty="0">
                <a:solidFill>
                  <a:srgbClr val="002060"/>
                </a:solidFill>
                <a:latin typeface="Arial" panose="020B0604020202020204" pitchFamily="34" charset="0"/>
                <a:cs typeface="Arial" panose="020B0604020202020204" pitchFamily="34" charset="0"/>
              </a:rPr>
              <a:t>= 137 dB;</a:t>
            </a:r>
          </a:p>
        </p:txBody>
      </p:sp>
      <p:cxnSp>
        <p:nvCxnSpPr>
          <p:cNvPr id="8" name="Straight Connector 7">
            <a:extLst>
              <a:ext uri="{FF2B5EF4-FFF2-40B4-BE49-F238E27FC236}">
                <a16:creationId xmlns:a16="http://schemas.microsoft.com/office/drawing/2014/main" xmlns="" id="{DADD6D49-5E5F-45C6-B025-9B64F60F8862}"/>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2" name="Rectangle 9">
            <a:extLst>
              <a:ext uri="{FF2B5EF4-FFF2-40B4-BE49-F238E27FC236}">
                <a16:creationId xmlns:a16="http://schemas.microsoft.com/office/drawing/2014/main" xmlns="" id="{1CDA42AB-30CA-442A-9B78-2C1D64144CA0}"/>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3" name="Rectangle 9">
            <a:extLst>
              <a:ext uri="{FF2B5EF4-FFF2-40B4-BE49-F238E27FC236}">
                <a16:creationId xmlns:a16="http://schemas.microsoft.com/office/drawing/2014/main" xmlns="" id="{158B2D35-3D5F-4864-9A06-9F5930E5569D}"/>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7" name="Subtitle 2">
            <a:extLst>
              <a:ext uri="{FF2B5EF4-FFF2-40B4-BE49-F238E27FC236}">
                <a16:creationId xmlns:a16="http://schemas.microsoft.com/office/drawing/2014/main" xmlns="" id="{E9A16295-D7AF-44A7-A4CD-4FF0FBF0EDF6}"/>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336600"/>
                </a:solidFill>
                <a:latin typeface="Arial" panose="020B0604020202020204" pitchFamily="34" charset="0"/>
                <a:cs typeface="Arial" panose="020B0604020202020204" pitchFamily="34" charset="0"/>
              </a:rPr>
              <a:t>P</a:t>
            </a:r>
            <a:r>
              <a:rPr lang="sr-Latn-RS" sz="2400" b="1" dirty="0">
                <a:solidFill>
                  <a:srgbClr val="336600"/>
                </a:solidFill>
                <a:latin typeface="Arial" panose="020B0604020202020204" pitchFamily="34" charset="0"/>
                <a:cs typeface="Arial" panose="020B0604020202020204" pitchFamily="34" charset="0"/>
              </a:rPr>
              <a:t>rimer izračunavanja dnevne izloženosti buci na osnovu merenja zasnovanih na poslu koji se obavlja </a:t>
            </a:r>
            <a:endParaRPr lang="sr-Latn-CS" sz="2400" b="1" cap="all" dirty="0">
              <a:solidFill>
                <a:srgbClr val="336600"/>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xmlns="" id="{6898B35C-8568-4983-B4AB-939608CBFDFC}"/>
              </a:ext>
            </a:extLst>
          </p:cNvPr>
          <p:cNvSpPr txBox="1">
            <a:spLocks/>
          </p:cNvSpPr>
          <p:nvPr/>
        </p:nvSpPr>
        <p:spPr>
          <a:xfrm>
            <a:off x="339101" y="979141"/>
            <a:ext cx="8625387" cy="4680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3 – Merenja</a:t>
            </a:r>
          </a:p>
        </p:txBody>
      </p:sp>
      <p:sp>
        <p:nvSpPr>
          <p:cNvPr id="2" name="Rectangle 15">
            <a:extLst>
              <a:ext uri="{FF2B5EF4-FFF2-40B4-BE49-F238E27FC236}">
                <a16:creationId xmlns:a16="http://schemas.microsoft.com/office/drawing/2014/main" xmlns="" id="{14547615-E3EA-A587-F7B4-44BB496F430C}"/>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600790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8021F5A6-1B60-41DF-B2D4-89EB57C9AF6F}"/>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Subtitle 2"/>
          <p:cNvSpPr txBox="1">
            <a:spLocks/>
          </p:cNvSpPr>
          <p:nvPr/>
        </p:nvSpPr>
        <p:spPr>
          <a:xfrm>
            <a:off x="354839" y="1955919"/>
            <a:ext cx="8433551" cy="39296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spcAft>
                <a:spcPts val="0"/>
              </a:spcAft>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Energijska srednja vrednost izmerenih vrednosti </a:t>
            </a:r>
            <a:r>
              <a:rPr lang="pl-PL" sz="1800" b="1" i="1" dirty="0">
                <a:solidFill>
                  <a:srgbClr val="002060"/>
                </a:solidFill>
                <a:latin typeface="Arial" panose="020B0604020202020204" pitchFamily="34" charset="0"/>
                <a:cs typeface="Arial" panose="020B0604020202020204" pitchFamily="34" charset="0"/>
              </a:rPr>
              <a:t>L</a:t>
            </a:r>
            <a:r>
              <a:rPr lang="pl-PL" sz="1800" b="1" i="1" baseline="-25000" dirty="0">
                <a:solidFill>
                  <a:srgbClr val="002060"/>
                </a:solidFill>
                <a:latin typeface="Arial" panose="020B0604020202020204" pitchFamily="34" charset="0"/>
                <a:cs typeface="Arial" panose="020B0604020202020204" pitchFamily="34" charset="0"/>
              </a:rPr>
              <a:t>p,A,eqT,n</a:t>
            </a:r>
            <a:r>
              <a:rPr lang="pl-PL" sz="1800" b="1" dirty="0">
                <a:solidFill>
                  <a:srgbClr val="002060"/>
                </a:solidFill>
                <a:latin typeface="Arial" panose="020B0604020202020204" pitchFamily="34" charset="0"/>
                <a:cs typeface="Arial" panose="020B0604020202020204" pitchFamily="34" charset="0"/>
              </a:rPr>
              <a:t>: </a:t>
            </a:r>
            <a:endParaRPr lang="vi-VN" sz="1800" b="1" dirty="0">
              <a:solidFill>
                <a:srgbClr val="00206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13" name="Object 12"/>
          <p:cNvGraphicFramePr>
            <a:graphicFrameLocks noChangeAspect="1"/>
          </p:cNvGraphicFramePr>
          <p:nvPr>
            <p:extLst>
              <p:ext uri="{D42A27DB-BD31-4B8C-83A1-F6EECF244321}">
                <p14:modId xmlns:p14="http://schemas.microsoft.com/office/powerpoint/2010/main" val="2836906379"/>
              </p:ext>
            </p:extLst>
          </p:nvPr>
        </p:nvGraphicFramePr>
        <p:xfrm>
          <a:off x="545477" y="2491973"/>
          <a:ext cx="8032750" cy="1020763"/>
        </p:xfrm>
        <a:graphic>
          <a:graphicData uri="http://schemas.openxmlformats.org/presentationml/2006/ole">
            <mc:AlternateContent xmlns:mc="http://schemas.openxmlformats.org/markup-compatibility/2006">
              <mc:Choice xmlns:v="urn:schemas-microsoft-com:vml" Requires="v">
                <p:oleObj spid="_x0000_s11266" name="Equation" r:id="rId4" imgW="3492360" imgH="444240" progId="Equation.DSMT4">
                  <p:embed/>
                </p:oleObj>
              </mc:Choice>
              <mc:Fallback>
                <p:oleObj name="Equation" r:id="rId4" imgW="3492360" imgH="444240" progId="Equation.DSMT4">
                  <p:embed/>
                  <p:pic>
                    <p:nvPicPr>
                      <p:cNvPr id="13" name="Object 12"/>
                      <p:cNvPicPr>
                        <a:picLocks noChangeAspect="1" noChangeArrowheads="1"/>
                      </p:cNvPicPr>
                      <p:nvPr/>
                    </p:nvPicPr>
                    <p:blipFill>
                      <a:blip r:embed="rId5"/>
                      <a:srcRect/>
                      <a:stretch>
                        <a:fillRect/>
                      </a:stretch>
                    </p:blipFill>
                    <p:spPr bwMode="auto">
                      <a:xfrm>
                        <a:off x="545477" y="2491973"/>
                        <a:ext cx="8032750" cy="1020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ubtitle 2"/>
          <p:cNvSpPr txBox="1">
            <a:spLocks/>
          </p:cNvSpPr>
          <p:nvPr/>
        </p:nvSpPr>
        <p:spPr>
          <a:xfrm>
            <a:off x="354839" y="3789040"/>
            <a:ext cx="8433551" cy="37381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spcAft>
                <a:spcPts val="0"/>
              </a:spcAft>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Konačni rezultat:</a:t>
            </a:r>
            <a:endParaRPr lang="vi-VN" sz="1800" b="1" dirty="0">
              <a:solidFill>
                <a:srgbClr val="002060"/>
              </a:solidFill>
              <a:latin typeface="Arial" panose="020B0604020202020204" pitchFamily="34" charset="0"/>
              <a:cs typeface="Arial" panose="020B0604020202020204" pitchFamily="34" charset="0"/>
            </a:endParaRPr>
          </a:p>
        </p:txBody>
      </p:sp>
      <p:sp>
        <p:nvSpPr>
          <p:cNvPr id="15"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16" name="Object 15"/>
          <p:cNvGraphicFramePr>
            <a:graphicFrameLocks noChangeAspect="1"/>
          </p:cNvGraphicFramePr>
          <p:nvPr>
            <p:extLst>
              <p:ext uri="{D42A27DB-BD31-4B8C-83A1-F6EECF244321}">
                <p14:modId xmlns:p14="http://schemas.microsoft.com/office/powerpoint/2010/main" val="2271454543"/>
              </p:ext>
            </p:extLst>
          </p:nvPr>
        </p:nvGraphicFramePr>
        <p:xfrm>
          <a:off x="546100" y="4221163"/>
          <a:ext cx="8031163" cy="963612"/>
        </p:xfrm>
        <a:graphic>
          <a:graphicData uri="http://schemas.openxmlformats.org/presentationml/2006/ole">
            <mc:AlternateContent xmlns:mc="http://schemas.openxmlformats.org/markup-compatibility/2006">
              <mc:Choice xmlns:v="urn:schemas-microsoft-com:vml" Requires="v">
                <p:oleObj spid="_x0000_s11267" name="Equation" r:id="rId6" imgW="3492360" imgH="419040" progId="Equation.DSMT4">
                  <p:embed/>
                </p:oleObj>
              </mc:Choice>
              <mc:Fallback>
                <p:oleObj name="Equation" r:id="rId6" imgW="3492360" imgH="419040" progId="Equation.DSMT4">
                  <p:embed/>
                  <p:pic>
                    <p:nvPicPr>
                      <p:cNvPr id="16" name="Object 15"/>
                      <p:cNvPicPr>
                        <a:picLocks noChangeAspect="1" noChangeArrowheads="1"/>
                      </p:cNvPicPr>
                      <p:nvPr/>
                    </p:nvPicPr>
                    <p:blipFill>
                      <a:blip r:embed="rId7"/>
                      <a:srcRect/>
                      <a:stretch>
                        <a:fillRect/>
                      </a:stretch>
                    </p:blipFill>
                    <p:spPr bwMode="auto">
                      <a:xfrm>
                        <a:off x="546100" y="4221163"/>
                        <a:ext cx="8031163" cy="963612"/>
                      </a:xfrm>
                      <a:prstGeom prst="rect">
                        <a:avLst/>
                      </a:prstGeom>
                      <a:noFill/>
                      <a:ln w="28575">
                        <a:solidFill>
                          <a:srgbClr val="800000"/>
                        </a:solidFill>
                      </a:ln>
                    </p:spPr>
                  </p:pic>
                </p:oleObj>
              </mc:Fallback>
            </mc:AlternateContent>
          </a:graphicData>
        </a:graphic>
      </p:graphicFrame>
      <p:pic>
        <p:nvPicPr>
          <p:cNvPr id="11" name="Picture 2">
            <a:hlinkClick r:id="rId8" action="ppaction://hlinkfile"/>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40544" y="5387648"/>
            <a:ext cx="1042616" cy="41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a:extLst>
              <a:ext uri="{FF2B5EF4-FFF2-40B4-BE49-F238E27FC236}">
                <a16:creationId xmlns:a16="http://schemas.microsoft.com/office/drawing/2014/main" xmlns="" id="{C5BE04D2-6BFE-4B10-9594-CFC57D640BBD}"/>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9" name="Rectangle 9">
            <a:extLst>
              <a:ext uri="{FF2B5EF4-FFF2-40B4-BE49-F238E27FC236}">
                <a16:creationId xmlns:a16="http://schemas.microsoft.com/office/drawing/2014/main" xmlns="" id="{C0E7EACE-C828-4C32-AC8B-6A83E3E45FBC}"/>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0" name="Rectangle 9">
            <a:extLst>
              <a:ext uri="{FF2B5EF4-FFF2-40B4-BE49-F238E27FC236}">
                <a16:creationId xmlns:a16="http://schemas.microsoft.com/office/drawing/2014/main" xmlns="" id="{0670A439-2CFE-4A3A-8DB9-0CEF241E62E6}"/>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4" name="Subtitle 2">
            <a:extLst>
              <a:ext uri="{FF2B5EF4-FFF2-40B4-BE49-F238E27FC236}">
                <a16:creationId xmlns:a16="http://schemas.microsoft.com/office/drawing/2014/main" xmlns="" id="{774B30C6-0805-4787-AA07-DC861F8DB205}"/>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336600"/>
                </a:solidFill>
                <a:latin typeface="Arial" panose="020B0604020202020204" pitchFamily="34" charset="0"/>
                <a:cs typeface="Arial" panose="020B0604020202020204" pitchFamily="34" charset="0"/>
              </a:rPr>
              <a:t>P</a:t>
            </a:r>
            <a:r>
              <a:rPr lang="sr-Latn-RS" sz="2400" b="1" dirty="0">
                <a:solidFill>
                  <a:srgbClr val="336600"/>
                </a:solidFill>
                <a:latin typeface="Arial" panose="020B0604020202020204" pitchFamily="34" charset="0"/>
                <a:cs typeface="Arial" panose="020B0604020202020204" pitchFamily="34" charset="0"/>
              </a:rPr>
              <a:t>rimer izračunavanja dnevne izloženosti buci na osnovu merenja zasnovanih na poslu koji se obavlja </a:t>
            </a:r>
            <a:endParaRPr lang="sr-Latn-CS" sz="2400" b="1" cap="all" dirty="0">
              <a:solidFill>
                <a:srgbClr val="336600"/>
              </a:solidFill>
              <a:latin typeface="Arial" panose="020B0604020202020204" pitchFamily="34" charset="0"/>
              <a:cs typeface="Arial" panose="020B0604020202020204" pitchFamily="34" charset="0"/>
            </a:endParaRPr>
          </a:p>
        </p:txBody>
      </p:sp>
      <p:sp>
        <p:nvSpPr>
          <p:cNvPr id="25" name="Subtitle 2">
            <a:extLst>
              <a:ext uri="{FF2B5EF4-FFF2-40B4-BE49-F238E27FC236}">
                <a16:creationId xmlns:a16="http://schemas.microsoft.com/office/drawing/2014/main" xmlns="" id="{7192B27A-248F-457C-928D-794E4A3CB1F6}"/>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63BFA553-3948-A3F5-FF54-EA2C9AEFD14D}"/>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592228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2169B317-F7DF-4FDD-A2AD-E6D1CE02968C}"/>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Subtitle 2"/>
          <p:cNvSpPr txBox="1">
            <a:spLocks/>
          </p:cNvSpPr>
          <p:nvPr/>
        </p:nvSpPr>
        <p:spPr>
          <a:xfrm>
            <a:off x="252000" y="1052736"/>
            <a:ext cx="8640000" cy="3600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spcAft>
                <a:spcPts val="600"/>
              </a:spcAft>
            </a:pPr>
            <a:r>
              <a:rPr lang="sr-Latn-RS" sz="1800" b="1" dirty="0">
                <a:solidFill>
                  <a:srgbClr val="002060"/>
                </a:solidFill>
                <a:latin typeface="Arial" panose="020B0604020202020204" pitchFamily="34" charset="0"/>
                <a:cs typeface="Arial" panose="020B0604020202020204" pitchFamily="34" charset="0"/>
              </a:rPr>
              <a:t>O</a:t>
            </a:r>
            <a:r>
              <a:rPr lang="vi-VN" sz="1800" b="1" dirty="0">
                <a:solidFill>
                  <a:srgbClr val="002060"/>
                </a:solidFill>
                <a:latin typeface="Arial" panose="020B0604020202020204" pitchFamily="34" charset="0"/>
                <a:cs typeface="Arial" panose="020B0604020202020204" pitchFamily="34" charset="0"/>
              </a:rPr>
              <a:t>dređivanje izloženosti buci vozača viljuškara. </a:t>
            </a:r>
          </a:p>
        </p:txBody>
      </p:sp>
      <p:sp>
        <p:nvSpPr>
          <p:cNvPr id="6" name="Subtitle 2"/>
          <p:cNvSpPr txBox="1">
            <a:spLocks/>
          </p:cNvSpPr>
          <p:nvPr/>
        </p:nvSpPr>
        <p:spPr>
          <a:xfrm>
            <a:off x="251520" y="1566317"/>
            <a:ext cx="8625387" cy="43829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1 – Analiza posla</a:t>
            </a:r>
          </a:p>
          <a:p>
            <a:pPr marL="216000" indent="-216000" algn="l">
              <a:spcBef>
                <a:spcPts val="9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T</a:t>
            </a:r>
            <a:r>
              <a:rPr lang="vi-VN" sz="1800" b="1" dirty="0">
                <a:solidFill>
                  <a:srgbClr val="002060"/>
                </a:solidFill>
                <a:latin typeface="Arial" panose="020B0604020202020204" pitchFamily="34" charset="0"/>
                <a:cs typeface="Arial" panose="020B0604020202020204" pitchFamily="34" charset="0"/>
              </a:rPr>
              <a:t>ransport sirovina i gotovih proizvoda unutar i između radnih zona proizvodnje, skladištenj</a:t>
            </a: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 i otpremanj</a:t>
            </a:r>
            <a:r>
              <a:rPr lang="sr-Latn-RS" sz="1800" b="1" dirty="0">
                <a:solidFill>
                  <a:srgbClr val="002060"/>
                </a:solidFill>
                <a:latin typeface="Arial" panose="020B0604020202020204" pitchFamily="34" charset="0"/>
                <a:cs typeface="Arial" panose="020B0604020202020204" pitchFamily="34" charset="0"/>
              </a:rPr>
              <a:t>e</a:t>
            </a:r>
            <a:r>
              <a:rPr lang="pl-PL" sz="1800" b="1" dirty="0">
                <a:solidFill>
                  <a:srgbClr val="002060"/>
                </a:solidFill>
                <a:latin typeface="Arial" panose="020B0604020202020204" pitchFamily="34" charset="0"/>
                <a:cs typeface="Arial" panose="020B0604020202020204" pitchFamily="34" charset="0"/>
              </a:rPr>
              <a:t>;</a:t>
            </a:r>
          </a:p>
          <a:p>
            <a:pPr marL="216000" indent="-216000" algn="l">
              <a:spcBef>
                <a:spcPts val="9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Vožnja po različitim površinama pod različitim opterećenjem;</a:t>
            </a:r>
          </a:p>
          <a:p>
            <a:pPr marL="216000" indent="-216000" algn="l">
              <a:spcBef>
                <a:spcPts val="9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Radne aktivnosti van kabine viljuškara – ispomoć pri utovaru i istovaru robe, razmatranje rada sa kolegama;</a:t>
            </a:r>
          </a:p>
          <a:p>
            <a:pPr marL="216000" indent="-216000" algn="l">
              <a:spcBef>
                <a:spcPts val="9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Trajanje smene – 10 sati;</a:t>
            </a:r>
          </a:p>
          <a:p>
            <a:pPr marL="216000" indent="-216000" algn="l">
              <a:spcBef>
                <a:spcPts val="9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Tri pauze tokom smene - </a:t>
            </a:r>
            <a:r>
              <a:rPr lang="it-IT" sz="1800" b="1" dirty="0">
                <a:solidFill>
                  <a:srgbClr val="002060"/>
                </a:solidFill>
                <a:latin typeface="Arial" panose="020B0604020202020204" pitchFamily="34" charset="0"/>
                <a:cs typeface="Arial" panose="020B0604020202020204" pitchFamily="34" charset="0"/>
              </a:rPr>
              <a:t>20 min</a:t>
            </a:r>
            <a:r>
              <a:rPr lang="sr-Latn-RS" sz="1800" b="1" dirty="0">
                <a:solidFill>
                  <a:srgbClr val="002060"/>
                </a:solidFill>
                <a:latin typeface="Arial" panose="020B0604020202020204" pitchFamily="34" charset="0"/>
                <a:cs typeface="Arial" panose="020B0604020202020204" pitchFamily="34" charset="0"/>
              </a:rPr>
              <a:t>.</a:t>
            </a:r>
            <a:r>
              <a:rPr lang="it-IT" sz="1800" b="1" dirty="0">
                <a:solidFill>
                  <a:srgbClr val="002060"/>
                </a:solidFill>
                <a:latin typeface="Arial" panose="020B0604020202020204" pitchFamily="34" charset="0"/>
                <a:cs typeface="Arial" panose="020B0604020202020204" pitchFamily="34" charset="0"/>
              </a:rPr>
              <a:t>, 45 min</a:t>
            </a:r>
            <a:r>
              <a:rPr lang="sr-Latn-RS" sz="1800" b="1" dirty="0">
                <a:solidFill>
                  <a:srgbClr val="002060"/>
                </a:solidFill>
                <a:latin typeface="Arial" panose="020B0604020202020204" pitchFamily="34" charset="0"/>
                <a:cs typeface="Arial" panose="020B0604020202020204" pitchFamily="34" charset="0"/>
              </a:rPr>
              <a:t>.</a:t>
            </a:r>
            <a:r>
              <a:rPr lang="it-IT" sz="1800" b="1" dirty="0">
                <a:solidFill>
                  <a:srgbClr val="002060"/>
                </a:solidFill>
                <a:latin typeface="Arial" panose="020B0604020202020204" pitchFamily="34" charset="0"/>
                <a:cs typeface="Arial" panose="020B0604020202020204" pitchFamily="34" charset="0"/>
              </a:rPr>
              <a:t> i 20 min</a:t>
            </a:r>
            <a:r>
              <a:rPr lang="sr-Latn-RS" sz="1800" b="1" dirty="0">
                <a:solidFill>
                  <a:srgbClr val="002060"/>
                </a:solidFill>
                <a:latin typeface="Arial" panose="020B0604020202020204" pitchFamily="34" charset="0"/>
                <a:cs typeface="Arial" panose="020B0604020202020204" pitchFamily="34" charset="0"/>
              </a:rPr>
              <a:t>.;</a:t>
            </a:r>
          </a:p>
          <a:p>
            <a:pPr marL="216000" indent="-216000" algn="l">
              <a:spcBef>
                <a:spcPts val="9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Kraće pauze se prave unutar radnog prostora;</a:t>
            </a:r>
          </a:p>
          <a:p>
            <a:pPr marL="216000" indent="-216000" algn="l">
              <a:spcBef>
                <a:spcPts val="9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Efektivno trajanje radnog dana </a:t>
            </a:r>
            <a:r>
              <a:rPr lang="pl-PL" sz="1800" b="1" i="1" dirty="0">
                <a:solidFill>
                  <a:srgbClr val="002060"/>
                </a:solidFill>
                <a:latin typeface="Arial" panose="020B0604020202020204" pitchFamily="34" charset="0"/>
                <a:cs typeface="Arial" panose="020B0604020202020204" pitchFamily="34" charset="0"/>
              </a:rPr>
              <a:t>T</a:t>
            </a:r>
            <a:r>
              <a:rPr lang="pl-PL" sz="1800" b="1" baseline="-25000" dirty="0">
                <a:solidFill>
                  <a:srgbClr val="002060"/>
                </a:solidFill>
                <a:latin typeface="Arial" panose="020B0604020202020204" pitchFamily="34" charset="0"/>
                <a:cs typeface="Arial" panose="020B0604020202020204" pitchFamily="34" charset="0"/>
              </a:rPr>
              <a:t>e</a:t>
            </a:r>
            <a:r>
              <a:rPr lang="pl-PL" sz="1800" b="1" dirty="0">
                <a:solidFill>
                  <a:srgbClr val="002060"/>
                </a:solidFill>
                <a:latin typeface="Arial" panose="020B0604020202020204" pitchFamily="34" charset="0"/>
                <a:cs typeface="Arial" panose="020B0604020202020204" pitchFamily="34" charset="0"/>
              </a:rPr>
              <a:t> =  9,25 h;</a:t>
            </a:r>
          </a:p>
          <a:p>
            <a:pPr marL="216000" indent="-216000" algn="l">
              <a:spcBef>
                <a:spcPts val="9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Razmatraju se tri vozača viljuškara kao homogena grupa izložena buci.</a:t>
            </a:r>
          </a:p>
        </p:txBody>
      </p:sp>
      <p:cxnSp>
        <p:nvCxnSpPr>
          <p:cNvPr id="7" name="Straight Connector 6">
            <a:extLst>
              <a:ext uri="{FF2B5EF4-FFF2-40B4-BE49-F238E27FC236}">
                <a16:creationId xmlns:a16="http://schemas.microsoft.com/office/drawing/2014/main" xmlns="" id="{EE7A048F-B2D9-47A2-A871-CBE5B0E7BDF7}"/>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Rectangle 9">
            <a:extLst>
              <a:ext uri="{FF2B5EF4-FFF2-40B4-BE49-F238E27FC236}">
                <a16:creationId xmlns:a16="http://schemas.microsoft.com/office/drawing/2014/main" xmlns="" id="{EB4FAA24-72A2-4683-A23C-A99962CD36B9}"/>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0F5AC48E-D932-4E2E-9C7A-E06D8AF7D9B9}"/>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Subtitle 2">
            <a:extLst>
              <a:ext uri="{FF2B5EF4-FFF2-40B4-BE49-F238E27FC236}">
                <a16:creationId xmlns:a16="http://schemas.microsoft.com/office/drawing/2014/main" xmlns="" id="{E086AF04-AA61-4E9F-8BA1-5F32F8366691}"/>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FF0000"/>
                </a:solidFill>
                <a:latin typeface="Arial" panose="020B0604020202020204" pitchFamily="34" charset="0"/>
                <a:cs typeface="Arial" panose="020B0604020202020204" pitchFamily="34" charset="0"/>
              </a:rPr>
              <a:t>P</a:t>
            </a:r>
            <a:r>
              <a:rPr lang="sr-Latn-RS" sz="2400" b="1" dirty="0">
                <a:solidFill>
                  <a:srgbClr val="FF0000"/>
                </a:solidFill>
                <a:latin typeface="Arial" panose="020B0604020202020204" pitchFamily="34" charset="0"/>
                <a:cs typeface="Arial" panose="020B0604020202020204" pitchFamily="34" charset="0"/>
              </a:rPr>
              <a:t>rimer izračunavanja dnevne izloženosti buci na osnovu celodnevnog merenja</a:t>
            </a:r>
            <a:endParaRPr lang="sr-Latn-CS" sz="2400" b="1" cap="all" dirty="0">
              <a:solidFill>
                <a:srgbClr val="FF0000"/>
              </a:solidFill>
              <a:latin typeface="Arial" panose="020B0604020202020204" pitchFamily="34" charset="0"/>
              <a:cs typeface="Arial" panose="020B0604020202020204" pitchFamily="34" charset="0"/>
            </a:endParaRPr>
          </a:p>
        </p:txBody>
      </p:sp>
      <p:sp>
        <p:nvSpPr>
          <p:cNvPr id="2" name="Rectangle 15">
            <a:extLst>
              <a:ext uri="{FF2B5EF4-FFF2-40B4-BE49-F238E27FC236}">
                <a16:creationId xmlns:a16="http://schemas.microsoft.com/office/drawing/2014/main" xmlns="" id="{9A0548CC-BABC-5D07-4060-57A70CE9493A}"/>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734976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41B6AD55-52A5-4338-8C36-8615412696D6}"/>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6" name="Subtitle 2"/>
          <p:cNvSpPr txBox="1">
            <a:spLocks/>
          </p:cNvSpPr>
          <p:nvPr/>
        </p:nvSpPr>
        <p:spPr>
          <a:xfrm>
            <a:off x="251520" y="980728"/>
            <a:ext cx="8625387" cy="115212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sr-Latn-RS" sz="2400" b="1" dirty="0">
                <a:solidFill>
                  <a:srgbClr val="800000"/>
                </a:solidFill>
                <a:latin typeface="Arial" panose="020B0604020202020204" pitchFamily="34" charset="0"/>
                <a:cs typeface="Arial" panose="020B0604020202020204" pitchFamily="34" charset="0"/>
              </a:rPr>
              <a:t>Korak 2 – Izbor merne strategije</a:t>
            </a:r>
          </a:p>
          <a:p>
            <a:pPr algn="just">
              <a:spcBef>
                <a:spcPts val="0"/>
              </a:spcBef>
            </a:pPr>
            <a:r>
              <a:rPr lang="sr-Latn-RS" sz="1800" b="1" dirty="0">
                <a:solidFill>
                  <a:srgbClr val="002060"/>
                </a:solidFill>
                <a:latin typeface="Arial" panose="020B0604020202020204" pitchFamily="34" charset="0"/>
                <a:cs typeface="Arial" panose="020B0604020202020204" pitchFamily="34" charset="0"/>
              </a:rPr>
              <a:t>Kao najprihvatljivija sa stanovišta prirode posla je izabrana merna strategija celodnevnog merenja.</a:t>
            </a:r>
            <a:endParaRPr lang="pl-PL" sz="1800" b="1" dirty="0">
              <a:solidFill>
                <a:srgbClr val="002060"/>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94" t="33579" r="44467" b="12010"/>
          <a:stretch/>
        </p:blipFill>
        <p:spPr bwMode="auto">
          <a:xfrm>
            <a:off x="1852988" y="2276872"/>
            <a:ext cx="5438023" cy="358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a:extLst>
              <a:ext uri="{FF2B5EF4-FFF2-40B4-BE49-F238E27FC236}">
                <a16:creationId xmlns:a16="http://schemas.microsoft.com/office/drawing/2014/main" xmlns="" id="{A4C5A6CB-C61E-4B65-BBFF-287A85E05123}"/>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Rectangle 9">
            <a:extLst>
              <a:ext uri="{FF2B5EF4-FFF2-40B4-BE49-F238E27FC236}">
                <a16:creationId xmlns:a16="http://schemas.microsoft.com/office/drawing/2014/main" xmlns="" id="{B42F0D06-51C0-44D0-B2AF-01389316C385}"/>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6E8C3334-7F01-4B5E-89F0-DAAAF531FF4E}"/>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Subtitle 2">
            <a:extLst>
              <a:ext uri="{FF2B5EF4-FFF2-40B4-BE49-F238E27FC236}">
                <a16:creationId xmlns:a16="http://schemas.microsoft.com/office/drawing/2014/main" xmlns="" id="{EE93F9D1-244D-44B9-963A-D960C1FD035B}"/>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FF0000"/>
                </a:solidFill>
                <a:latin typeface="Arial" panose="020B0604020202020204" pitchFamily="34" charset="0"/>
                <a:cs typeface="Arial" panose="020B0604020202020204" pitchFamily="34" charset="0"/>
              </a:rPr>
              <a:t>P</a:t>
            </a:r>
            <a:r>
              <a:rPr lang="sr-Latn-RS" sz="2400" b="1" dirty="0">
                <a:solidFill>
                  <a:srgbClr val="FF0000"/>
                </a:solidFill>
                <a:latin typeface="Arial" panose="020B0604020202020204" pitchFamily="34" charset="0"/>
                <a:cs typeface="Arial" panose="020B0604020202020204" pitchFamily="34" charset="0"/>
              </a:rPr>
              <a:t>rimer izračunavanja dnevne izloženosti buci na osnovu celodnevnog merenja</a:t>
            </a:r>
            <a:endParaRPr lang="sr-Latn-CS" sz="2400" b="1" cap="all" dirty="0">
              <a:solidFill>
                <a:srgbClr val="FF0000"/>
              </a:solidFill>
              <a:latin typeface="Arial" panose="020B0604020202020204" pitchFamily="34" charset="0"/>
              <a:cs typeface="Arial" panose="020B0604020202020204" pitchFamily="34" charset="0"/>
            </a:endParaRPr>
          </a:p>
        </p:txBody>
      </p:sp>
      <p:sp>
        <p:nvSpPr>
          <p:cNvPr id="2" name="Rectangle 15">
            <a:extLst>
              <a:ext uri="{FF2B5EF4-FFF2-40B4-BE49-F238E27FC236}">
                <a16:creationId xmlns:a16="http://schemas.microsoft.com/office/drawing/2014/main" xmlns="" id="{C87C5B46-A532-C2BD-A44D-3BC3BC5D8495}"/>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894751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1AC2C1C4-BECA-462E-9552-5C61D2E2504B}"/>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6" name="Subtitle 2"/>
          <p:cNvSpPr txBox="1">
            <a:spLocks/>
          </p:cNvSpPr>
          <p:nvPr/>
        </p:nvSpPr>
        <p:spPr>
          <a:xfrm>
            <a:off x="251520" y="980728"/>
            <a:ext cx="8625387" cy="52292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pPr>
            <a:r>
              <a:rPr lang="sr-Latn-RS" sz="2400" b="1" dirty="0">
                <a:solidFill>
                  <a:srgbClr val="800000"/>
                </a:solidFill>
                <a:latin typeface="Arial" panose="020B0604020202020204" pitchFamily="34" charset="0"/>
                <a:cs typeface="Arial" panose="020B0604020202020204" pitchFamily="34" charset="0"/>
              </a:rPr>
              <a:t>Korak 3 – Merenja</a:t>
            </a:r>
            <a:endParaRPr lang="sr-Latn-RS" sz="2400" b="1" baseline="-25000" dirty="0">
              <a:solidFill>
                <a:srgbClr val="800000"/>
              </a:solidFill>
              <a:latin typeface="Arial" panose="020B0604020202020204" pitchFamily="34" charset="0"/>
              <a:cs typeface="Arial" panose="020B0604020202020204" pitchFamily="34" charset="0"/>
            </a:endParaRPr>
          </a:p>
          <a:p>
            <a:pPr algn="just">
              <a:spcBef>
                <a:spcPts val="1200"/>
              </a:spcBef>
            </a:pPr>
            <a:r>
              <a:rPr lang="sr-Latn-RS" sz="1800" b="1" dirty="0">
                <a:solidFill>
                  <a:srgbClr val="800000"/>
                </a:solidFill>
                <a:latin typeface="Arial" panose="020B0604020202020204" pitchFamily="34" charset="0"/>
                <a:cs typeface="Arial" panose="020B0604020202020204" pitchFamily="34" charset="0"/>
              </a:rPr>
              <a:t>3.1 Planiranje merenja</a:t>
            </a:r>
          </a:p>
          <a:p>
            <a:pPr algn="just">
              <a:spcBef>
                <a:spcPts val="1200"/>
              </a:spcBef>
            </a:pPr>
            <a:r>
              <a:rPr lang="sr-Latn-RS" sz="1800" b="1" dirty="0">
                <a:solidFill>
                  <a:srgbClr val="002060"/>
                </a:solidFill>
                <a:latin typeface="Arial" panose="020B0604020202020204" pitchFamily="34" charset="0"/>
                <a:cs typeface="Arial" panose="020B0604020202020204" pitchFamily="34" charset="0"/>
              </a:rPr>
              <a:t>Celodnevna merenja za svakog vozača:</a:t>
            </a: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Instrukcije vozačima o načinu rada personalnog merila i ponašanju sa njim;</a:t>
            </a: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Stavljenje personalnih merila u mod pauze za vreme duže pauze (pauza od 45 min.);</a:t>
            </a: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Uklanjanje personalnih merila na kraju smene i vršenje kalibracije;</a:t>
            </a: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Trajanje merenja merenje je bilo dovoljno dugo da obuhvati sve značajne preriode izloženosti buci. </a:t>
            </a: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Na osnovu početna tri celodnevna merenja, ispostavilo se da se tri rezultata razlikuju za više od 3 dB. </a:t>
            </a: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Rade</a:t>
            </a:r>
            <a:r>
              <a:rPr lang="vi-VN" sz="1800" b="1" dirty="0">
                <a:solidFill>
                  <a:srgbClr val="002060"/>
                </a:solidFill>
                <a:latin typeface="Arial" panose="020B0604020202020204" pitchFamily="34" charset="0"/>
                <a:cs typeface="Arial" panose="020B0604020202020204" pitchFamily="34" charset="0"/>
              </a:rPr>
              <a:t> </a:t>
            </a:r>
            <a:r>
              <a:rPr lang="sr-Latn-RS" sz="1800" b="1" dirty="0">
                <a:solidFill>
                  <a:srgbClr val="002060"/>
                </a:solidFill>
                <a:latin typeface="Arial" panose="020B0604020202020204" pitchFamily="34" charset="0"/>
                <a:cs typeface="Arial" panose="020B0604020202020204" pitchFamily="34" charset="0"/>
              </a:rPr>
              <a:t>se </a:t>
            </a:r>
            <a:r>
              <a:rPr lang="vi-VN" sz="1800" b="1" dirty="0">
                <a:solidFill>
                  <a:srgbClr val="002060"/>
                </a:solidFill>
                <a:latin typeface="Arial" panose="020B0604020202020204" pitchFamily="34" charset="0"/>
                <a:cs typeface="Arial" panose="020B0604020202020204" pitchFamily="34" charset="0"/>
              </a:rPr>
              <a:t>još tri dodatna celodnevna merenja. </a:t>
            </a:r>
            <a:endParaRPr lang="sr-Latn-RS" sz="1800" b="1" dirty="0">
              <a:solidFill>
                <a:srgbClr val="002060"/>
              </a:solidFill>
              <a:latin typeface="Arial" panose="020B0604020202020204" pitchFamily="34" charset="0"/>
              <a:cs typeface="Arial" panose="020B0604020202020204" pitchFamily="34" charset="0"/>
            </a:endParaRPr>
          </a:p>
          <a:p>
            <a:pPr marL="216000" indent="-216000" algn="just">
              <a:spcBef>
                <a:spcPts val="6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U</a:t>
            </a:r>
            <a:r>
              <a:rPr lang="vi-VN" sz="1800" b="1" dirty="0">
                <a:solidFill>
                  <a:srgbClr val="002060"/>
                </a:solidFill>
                <a:latin typeface="Arial" panose="020B0604020202020204" pitchFamily="34" charset="0"/>
                <a:cs typeface="Arial" panose="020B0604020202020204" pitchFamily="34" charset="0"/>
              </a:rPr>
              <a:t>kupno</a:t>
            </a:r>
            <a:r>
              <a:rPr lang="sr-Latn-RS" sz="1800" b="1" dirty="0">
                <a:solidFill>
                  <a:srgbClr val="002060"/>
                </a:solidFill>
                <a:latin typeface="Arial" panose="020B0604020202020204" pitchFamily="34" charset="0"/>
                <a:cs typeface="Arial" panose="020B0604020202020204" pitchFamily="34" charset="0"/>
              </a:rPr>
              <a:t> urađenih</a:t>
            </a:r>
            <a:r>
              <a:rPr lang="vi-VN" sz="1800" b="1" dirty="0">
                <a:solidFill>
                  <a:srgbClr val="002060"/>
                </a:solidFill>
                <a:latin typeface="Arial" panose="020B0604020202020204" pitchFamily="34" charset="0"/>
                <a:cs typeface="Arial" panose="020B0604020202020204" pitchFamily="34" charset="0"/>
              </a:rPr>
              <a:t> šest celodnevnih merenja</a:t>
            </a:r>
            <a:r>
              <a:rPr lang="sr-Latn-RS" sz="1800" b="1" dirty="0">
                <a:solidFill>
                  <a:srgbClr val="002060"/>
                </a:solidFill>
                <a:latin typeface="Arial" panose="020B0604020202020204" pitchFamily="34" charset="0"/>
                <a:cs typeface="Arial" panose="020B0604020202020204" pitchFamily="34" charset="0"/>
              </a:rPr>
              <a:t> u toku dva dana </a:t>
            </a:r>
            <a:br>
              <a:rPr lang="sr-Latn-RS" sz="1800" b="1" dirty="0">
                <a:solidFill>
                  <a:srgbClr val="002060"/>
                </a:solidFill>
                <a:latin typeface="Arial" panose="020B0604020202020204" pitchFamily="34" charset="0"/>
                <a:cs typeface="Arial" panose="020B0604020202020204" pitchFamily="34" charset="0"/>
              </a:rPr>
            </a:br>
            <a:r>
              <a:rPr lang="sr-Latn-RS" sz="1800" b="1" dirty="0">
                <a:solidFill>
                  <a:srgbClr val="002060"/>
                </a:solidFill>
                <a:latin typeface="Arial" panose="020B0604020202020204" pitchFamily="34" charset="0"/>
                <a:cs typeface="Arial" panose="020B0604020202020204" pitchFamily="34" charset="0"/>
              </a:rPr>
              <a:t>(na raspolaganju su tri personalna merila izloženosti zvuku) – za svakog vozača po dva merenja.</a:t>
            </a:r>
          </a:p>
          <a:p>
            <a:pPr algn="just">
              <a:spcBef>
                <a:spcPts val="600"/>
              </a:spcBef>
            </a:pPr>
            <a:endParaRPr lang="pl-PL" sz="1800" b="1" dirty="0">
              <a:solidFill>
                <a:schemeClr val="tx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843CDF45-5496-437C-8196-8E1BC5D1CB77}"/>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Rectangle 9">
            <a:extLst>
              <a:ext uri="{FF2B5EF4-FFF2-40B4-BE49-F238E27FC236}">
                <a16:creationId xmlns:a16="http://schemas.microsoft.com/office/drawing/2014/main" xmlns="" id="{1F2EE72C-9C20-4F87-A887-DA64AD17EB55}"/>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3A5111CD-6B09-490D-BA78-AEADBC769632}"/>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Subtitle 2">
            <a:extLst>
              <a:ext uri="{FF2B5EF4-FFF2-40B4-BE49-F238E27FC236}">
                <a16:creationId xmlns:a16="http://schemas.microsoft.com/office/drawing/2014/main" xmlns="" id="{9879E8CF-789D-40C3-9AAA-A9E827746EF7}"/>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FF0000"/>
                </a:solidFill>
                <a:latin typeface="Arial" panose="020B0604020202020204" pitchFamily="34" charset="0"/>
                <a:cs typeface="Arial" panose="020B0604020202020204" pitchFamily="34" charset="0"/>
              </a:rPr>
              <a:t>P</a:t>
            </a:r>
            <a:r>
              <a:rPr lang="sr-Latn-RS" sz="2400" b="1" dirty="0">
                <a:solidFill>
                  <a:srgbClr val="FF0000"/>
                </a:solidFill>
                <a:latin typeface="Arial" panose="020B0604020202020204" pitchFamily="34" charset="0"/>
                <a:cs typeface="Arial" panose="020B0604020202020204" pitchFamily="34" charset="0"/>
              </a:rPr>
              <a:t>rimer izračunavanja dnevne izloženosti buci na osnovu celodnevnog merenja</a:t>
            </a:r>
            <a:endParaRPr lang="sr-Latn-CS" sz="2400" b="1" cap="all" dirty="0">
              <a:solidFill>
                <a:srgbClr val="FF0000"/>
              </a:solidFill>
              <a:latin typeface="Arial" panose="020B0604020202020204" pitchFamily="34" charset="0"/>
              <a:cs typeface="Arial" panose="020B0604020202020204" pitchFamily="34" charset="0"/>
            </a:endParaRPr>
          </a:p>
        </p:txBody>
      </p:sp>
      <p:sp>
        <p:nvSpPr>
          <p:cNvPr id="2" name="Rectangle 15">
            <a:extLst>
              <a:ext uri="{FF2B5EF4-FFF2-40B4-BE49-F238E27FC236}">
                <a16:creationId xmlns:a16="http://schemas.microsoft.com/office/drawing/2014/main" xmlns="" id="{BC3CF53D-90E2-871A-CDA2-1F972A50AD59}"/>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497160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8418DE8F-F6E9-4F32-89B7-69871F03D408}"/>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6" name="Subtitle 2"/>
          <p:cNvSpPr txBox="1">
            <a:spLocks/>
          </p:cNvSpPr>
          <p:nvPr/>
        </p:nvSpPr>
        <p:spPr>
          <a:xfrm>
            <a:off x="251520" y="980728"/>
            <a:ext cx="8625387" cy="284455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pPr>
            <a:r>
              <a:rPr lang="sr-Latn-RS" sz="2400" b="1" dirty="0">
                <a:solidFill>
                  <a:srgbClr val="800000"/>
                </a:solidFill>
                <a:latin typeface="Arial" panose="020B0604020202020204" pitchFamily="34" charset="0"/>
                <a:cs typeface="Arial" panose="020B0604020202020204" pitchFamily="34" charset="0"/>
              </a:rPr>
              <a:t>Korak 3 – Merenja</a:t>
            </a:r>
            <a:endParaRPr lang="sr-Latn-RS" sz="2400" b="1" baseline="-25000" dirty="0">
              <a:solidFill>
                <a:srgbClr val="800000"/>
              </a:solidFill>
              <a:latin typeface="Arial" panose="020B0604020202020204" pitchFamily="34" charset="0"/>
              <a:cs typeface="Arial" panose="020B0604020202020204" pitchFamily="34" charset="0"/>
            </a:endParaRPr>
          </a:p>
          <a:p>
            <a:pPr algn="just">
              <a:spcBef>
                <a:spcPts val="1200"/>
              </a:spcBef>
            </a:pPr>
            <a:r>
              <a:rPr lang="sr-Latn-RS" sz="1800" b="1" dirty="0">
                <a:solidFill>
                  <a:srgbClr val="800000"/>
                </a:solidFill>
                <a:latin typeface="Arial" panose="020B0604020202020204" pitchFamily="34" charset="0"/>
                <a:cs typeface="Arial" panose="020B0604020202020204" pitchFamily="34" charset="0"/>
              </a:rPr>
              <a:t>3.2 Posmatranje radnih aktivnosti i praćenje merenja </a:t>
            </a:r>
          </a:p>
          <a:p>
            <a:pPr marL="216000" indent="-216000" algn="just">
              <a:spcBef>
                <a:spcPts val="120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Periodično posmatranje svakog vozača tokom merenja i vođenje beleški o njihovim aktivnostima;</a:t>
            </a:r>
          </a:p>
          <a:p>
            <a:pPr marL="216000" indent="-216000" algn="just">
              <a:spcBef>
                <a:spcPts val="600"/>
              </a:spcBef>
              <a:buFont typeface="Arial" panose="020B0604020202020204" pitchFamily="34" charset="0"/>
              <a:buChar char="•"/>
            </a:pPr>
            <a:r>
              <a:rPr lang="pl-PL" sz="1800" b="1" dirty="0">
                <a:solidFill>
                  <a:srgbClr val="002060"/>
                </a:solidFill>
                <a:latin typeface="Arial" panose="020B0604020202020204" pitchFamily="34" charset="0"/>
                <a:cs typeface="Arial" panose="020B0604020202020204" pitchFamily="34" charset="0"/>
              </a:rPr>
              <a:t>Uklanjanje personalnih merila izloženosti zvuku sa vozača na kraju radne smene i razgovar sa svakim od vozača – utvrđivanje da li je radni dan bio reprezentativan, kako bi se otkrilo da li su se izvršavali netipični zadaci i da li su se javljali neki incidenti koji bi nepovoljno uticali na rezultate merenja.</a:t>
            </a:r>
            <a:endParaRPr lang="pl-PL" sz="2000" dirty="0">
              <a:solidFill>
                <a:schemeClr val="tx1"/>
              </a:solidFill>
              <a:latin typeface="Arial" panose="020B0604020202020204" pitchFamily="34" charset="0"/>
              <a:cs typeface="Arial" panose="020B0604020202020204" pitchFamily="34" charset="0"/>
            </a:endParaRPr>
          </a:p>
          <a:p>
            <a:pPr marL="342900" indent="-342900" algn="just">
              <a:spcBef>
                <a:spcPts val="0"/>
              </a:spcBef>
              <a:buFont typeface="Arial" panose="020B0604020202020204" pitchFamily="34" charset="0"/>
              <a:buChar char="•"/>
            </a:pPr>
            <a:endParaRPr lang="pl-PL" sz="2000" dirty="0">
              <a:solidFill>
                <a:schemeClr val="tx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E56E2356-0852-4B67-9956-36AFAF27057C}"/>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Rectangle 9">
            <a:extLst>
              <a:ext uri="{FF2B5EF4-FFF2-40B4-BE49-F238E27FC236}">
                <a16:creationId xmlns:a16="http://schemas.microsoft.com/office/drawing/2014/main" xmlns="" id="{4665AEAD-A473-4D3C-899F-0FA01CD281DF}"/>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D55C5A5B-9929-482F-994E-AB7F66CD5B3B}"/>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Subtitle 2">
            <a:extLst>
              <a:ext uri="{FF2B5EF4-FFF2-40B4-BE49-F238E27FC236}">
                <a16:creationId xmlns:a16="http://schemas.microsoft.com/office/drawing/2014/main" xmlns="" id="{56CF8ADB-6FE6-4BD7-A56D-23A2A0C2084E}"/>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FF0000"/>
                </a:solidFill>
                <a:latin typeface="Arial" panose="020B0604020202020204" pitchFamily="34" charset="0"/>
                <a:cs typeface="Arial" panose="020B0604020202020204" pitchFamily="34" charset="0"/>
              </a:rPr>
              <a:t>P</a:t>
            </a:r>
            <a:r>
              <a:rPr lang="sr-Latn-RS" sz="2400" b="1" dirty="0">
                <a:solidFill>
                  <a:srgbClr val="FF0000"/>
                </a:solidFill>
                <a:latin typeface="Arial" panose="020B0604020202020204" pitchFamily="34" charset="0"/>
                <a:cs typeface="Arial" panose="020B0604020202020204" pitchFamily="34" charset="0"/>
              </a:rPr>
              <a:t>rimer izračunavanja dnevne izloženosti buci na osnovu celodnevnog merenja</a:t>
            </a:r>
            <a:endParaRPr lang="sr-Latn-CS" sz="2400" b="1" cap="all" dirty="0">
              <a:solidFill>
                <a:srgbClr val="FF0000"/>
              </a:solidFill>
              <a:latin typeface="Arial" panose="020B0604020202020204" pitchFamily="34" charset="0"/>
              <a:cs typeface="Arial" panose="020B0604020202020204" pitchFamily="34" charset="0"/>
            </a:endParaRPr>
          </a:p>
        </p:txBody>
      </p:sp>
      <p:pic>
        <p:nvPicPr>
          <p:cNvPr id="105474" name="Picture 2" descr="Pozvani ste na intervju za posao – evo šta je vaš sledeći zadatak | Saveti  | Poslovi Infost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69" y="3903638"/>
            <a:ext cx="2520000" cy="25465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5">
            <a:extLst>
              <a:ext uri="{FF2B5EF4-FFF2-40B4-BE49-F238E27FC236}">
                <a16:creationId xmlns:a16="http://schemas.microsoft.com/office/drawing/2014/main" xmlns="" id="{0C71D670-C1EC-B948-E0C9-1379EB2CAE3F}"/>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899604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8640000" cy="50369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spcBef>
                <a:spcPts val="0"/>
              </a:spcBef>
            </a:pPr>
            <a:r>
              <a:rPr lang="sr-Latn-RS" sz="1800" b="1" dirty="0">
                <a:solidFill>
                  <a:srgbClr val="800000"/>
                </a:solidFill>
                <a:latin typeface="Arial" panose="020B0604020202020204" pitchFamily="34" charset="0"/>
                <a:cs typeface="Arial" panose="020B0604020202020204" pitchFamily="34" charset="0"/>
              </a:rPr>
              <a:t>Merne veličine u postupku procene rizika usled izlaganja buci</a:t>
            </a:r>
          </a:p>
        </p:txBody>
      </p:sp>
      <p:sp>
        <p:nvSpPr>
          <p:cNvPr id="22" name="Text Box 15"/>
          <p:cNvSpPr txBox="1">
            <a:spLocks noChangeArrowheads="1"/>
          </p:cNvSpPr>
          <p:nvPr/>
        </p:nvSpPr>
        <p:spPr bwMode="auto">
          <a:xfrm>
            <a:off x="449163" y="1348383"/>
            <a:ext cx="4131568" cy="456535"/>
          </a:xfrm>
          <a:prstGeom prst="rect">
            <a:avLst/>
          </a:prstGeom>
          <a:noFill/>
          <a:ln w="9525">
            <a:noFill/>
            <a:miter lim="800000"/>
            <a:headEnd/>
            <a:tailEnd/>
          </a:ln>
          <a:effectLst/>
        </p:spPr>
        <p:txBody>
          <a:bodyPr wrap="square">
            <a:spAutoFit/>
          </a:bodyPr>
          <a:lstStyle/>
          <a:p>
            <a:pPr>
              <a:lnSpc>
                <a:spcPct val="150000"/>
              </a:lnSpc>
              <a:spcBef>
                <a:spcPts val="600"/>
              </a:spcBef>
            </a:pPr>
            <a:r>
              <a:rPr lang="sr-Latn-RS" sz="1800" b="1" dirty="0">
                <a:solidFill>
                  <a:srgbClr val="000066"/>
                </a:solidFill>
                <a:latin typeface="Arial" pitchFamily="34" charset="0"/>
                <a:cs typeface="Arial" pitchFamily="34" charset="0"/>
              </a:rPr>
              <a:t>Frekvencijske </a:t>
            </a:r>
            <a:r>
              <a:rPr lang="sr-Latn-RS" sz="1800" b="1" dirty="0" err="1">
                <a:solidFill>
                  <a:srgbClr val="000066"/>
                </a:solidFill>
                <a:latin typeface="Arial" pitchFamily="34" charset="0"/>
                <a:cs typeface="Arial" pitchFamily="34" charset="0"/>
              </a:rPr>
              <a:t>ponderacione</a:t>
            </a:r>
            <a:r>
              <a:rPr lang="sr-Latn-RS" sz="1800" b="1" dirty="0">
                <a:solidFill>
                  <a:srgbClr val="000066"/>
                </a:solidFill>
                <a:latin typeface="Arial" pitchFamily="34" charset="0"/>
                <a:cs typeface="Arial" pitchFamily="34" charset="0"/>
              </a:rPr>
              <a:t> krive</a:t>
            </a:r>
          </a:p>
        </p:txBody>
      </p:sp>
      <p:sp>
        <p:nvSpPr>
          <p:cNvPr id="2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pic>
        <p:nvPicPr>
          <p:cNvPr id="5" name="Picture 4">
            <a:extLst>
              <a:ext uri="{FF2B5EF4-FFF2-40B4-BE49-F238E27FC236}">
                <a16:creationId xmlns:a16="http://schemas.microsoft.com/office/drawing/2014/main" xmlns="" id="{41CBD127-EC37-950E-E76D-ECBE793F9F2C}"/>
              </a:ext>
            </a:extLst>
          </p:cNvPr>
          <p:cNvPicPr>
            <a:picLocks noChangeAspect="1"/>
          </p:cNvPicPr>
          <p:nvPr/>
        </p:nvPicPr>
        <p:blipFill>
          <a:blip r:embed="rId3"/>
          <a:stretch>
            <a:fillRect/>
          </a:stretch>
        </p:blipFill>
        <p:spPr>
          <a:xfrm>
            <a:off x="5056804" y="1988840"/>
            <a:ext cx="3441261" cy="2529052"/>
          </a:xfrm>
          <a:prstGeom prst="rect">
            <a:avLst/>
          </a:prstGeom>
        </p:spPr>
      </p:pic>
      <p:pic>
        <p:nvPicPr>
          <p:cNvPr id="11" name="Picture 2">
            <a:extLst>
              <a:ext uri="{FF2B5EF4-FFF2-40B4-BE49-F238E27FC236}">
                <a16:creationId xmlns:a16="http://schemas.microsoft.com/office/drawing/2014/main" xmlns="" id="{1E934589-A9AE-DB00-2876-1875FE88B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0259"/>
          <a:stretch>
            <a:fillRect/>
          </a:stretch>
        </p:blipFill>
        <p:spPr bwMode="auto">
          <a:xfrm>
            <a:off x="323181" y="1916832"/>
            <a:ext cx="4240088" cy="239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5">
            <a:extLst>
              <a:ext uri="{FF2B5EF4-FFF2-40B4-BE49-F238E27FC236}">
                <a16:creationId xmlns:a16="http://schemas.microsoft.com/office/drawing/2014/main" xmlns="" id="{48FE55D4-FDE2-AD29-44F9-C582CE6A89D8}"/>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
        <p:nvSpPr>
          <p:cNvPr id="3" name="Text Box 15">
            <a:extLst>
              <a:ext uri="{FF2B5EF4-FFF2-40B4-BE49-F238E27FC236}">
                <a16:creationId xmlns:a16="http://schemas.microsoft.com/office/drawing/2014/main" xmlns="" id="{D6149AA4-97A8-27E3-5D39-42C0E807C114}"/>
              </a:ext>
            </a:extLst>
          </p:cNvPr>
          <p:cNvSpPr txBox="1">
            <a:spLocks noChangeArrowheads="1"/>
          </p:cNvSpPr>
          <p:nvPr/>
        </p:nvSpPr>
        <p:spPr bwMode="auto">
          <a:xfrm>
            <a:off x="4716016" y="1348383"/>
            <a:ext cx="4248472" cy="456535"/>
          </a:xfrm>
          <a:prstGeom prst="rect">
            <a:avLst/>
          </a:prstGeom>
          <a:noFill/>
          <a:ln w="9525">
            <a:noFill/>
            <a:miter lim="800000"/>
            <a:headEnd/>
            <a:tailEnd/>
          </a:ln>
          <a:effectLst/>
        </p:spPr>
        <p:txBody>
          <a:bodyPr wrap="square">
            <a:spAutoFit/>
          </a:bodyPr>
          <a:lstStyle/>
          <a:p>
            <a:pPr marL="88900" algn="just">
              <a:lnSpc>
                <a:spcPct val="150000"/>
              </a:lnSpc>
              <a:spcBef>
                <a:spcPts val="600"/>
              </a:spcBef>
            </a:pPr>
            <a:r>
              <a:rPr lang="sr-Latn-RS" sz="1800" b="1" dirty="0">
                <a:solidFill>
                  <a:srgbClr val="000066"/>
                </a:solidFill>
                <a:latin typeface="Arial" pitchFamily="34" charset="0"/>
                <a:cs typeface="Arial" pitchFamily="34" charset="0"/>
              </a:rPr>
              <a:t>Vremenske karakteristike detektora </a:t>
            </a:r>
          </a:p>
        </p:txBody>
      </p:sp>
    </p:spTree>
    <p:extLst>
      <p:ext uri="{BB962C8B-B14F-4D97-AF65-F5344CB8AC3E}">
        <p14:creationId xmlns:p14="http://schemas.microsoft.com/office/powerpoint/2010/main" val="3085160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43F9BB0E-6B6B-4C46-9528-090EA7AFF3DC}"/>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7" name="Subtitle 2"/>
          <p:cNvSpPr txBox="1">
            <a:spLocks/>
          </p:cNvSpPr>
          <p:nvPr/>
        </p:nvSpPr>
        <p:spPr>
          <a:xfrm>
            <a:off x="683875" y="1947587"/>
            <a:ext cx="2849771" cy="3724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600"/>
              </a:spcBef>
              <a:spcAft>
                <a:spcPts val="600"/>
              </a:spcAft>
            </a:pPr>
            <a:r>
              <a:rPr lang="pl-PL" sz="1800" b="1" dirty="0">
                <a:solidFill>
                  <a:srgbClr val="002060"/>
                </a:solidFill>
                <a:latin typeface="Arial" panose="020B0604020202020204" pitchFamily="34" charset="0"/>
                <a:cs typeface="Arial" panose="020B0604020202020204" pitchFamily="34" charset="0"/>
              </a:rPr>
              <a:t>Rezultati šest merenja:</a:t>
            </a:r>
            <a:endParaRPr lang="vi-VN" sz="1800" b="1" dirty="0">
              <a:solidFill>
                <a:srgbClr val="00206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90827457"/>
              </p:ext>
            </p:extLst>
          </p:nvPr>
        </p:nvGraphicFramePr>
        <p:xfrm>
          <a:off x="791580" y="2492896"/>
          <a:ext cx="7560840" cy="3600400"/>
        </p:xfrm>
        <a:graphic>
          <a:graphicData uri="http://schemas.openxmlformats.org/drawingml/2006/table">
            <a:tbl>
              <a:tblPr>
                <a:tableStyleId>{5C22544A-7EE6-4342-B048-85BDC9FD1C3A}</a:tableStyleId>
              </a:tblPr>
              <a:tblGrid>
                <a:gridCol w="1979731">
                  <a:extLst>
                    <a:ext uri="{9D8B030D-6E8A-4147-A177-3AD203B41FA5}">
                      <a16:colId xmlns:a16="http://schemas.microsoft.com/office/drawing/2014/main" xmlns="" val="20000"/>
                    </a:ext>
                  </a:extLst>
                </a:gridCol>
                <a:gridCol w="3060829">
                  <a:extLst>
                    <a:ext uri="{9D8B030D-6E8A-4147-A177-3AD203B41FA5}">
                      <a16:colId xmlns:a16="http://schemas.microsoft.com/office/drawing/2014/main" xmlns="" val="20001"/>
                    </a:ext>
                  </a:extLst>
                </a:gridCol>
                <a:gridCol w="2520280">
                  <a:extLst>
                    <a:ext uri="{9D8B030D-6E8A-4147-A177-3AD203B41FA5}">
                      <a16:colId xmlns:a16="http://schemas.microsoft.com/office/drawing/2014/main" xmlns="" val="20002"/>
                    </a:ext>
                  </a:extLst>
                </a:gridCol>
              </a:tblGrid>
              <a:tr h="1161652">
                <a:tc>
                  <a:txBody>
                    <a:bodyPr/>
                    <a:lstStyle/>
                    <a:p>
                      <a:pPr algn="ctr">
                        <a:lnSpc>
                          <a:spcPct val="100000"/>
                        </a:lnSpc>
                        <a:spcBef>
                          <a:spcPts val="300"/>
                        </a:spcBef>
                        <a:spcAft>
                          <a:spcPts val="300"/>
                        </a:spcAft>
                      </a:pPr>
                      <a:r>
                        <a:rPr lang="sr-Latn-RS" sz="1800" b="1" dirty="0">
                          <a:solidFill>
                            <a:srgbClr val="002060"/>
                          </a:solidFill>
                          <a:effectLst/>
                          <a:latin typeface="Arial" panose="020B0604020202020204" pitchFamily="34" charset="0"/>
                          <a:cs typeface="Arial" panose="020B0604020202020204" pitchFamily="34" charset="0"/>
                        </a:rPr>
                        <a:t>Vozač/dan</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0000"/>
                        </a:lnSpc>
                        <a:spcBef>
                          <a:spcPts val="300"/>
                        </a:spcBef>
                        <a:spcAft>
                          <a:spcPts val="300"/>
                        </a:spcAft>
                      </a:pPr>
                      <a:r>
                        <a:rPr lang="sr-Latn-RS" sz="1800" b="1" dirty="0">
                          <a:solidFill>
                            <a:srgbClr val="002060"/>
                          </a:solidFill>
                          <a:effectLst/>
                          <a:latin typeface="Arial" panose="020B0604020202020204" pitchFamily="34" charset="0"/>
                          <a:cs typeface="Arial" panose="020B0604020202020204" pitchFamily="34" charset="0"/>
                        </a:rPr>
                        <a:t>Ekvivalentni kontinualni nivo zvučnog pritiska </a:t>
                      </a:r>
                      <a:r>
                        <a:rPr lang="sr-Latn-RS" sz="1800" b="1" i="1" dirty="0">
                          <a:solidFill>
                            <a:srgbClr val="002060"/>
                          </a:solidFill>
                          <a:effectLst/>
                          <a:latin typeface="Arial" panose="020B0604020202020204" pitchFamily="34" charset="0"/>
                          <a:cs typeface="Arial" panose="020B0604020202020204" pitchFamily="34" charset="0"/>
                        </a:rPr>
                        <a:t>L</a:t>
                      </a:r>
                      <a:r>
                        <a:rPr lang="sr-Latn-RS" sz="1800" b="1" i="1" baseline="-25000" dirty="0">
                          <a:solidFill>
                            <a:srgbClr val="002060"/>
                          </a:solidFill>
                          <a:effectLst/>
                          <a:latin typeface="Arial" panose="020B0604020202020204" pitchFamily="34" charset="0"/>
                          <a:cs typeface="Arial" panose="020B0604020202020204" pitchFamily="34" charset="0"/>
                        </a:rPr>
                        <a:t>p</a:t>
                      </a:r>
                      <a:r>
                        <a:rPr lang="sr-Latn-RS" sz="1800" b="1" baseline="-25000" dirty="0">
                          <a:solidFill>
                            <a:srgbClr val="002060"/>
                          </a:solidFill>
                          <a:effectLst/>
                          <a:latin typeface="Arial" panose="020B0604020202020204" pitchFamily="34" charset="0"/>
                          <a:cs typeface="Arial" panose="020B0604020202020204" pitchFamily="34" charset="0"/>
                        </a:rPr>
                        <a:t>,A,eq</a:t>
                      </a:r>
                      <a:r>
                        <a:rPr lang="sr-Latn-RS" sz="1800" b="1" i="1" baseline="-25000" dirty="0">
                          <a:solidFill>
                            <a:srgbClr val="002060"/>
                          </a:solidFill>
                          <a:effectLst/>
                          <a:latin typeface="Arial" panose="020B0604020202020204" pitchFamily="34" charset="0"/>
                          <a:cs typeface="Arial" panose="020B0604020202020204" pitchFamily="34" charset="0"/>
                        </a:rPr>
                        <a:t>T</a:t>
                      </a:r>
                      <a:r>
                        <a:rPr lang="sr-Latn-RS" sz="1800" b="1" baseline="-25000" dirty="0">
                          <a:solidFill>
                            <a:srgbClr val="002060"/>
                          </a:solidFill>
                          <a:effectLst/>
                          <a:latin typeface="Arial" panose="020B0604020202020204" pitchFamily="34" charset="0"/>
                          <a:cs typeface="Arial" panose="020B0604020202020204" pitchFamily="34" charset="0"/>
                        </a:rPr>
                        <a:t>,</a:t>
                      </a:r>
                      <a:r>
                        <a:rPr lang="sr-Latn-RS" sz="1800" b="1" i="1" baseline="-25000" dirty="0">
                          <a:solidFill>
                            <a:srgbClr val="002060"/>
                          </a:solidFill>
                          <a:effectLst/>
                          <a:latin typeface="Arial" panose="020B0604020202020204" pitchFamily="34" charset="0"/>
                          <a:cs typeface="Arial" panose="020B0604020202020204" pitchFamily="34" charset="0"/>
                        </a:rPr>
                        <a:t>n</a:t>
                      </a:r>
                      <a:r>
                        <a:rPr lang="sr-Latn-RS" sz="1800" b="1" baseline="-25000" dirty="0">
                          <a:solidFill>
                            <a:srgbClr val="002060"/>
                          </a:solidFill>
                          <a:effectLst/>
                          <a:latin typeface="Arial" panose="020B0604020202020204" pitchFamily="34" charset="0"/>
                          <a:cs typeface="Arial" panose="020B0604020202020204" pitchFamily="34" charset="0"/>
                        </a:rPr>
                        <a:t> </a:t>
                      </a:r>
                      <a:r>
                        <a:rPr lang="sr-Latn-RS" sz="1800" b="1" dirty="0">
                          <a:solidFill>
                            <a:srgbClr val="002060"/>
                          </a:solidFill>
                          <a:effectLst/>
                          <a:latin typeface="Arial" panose="020B0604020202020204" pitchFamily="34" charset="0"/>
                          <a:cs typeface="Arial" panose="020B0604020202020204" pitchFamily="34" charset="0"/>
                        </a:rPr>
                        <a:t>dB</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0000"/>
                        </a:lnSpc>
                        <a:spcBef>
                          <a:spcPts val="300"/>
                        </a:spcBef>
                        <a:spcAft>
                          <a:spcPts val="300"/>
                        </a:spcAft>
                      </a:pPr>
                      <a:r>
                        <a:rPr lang="sr-Latn-RS" sz="1800" b="1" dirty="0">
                          <a:solidFill>
                            <a:srgbClr val="002060"/>
                          </a:solidFill>
                          <a:effectLst/>
                          <a:latin typeface="Arial" panose="020B0604020202020204" pitchFamily="34" charset="0"/>
                          <a:cs typeface="Arial" panose="020B0604020202020204" pitchFamily="34" charset="0"/>
                        </a:rPr>
                        <a:t>Trajanje merenja </a:t>
                      </a:r>
                      <a:r>
                        <a:rPr lang="sr-Latn-RS" sz="1800" b="1" i="1" dirty="0">
                          <a:solidFill>
                            <a:srgbClr val="002060"/>
                          </a:solidFill>
                          <a:effectLst/>
                          <a:latin typeface="Arial" panose="020B0604020202020204" pitchFamily="34" charset="0"/>
                          <a:cs typeface="Arial" panose="020B0604020202020204" pitchFamily="34" charset="0"/>
                        </a:rPr>
                        <a:t>t</a:t>
                      </a:r>
                      <a:endParaRPr lang="sr-Latn-RS" sz="1800" b="1" i="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406458">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1/1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88,0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8 h 15 min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06458">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2/1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91,9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8 h 10 min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06458">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3/1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87,6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8 h 15 min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06458">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1/2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90,4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8 h 00 min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406458">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2/2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89,0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8 h 05 min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406458">
                <a:tc>
                  <a:txBody>
                    <a:bodyPr/>
                    <a:lstStyle/>
                    <a:p>
                      <a:pPr algn="ctr">
                        <a:lnSpc>
                          <a:spcPct val="100000"/>
                        </a:lnSpc>
                        <a:spcBef>
                          <a:spcPts val="600"/>
                        </a:spcBef>
                        <a:spcAft>
                          <a:spcPts val="600"/>
                        </a:spcAft>
                      </a:pPr>
                      <a:r>
                        <a:rPr lang="sr-Latn-RS" sz="1800" b="1">
                          <a:solidFill>
                            <a:srgbClr val="002060"/>
                          </a:solidFill>
                          <a:effectLst/>
                          <a:latin typeface="Arial" panose="020B0604020202020204" pitchFamily="34" charset="0"/>
                          <a:cs typeface="Arial" panose="020B0604020202020204" pitchFamily="34" charset="0"/>
                        </a:rPr>
                        <a:t>3/2 </a:t>
                      </a:r>
                      <a:endParaRPr lang="sr-Latn-RS" sz="1800" b="1">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88,4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sr-Latn-RS" sz="1800" b="1" dirty="0">
                          <a:solidFill>
                            <a:srgbClr val="002060"/>
                          </a:solidFill>
                          <a:effectLst/>
                          <a:latin typeface="Arial" panose="020B0604020202020204" pitchFamily="34" charset="0"/>
                          <a:cs typeface="Arial" panose="020B0604020202020204" pitchFamily="34" charset="0"/>
                        </a:rPr>
                        <a:t>8 h 10 min </a:t>
                      </a:r>
                      <a:endParaRPr lang="sr-Latn-RS" sz="1800" b="1"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cxnSp>
        <p:nvCxnSpPr>
          <p:cNvPr id="6" name="Straight Connector 5">
            <a:extLst>
              <a:ext uri="{FF2B5EF4-FFF2-40B4-BE49-F238E27FC236}">
                <a16:creationId xmlns:a16="http://schemas.microsoft.com/office/drawing/2014/main" xmlns="" id="{9FA17C79-E73B-4C13-B651-320327312E9C}"/>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Rectangle 9">
            <a:extLst>
              <a:ext uri="{FF2B5EF4-FFF2-40B4-BE49-F238E27FC236}">
                <a16:creationId xmlns:a16="http://schemas.microsoft.com/office/drawing/2014/main" xmlns="" id="{5D21ABFE-D75D-4968-8302-D016E43A165C}"/>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0" name="Rectangle 9">
            <a:extLst>
              <a:ext uri="{FF2B5EF4-FFF2-40B4-BE49-F238E27FC236}">
                <a16:creationId xmlns:a16="http://schemas.microsoft.com/office/drawing/2014/main" xmlns="" id="{1D8459D2-2374-4523-80DD-C956241D9DF2}"/>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4" name="Subtitle 2">
            <a:extLst>
              <a:ext uri="{FF2B5EF4-FFF2-40B4-BE49-F238E27FC236}">
                <a16:creationId xmlns:a16="http://schemas.microsoft.com/office/drawing/2014/main" xmlns="" id="{8B626F8C-1525-487E-8C54-3974359C38FF}"/>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FF0000"/>
                </a:solidFill>
                <a:latin typeface="Arial" panose="020B0604020202020204" pitchFamily="34" charset="0"/>
                <a:cs typeface="Arial" panose="020B0604020202020204" pitchFamily="34" charset="0"/>
              </a:rPr>
              <a:t>P</a:t>
            </a:r>
            <a:r>
              <a:rPr lang="sr-Latn-RS" sz="2400" b="1" dirty="0">
                <a:solidFill>
                  <a:srgbClr val="FF0000"/>
                </a:solidFill>
                <a:latin typeface="Arial" panose="020B0604020202020204" pitchFamily="34" charset="0"/>
                <a:cs typeface="Arial" panose="020B0604020202020204" pitchFamily="34" charset="0"/>
              </a:rPr>
              <a:t>rimer izračunavanja dnevne izloženosti buci na osnovu celodnevnog merenja</a:t>
            </a:r>
            <a:endParaRPr lang="sr-Latn-CS" sz="2400" b="1" cap="all" dirty="0">
              <a:solidFill>
                <a:srgbClr val="FF0000"/>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xmlns="" id="{7192B27A-248F-457C-928D-794E4A3CB1F6}"/>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334341F0-55C9-A32D-F3B2-29B9FBBAB515}"/>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95635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xmlns="" id="{7D6EEFA5-18F5-4261-8B5A-645B97FB3B51}"/>
              </a:ext>
            </a:extLst>
          </p:cNvPr>
          <p:cNvCxnSpPr/>
          <p:nvPr/>
        </p:nvCxnSpPr>
        <p:spPr>
          <a:xfrm>
            <a:off x="0" y="833537"/>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6" name="Object 5"/>
          <p:cNvGraphicFramePr>
            <a:graphicFrameLocks noChangeAspect="1"/>
          </p:cNvGraphicFramePr>
          <p:nvPr>
            <p:extLst>
              <p:ext uri="{D42A27DB-BD31-4B8C-83A1-F6EECF244321}">
                <p14:modId xmlns:p14="http://schemas.microsoft.com/office/powerpoint/2010/main" val="3774427785"/>
              </p:ext>
            </p:extLst>
          </p:nvPr>
        </p:nvGraphicFramePr>
        <p:xfrm>
          <a:off x="542925" y="2622674"/>
          <a:ext cx="8061960" cy="1022350"/>
        </p:xfrm>
        <a:graphic>
          <a:graphicData uri="http://schemas.openxmlformats.org/presentationml/2006/ole">
            <mc:AlternateContent xmlns:mc="http://schemas.openxmlformats.org/markup-compatibility/2006">
              <mc:Choice xmlns:v="urn:schemas-microsoft-com:vml" Requires="v">
                <p:oleObj spid="_x0000_s12290" name="Equation" r:id="rId4" imgW="3504960" imgH="444240" progId="Equation.DSMT4">
                  <p:embed/>
                </p:oleObj>
              </mc:Choice>
              <mc:Fallback>
                <p:oleObj name="Equation" r:id="rId4" imgW="3504960" imgH="444240" progId="Equation.DSMT4">
                  <p:embed/>
                  <p:pic>
                    <p:nvPicPr>
                      <p:cNvPr id="6" name="Object 5"/>
                      <p:cNvPicPr>
                        <a:picLocks noChangeAspect="1" noChangeArrowheads="1"/>
                      </p:cNvPicPr>
                      <p:nvPr/>
                    </p:nvPicPr>
                    <p:blipFill>
                      <a:blip r:embed="rId5"/>
                      <a:srcRect/>
                      <a:stretch>
                        <a:fillRect/>
                      </a:stretch>
                    </p:blipFill>
                    <p:spPr bwMode="auto">
                      <a:xfrm>
                        <a:off x="542925" y="2622674"/>
                        <a:ext cx="8061960"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ubtitle 2"/>
          <p:cNvSpPr txBox="1">
            <a:spLocks/>
          </p:cNvSpPr>
          <p:nvPr/>
        </p:nvSpPr>
        <p:spPr>
          <a:xfrm>
            <a:off x="354839" y="2054635"/>
            <a:ext cx="8433551" cy="3904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spcBef>
                <a:spcPts val="0"/>
              </a:spcBef>
              <a:buFont typeface="Arial" panose="020B0604020202020204" pitchFamily="34" charset="0"/>
              <a:buChar char="•"/>
            </a:pPr>
            <a:r>
              <a:rPr lang="sr-Latn-RS" sz="1800" b="1" dirty="0">
                <a:solidFill>
                  <a:srgbClr val="002060"/>
                </a:solidFill>
                <a:latin typeface="Arial" panose="020B0604020202020204" pitchFamily="34" charset="0"/>
                <a:cs typeface="Arial" panose="020B0604020202020204" pitchFamily="34" charset="0"/>
              </a:rPr>
              <a:t>E</a:t>
            </a:r>
            <a:r>
              <a:rPr lang="vi-VN" sz="1800" b="1" dirty="0">
                <a:solidFill>
                  <a:srgbClr val="002060"/>
                </a:solidFill>
                <a:latin typeface="Arial" panose="020B0604020202020204" pitchFamily="34" charset="0"/>
                <a:cs typeface="Arial" panose="020B0604020202020204" pitchFamily="34" charset="0"/>
              </a:rPr>
              <a:t>nergijski usrednjen</a:t>
            </a:r>
            <a:r>
              <a:rPr lang="sr-Latn-RS" sz="1800" b="1" dirty="0">
                <a:solidFill>
                  <a:srgbClr val="002060"/>
                </a:solidFill>
                <a:latin typeface="Arial" panose="020B0604020202020204" pitchFamily="34" charset="0"/>
                <a:cs typeface="Arial" panose="020B0604020202020204" pitchFamily="34" charset="0"/>
              </a:rPr>
              <a:t>a</a:t>
            </a:r>
            <a:r>
              <a:rPr lang="vi-VN" sz="1800" b="1" dirty="0">
                <a:solidFill>
                  <a:srgbClr val="002060"/>
                </a:solidFill>
                <a:latin typeface="Arial" panose="020B0604020202020204" pitchFamily="34" charset="0"/>
                <a:cs typeface="Arial" panose="020B0604020202020204" pitchFamily="34" charset="0"/>
              </a:rPr>
              <a:t> vrednost šest izmerenih vrednosti </a:t>
            </a:r>
            <a:r>
              <a:rPr lang="vi-VN" sz="1800" b="1" i="1" dirty="0">
                <a:solidFill>
                  <a:srgbClr val="002060"/>
                </a:solidFill>
                <a:latin typeface="Arial" panose="020B0604020202020204" pitchFamily="34" charset="0"/>
                <a:cs typeface="Arial" panose="020B0604020202020204" pitchFamily="34" charset="0"/>
              </a:rPr>
              <a:t>L</a:t>
            </a:r>
            <a:r>
              <a:rPr lang="vi-VN" sz="1800" b="1" i="1" baseline="-25000" dirty="0">
                <a:solidFill>
                  <a:srgbClr val="002060"/>
                </a:solidFill>
                <a:latin typeface="Arial" panose="020B0604020202020204" pitchFamily="34" charset="0"/>
                <a:cs typeface="Arial" panose="020B0604020202020204" pitchFamily="34" charset="0"/>
              </a:rPr>
              <a:t>p</a:t>
            </a:r>
            <a:r>
              <a:rPr lang="vi-VN" sz="1800" b="1" baseline="-25000" dirty="0">
                <a:solidFill>
                  <a:srgbClr val="002060"/>
                </a:solidFill>
                <a:latin typeface="Arial" panose="020B0604020202020204" pitchFamily="34" charset="0"/>
                <a:cs typeface="Arial" panose="020B0604020202020204" pitchFamily="34" charset="0"/>
              </a:rPr>
              <a:t>,A,eq</a:t>
            </a:r>
            <a:r>
              <a:rPr lang="vi-VN" sz="1800" b="1" i="1" baseline="-25000" dirty="0">
                <a:solidFill>
                  <a:srgbClr val="002060"/>
                </a:solidFill>
                <a:latin typeface="Arial" panose="020B0604020202020204" pitchFamily="34" charset="0"/>
                <a:cs typeface="Arial" panose="020B0604020202020204" pitchFamily="34" charset="0"/>
              </a:rPr>
              <a:t>T</a:t>
            </a:r>
            <a:r>
              <a:rPr lang="vi-VN" sz="1800" b="1" baseline="-25000" dirty="0">
                <a:solidFill>
                  <a:srgbClr val="002060"/>
                </a:solidFill>
                <a:latin typeface="Arial" panose="020B0604020202020204" pitchFamily="34" charset="0"/>
                <a:cs typeface="Arial" panose="020B0604020202020204" pitchFamily="34" charset="0"/>
              </a:rPr>
              <a:t>,</a:t>
            </a:r>
            <a:r>
              <a:rPr lang="vi-VN" sz="1800" b="1" i="1" baseline="-25000" dirty="0">
                <a:solidFill>
                  <a:srgbClr val="002060"/>
                </a:solidFill>
                <a:latin typeface="Arial" panose="020B0604020202020204" pitchFamily="34" charset="0"/>
                <a:cs typeface="Arial" panose="020B0604020202020204" pitchFamily="34" charset="0"/>
              </a:rPr>
              <a:t>n</a:t>
            </a:r>
            <a:r>
              <a:rPr lang="sr-Latn-RS" sz="1800" b="1" dirty="0">
                <a:solidFill>
                  <a:srgbClr val="002060"/>
                </a:solidFill>
                <a:latin typeface="Arial" panose="020B0604020202020204" pitchFamily="34" charset="0"/>
                <a:cs typeface="Arial" panose="020B0604020202020204" pitchFamily="34" charset="0"/>
              </a:rPr>
              <a:t>:</a:t>
            </a:r>
            <a:r>
              <a:rPr lang="vi-VN" sz="1800" b="1" dirty="0">
                <a:solidFill>
                  <a:srgbClr val="002060"/>
                </a:solidFill>
                <a:latin typeface="Arial" panose="020B0604020202020204" pitchFamily="34" charset="0"/>
                <a:cs typeface="Arial" panose="020B0604020202020204" pitchFamily="34" charset="0"/>
              </a:rPr>
              <a:t>  </a:t>
            </a: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r-Latn-RS"/>
          </a:p>
        </p:txBody>
      </p:sp>
      <p:graphicFrame>
        <p:nvGraphicFramePr>
          <p:cNvPr id="10" name="Object 9"/>
          <p:cNvGraphicFramePr>
            <a:graphicFrameLocks noChangeAspect="1"/>
          </p:cNvGraphicFramePr>
          <p:nvPr>
            <p:extLst>
              <p:ext uri="{D42A27DB-BD31-4B8C-83A1-F6EECF244321}">
                <p14:modId xmlns:p14="http://schemas.microsoft.com/office/powerpoint/2010/main" val="999522169"/>
              </p:ext>
            </p:extLst>
          </p:nvPr>
        </p:nvGraphicFramePr>
        <p:xfrm>
          <a:off x="481806" y="3933056"/>
          <a:ext cx="8180388" cy="963613"/>
        </p:xfrm>
        <a:graphic>
          <a:graphicData uri="http://schemas.openxmlformats.org/presentationml/2006/ole">
            <mc:AlternateContent xmlns:mc="http://schemas.openxmlformats.org/markup-compatibility/2006">
              <mc:Choice xmlns:v="urn:schemas-microsoft-com:vml" Requires="v">
                <p:oleObj spid="_x0000_s12291" name="Equation" r:id="rId6" imgW="3555720" imgH="419040" progId="Equation.DSMT4">
                  <p:embed/>
                </p:oleObj>
              </mc:Choice>
              <mc:Fallback>
                <p:oleObj name="Equation" r:id="rId6" imgW="3555720" imgH="419040" progId="Equation.DSMT4">
                  <p:embed/>
                  <p:pic>
                    <p:nvPicPr>
                      <p:cNvPr id="10" name="Object 9"/>
                      <p:cNvPicPr>
                        <a:picLocks noChangeAspect="1" noChangeArrowheads="1"/>
                      </p:cNvPicPr>
                      <p:nvPr/>
                    </p:nvPicPr>
                    <p:blipFill>
                      <a:blip r:embed="rId7"/>
                      <a:srcRect/>
                      <a:stretch>
                        <a:fillRect/>
                      </a:stretch>
                    </p:blipFill>
                    <p:spPr bwMode="auto">
                      <a:xfrm>
                        <a:off x="481806" y="3933056"/>
                        <a:ext cx="8180388" cy="963613"/>
                      </a:xfrm>
                      <a:prstGeom prst="rect">
                        <a:avLst/>
                      </a:prstGeom>
                      <a:noFill/>
                      <a:ln w="28575">
                        <a:solidFill>
                          <a:srgbClr val="800000"/>
                        </a:solidFill>
                      </a:ln>
                    </p:spPr>
                  </p:pic>
                </p:oleObj>
              </mc:Fallback>
            </mc:AlternateContent>
          </a:graphicData>
        </a:graphic>
      </p:graphicFrame>
      <p:pic>
        <p:nvPicPr>
          <p:cNvPr id="11" name="Picture 2">
            <a:hlinkClick r:id="rId8" action="ppaction://hlinkfile"/>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51644" y="5184701"/>
            <a:ext cx="1042616" cy="41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a:extLst>
              <a:ext uri="{FF2B5EF4-FFF2-40B4-BE49-F238E27FC236}">
                <a16:creationId xmlns:a16="http://schemas.microsoft.com/office/drawing/2014/main" xmlns="" id="{C22E9AA4-C193-43C8-A979-E09DC74F7A8F}"/>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4" name="Rectangle 9">
            <a:extLst>
              <a:ext uri="{FF2B5EF4-FFF2-40B4-BE49-F238E27FC236}">
                <a16:creationId xmlns:a16="http://schemas.microsoft.com/office/drawing/2014/main" xmlns="" id="{5FE84046-C962-407E-859D-AFF60F28FA01}"/>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a:extLst>
              <a:ext uri="{FF2B5EF4-FFF2-40B4-BE49-F238E27FC236}">
                <a16:creationId xmlns:a16="http://schemas.microsoft.com/office/drawing/2014/main" xmlns="" id="{D2CA2B70-1313-41DB-A414-C4C118CC4DCF}"/>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a:extLst>
              <a:ext uri="{FF2B5EF4-FFF2-40B4-BE49-F238E27FC236}">
                <a16:creationId xmlns:a16="http://schemas.microsoft.com/office/drawing/2014/main" xmlns="" id="{2E0BF5A0-FBA7-4688-9968-44DFB0150C67}"/>
              </a:ext>
            </a:extLst>
          </p:cNvPr>
          <p:cNvSpPr txBox="1">
            <a:spLocks/>
          </p:cNvSpPr>
          <p:nvPr/>
        </p:nvSpPr>
        <p:spPr>
          <a:xfrm>
            <a:off x="252000" y="743"/>
            <a:ext cx="8640000" cy="8359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spcAft>
                <a:spcPts val="600"/>
              </a:spcAft>
            </a:pPr>
            <a:r>
              <a:rPr lang="sr-Latn-RS" sz="2400" b="1" cap="all" dirty="0">
                <a:solidFill>
                  <a:srgbClr val="FF0000"/>
                </a:solidFill>
                <a:latin typeface="Arial" panose="020B0604020202020204" pitchFamily="34" charset="0"/>
                <a:cs typeface="Arial" panose="020B0604020202020204" pitchFamily="34" charset="0"/>
              </a:rPr>
              <a:t>P</a:t>
            </a:r>
            <a:r>
              <a:rPr lang="sr-Latn-RS" sz="2400" b="1" dirty="0">
                <a:solidFill>
                  <a:srgbClr val="FF0000"/>
                </a:solidFill>
                <a:latin typeface="Arial" panose="020B0604020202020204" pitchFamily="34" charset="0"/>
                <a:cs typeface="Arial" panose="020B0604020202020204" pitchFamily="34" charset="0"/>
              </a:rPr>
              <a:t>rimer izračunavanja dnevne izloženosti buci na osnovu celodnevnog merenja</a:t>
            </a:r>
            <a:endParaRPr lang="sr-Latn-CS" sz="2400" b="1" cap="all" dirty="0">
              <a:solidFill>
                <a:srgbClr val="FF0000"/>
              </a:solidFill>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xmlns="" id="{7192B27A-248F-457C-928D-794E4A3CB1F6}"/>
              </a:ext>
            </a:extLst>
          </p:cNvPr>
          <p:cNvSpPr txBox="1">
            <a:spLocks/>
          </p:cNvSpPr>
          <p:nvPr/>
        </p:nvSpPr>
        <p:spPr>
          <a:xfrm>
            <a:off x="354077" y="980728"/>
            <a:ext cx="8433551" cy="7819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tabLst>
                <a:tab pos="1433513" algn="l"/>
              </a:tabLst>
            </a:pPr>
            <a:r>
              <a:rPr lang="sr-Latn-RS" sz="2400" b="1" dirty="0">
                <a:solidFill>
                  <a:srgbClr val="800000"/>
                </a:solidFill>
                <a:latin typeface="Arial" panose="020B0604020202020204" pitchFamily="34" charset="0"/>
                <a:cs typeface="Arial" panose="020B0604020202020204" pitchFamily="34" charset="0"/>
              </a:rPr>
              <a:t>Korak 4 –	Izračunavanje dnevnog A-ponderisanog nivoa 	izloženosti buci</a:t>
            </a:r>
          </a:p>
        </p:txBody>
      </p:sp>
      <p:sp>
        <p:nvSpPr>
          <p:cNvPr id="2" name="Rectangle 15">
            <a:extLst>
              <a:ext uri="{FF2B5EF4-FFF2-40B4-BE49-F238E27FC236}">
                <a16:creationId xmlns:a16="http://schemas.microsoft.com/office/drawing/2014/main" xmlns="" id="{7A7F7C5D-17BD-6EDC-6877-A2EB93CCD4EE}"/>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211903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409517" y="899667"/>
            <a:ext cx="8324967" cy="44110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r-Latn-RS" sz="2400" b="1" cap="all" dirty="0" err="1">
                <a:solidFill>
                  <a:srgbClr val="800000"/>
                </a:solidFill>
                <a:latin typeface="Arial" panose="020B0604020202020204" pitchFamily="34" charset="0"/>
                <a:cs typeface="Arial" panose="020B0604020202020204" pitchFamily="34" charset="0"/>
              </a:rPr>
              <a:t>ocenA</a:t>
            </a:r>
            <a:r>
              <a:rPr lang="sr-Latn-RS" sz="2400" b="1" cap="all" dirty="0">
                <a:solidFill>
                  <a:srgbClr val="800000"/>
                </a:solidFill>
                <a:latin typeface="Arial" panose="020B0604020202020204" pitchFamily="34" charset="0"/>
                <a:cs typeface="Arial" panose="020B0604020202020204" pitchFamily="34" charset="0"/>
              </a:rPr>
              <a:t> IZLOŽENOSTI BUCI</a:t>
            </a:r>
            <a:endParaRPr lang="en-US" sz="2400" b="1" cap="all" dirty="0">
              <a:solidFill>
                <a:srgbClr val="800000"/>
              </a:solidFill>
              <a:latin typeface="Arial" panose="020B0604020202020204" pitchFamily="34" charset="0"/>
              <a:cs typeface="Arial" panose="020B0604020202020204" pitchFamily="34" charset="0"/>
            </a:endParaRP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55" t="22267" r="38297" b="13970"/>
          <a:stretch/>
        </p:blipFill>
        <p:spPr bwMode="auto">
          <a:xfrm>
            <a:off x="467544" y="2200600"/>
            <a:ext cx="2823039"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ubtitle 2"/>
          <p:cNvSpPr txBox="1">
            <a:spLocks/>
          </p:cNvSpPr>
          <p:nvPr/>
        </p:nvSpPr>
        <p:spPr>
          <a:xfrm>
            <a:off x="835063" y="4545176"/>
            <a:ext cx="2088000" cy="468000"/>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i="1" dirty="0">
                <a:solidFill>
                  <a:srgbClr val="0066FF"/>
                </a:solidFill>
                <a:latin typeface="Arial" panose="020B0604020202020204" pitchFamily="34" charset="0"/>
                <a:cs typeface="Arial" panose="020B0604020202020204" pitchFamily="34" charset="0"/>
              </a:rPr>
              <a:t>L</a:t>
            </a:r>
            <a:r>
              <a:rPr lang="pl-PL" sz="1800" b="1" baseline="-25000" dirty="0">
                <a:solidFill>
                  <a:srgbClr val="0066FF"/>
                </a:solidFill>
                <a:latin typeface="Arial" panose="020B0604020202020204" pitchFamily="34" charset="0"/>
                <a:cs typeface="Arial" panose="020B0604020202020204" pitchFamily="34" charset="0"/>
              </a:rPr>
              <a:t>A,EX,8h</a:t>
            </a:r>
            <a:r>
              <a:rPr lang="pl-PL" sz="1800" b="1" dirty="0">
                <a:solidFill>
                  <a:srgbClr val="0066FF"/>
                </a:solidFill>
                <a:latin typeface="Arial" panose="020B0604020202020204" pitchFamily="34" charset="0"/>
                <a:cs typeface="Arial" panose="020B0604020202020204" pitchFamily="34" charset="0"/>
              </a:rPr>
              <a:t> = 85,9 dB</a:t>
            </a: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253" t="33579" r="56717" b="12010"/>
          <a:stretch/>
        </p:blipFill>
        <p:spPr bwMode="auto">
          <a:xfrm>
            <a:off x="6800848" y="2200600"/>
            <a:ext cx="1807232"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ubtitle 2"/>
          <p:cNvSpPr txBox="1">
            <a:spLocks/>
          </p:cNvSpPr>
          <p:nvPr/>
        </p:nvSpPr>
        <p:spPr>
          <a:xfrm>
            <a:off x="6660464" y="4545176"/>
            <a:ext cx="2088000" cy="468000"/>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i="1" dirty="0">
                <a:solidFill>
                  <a:srgbClr val="C00000"/>
                </a:solidFill>
                <a:latin typeface="Arial" panose="020B0604020202020204" pitchFamily="34" charset="0"/>
                <a:cs typeface="Arial" panose="020B0604020202020204" pitchFamily="34" charset="0"/>
              </a:rPr>
              <a:t>L</a:t>
            </a:r>
            <a:r>
              <a:rPr lang="pl-PL" sz="1800" b="1" baseline="-25000" dirty="0">
                <a:solidFill>
                  <a:srgbClr val="C00000"/>
                </a:solidFill>
                <a:latin typeface="Arial" panose="020B0604020202020204" pitchFamily="34" charset="0"/>
                <a:cs typeface="Arial" panose="020B0604020202020204" pitchFamily="34" charset="0"/>
              </a:rPr>
              <a:t>A,EX,8h</a:t>
            </a:r>
            <a:r>
              <a:rPr lang="pl-PL" sz="1800" b="1" i="1" dirty="0">
                <a:solidFill>
                  <a:srgbClr val="C00000"/>
                </a:solidFill>
                <a:latin typeface="Arial" panose="020B0604020202020204" pitchFamily="34" charset="0"/>
                <a:cs typeface="Arial" panose="020B0604020202020204" pitchFamily="34" charset="0"/>
              </a:rPr>
              <a:t> </a:t>
            </a:r>
            <a:r>
              <a:rPr lang="pl-PL" sz="1800" b="1" dirty="0">
                <a:solidFill>
                  <a:srgbClr val="C00000"/>
                </a:solidFill>
                <a:latin typeface="Arial" panose="020B0604020202020204" pitchFamily="34" charset="0"/>
                <a:cs typeface="Arial" panose="020B0604020202020204" pitchFamily="34" charset="0"/>
              </a:rPr>
              <a:t>= 90,1 dB</a:t>
            </a:r>
          </a:p>
        </p:txBody>
      </p:sp>
      <p:pic>
        <p:nvPicPr>
          <p:cNvPr id="14" name="Picture 13"/>
          <p:cNvPicPr>
            <a:picLocks noChangeAspect="1"/>
          </p:cNvPicPr>
          <p:nvPr/>
        </p:nvPicPr>
        <p:blipFill rotWithShape="1">
          <a:blip r:embed="rId5"/>
          <a:srcRect l="22628" t="26833" r="49943" b="38415"/>
          <a:stretch/>
        </p:blipFill>
        <p:spPr bwMode="auto">
          <a:xfrm>
            <a:off x="3563888" y="2200600"/>
            <a:ext cx="2981776" cy="2124000"/>
          </a:xfrm>
          <a:prstGeom prst="rect">
            <a:avLst/>
          </a:prstGeom>
          <a:ln>
            <a:noFill/>
          </a:ln>
          <a:extLst>
            <a:ext uri="{53640926-AAD7-44D8-BBD7-CCE9431645EC}">
              <a14:shadowObscured xmlns:a14="http://schemas.microsoft.com/office/drawing/2010/main"/>
            </a:ext>
          </a:extLst>
        </p:spPr>
      </p:pic>
      <p:sp>
        <p:nvSpPr>
          <p:cNvPr id="15" name="Subtitle 2"/>
          <p:cNvSpPr txBox="1">
            <a:spLocks/>
          </p:cNvSpPr>
          <p:nvPr/>
        </p:nvSpPr>
        <p:spPr>
          <a:xfrm>
            <a:off x="4010776" y="4545176"/>
            <a:ext cx="2088000" cy="468000"/>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i="1" dirty="0">
                <a:solidFill>
                  <a:srgbClr val="336600"/>
                </a:solidFill>
                <a:latin typeface="Arial" panose="020B0604020202020204" pitchFamily="34" charset="0"/>
                <a:cs typeface="Arial" panose="020B0604020202020204" pitchFamily="34" charset="0"/>
              </a:rPr>
              <a:t>L</a:t>
            </a:r>
            <a:r>
              <a:rPr lang="pl-PL" sz="1800" b="1" baseline="-25000" dirty="0">
                <a:solidFill>
                  <a:srgbClr val="336600"/>
                </a:solidFill>
                <a:latin typeface="Arial" panose="020B0604020202020204" pitchFamily="34" charset="0"/>
                <a:cs typeface="Arial" panose="020B0604020202020204" pitchFamily="34" charset="0"/>
              </a:rPr>
              <a:t>A,EX,8h</a:t>
            </a:r>
            <a:r>
              <a:rPr lang="pl-PL" sz="1800" b="1" dirty="0">
                <a:solidFill>
                  <a:srgbClr val="336600"/>
                </a:solidFill>
                <a:latin typeface="Arial" panose="020B0604020202020204" pitchFamily="34" charset="0"/>
                <a:cs typeface="Arial" panose="020B0604020202020204" pitchFamily="34" charset="0"/>
              </a:rPr>
              <a:t> = 88,1 dB</a:t>
            </a:r>
          </a:p>
        </p:txBody>
      </p:sp>
      <p:cxnSp>
        <p:nvCxnSpPr>
          <p:cNvPr id="16" name="Straight Connector 15">
            <a:extLst>
              <a:ext uri="{FF2B5EF4-FFF2-40B4-BE49-F238E27FC236}">
                <a16:creationId xmlns:a16="http://schemas.microsoft.com/office/drawing/2014/main" xmlns="" id="{BABCBC53-FE35-4736-B042-D4FDD6C106DB}"/>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xmlns="" id="{25E29949-BB93-4D62-A9A4-D9A8380C6262}"/>
              </a:ext>
            </a:extLst>
          </p:cNvPr>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8" name="Rectangle 9">
            <a:extLst>
              <a:ext uri="{FF2B5EF4-FFF2-40B4-BE49-F238E27FC236}">
                <a16:creationId xmlns:a16="http://schemas.microsoft.com/office/drawing/2014/main" xmlns="" id="{41199194-584C-4852-A92E-8486AB97D669}"/>
              </a:ext>
            </a:extLst>
          </p:cNvPr>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Rectangle 9">
            <a:extLst>
              <a:ext uri="{FF2B5EF4-FFF2-40B4-BE49-F238E27FC236}">
                <a16:creationId xmlns:a16="http://schemas.microsoft.com/office/drawing/2014/main" xmlns="" id="{EBB44F8E-1FCC-4CC5-82E2-B02192427A4F}"/>
              </a:ext>
            </a:extLst>
          </p:cNvPr>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1" name="Rectangle 20">
            <a:extLst>
              <a:ext uri="{FF2B5EF4-FFF2-40B4-BE49-F238E27FC236}">
                <a16:creationId xmlns:a16="http://schemas.microsoft.com/office/drawing/2014/main" xmlns="" id="{72048827-4D37-425A-8BF1-A1DF81701286}"/>
              </a:ext>
            </a:extLst>
          </p:cNvPr>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err="1">
                <a:solidFill>
                  <a:srgbClr val="800000"/>
                </a:solidFill>
                <a:latin typeface="Arial Black" pitchFamily="34" charset="0"/>
              </a:rPr>
              <a:t>Primeri</a:t>
            </a:r>
            <a:r>
              <a:rPr lang="sr-Latn-CS" kern="0" dirty="0">
                <a:solidFill>
                  <a:srgbClr val="800000"/>
                </a:solidFill>
                <a:latin typeface="Arial Black" pitchFamily="34" charset="0"/>
              </a:rPr>
              <a:t> određivanja dnevne izloženosti buci</a:t>
            </a:r>
          </a:p>
        </p:txBody>
      </p:sp>
      <p:sp>
        <p:nvSpPr>
          <p:cNvPr id="2" name="TextBox 1"/>
          <p:cNvSpPr txBox="1"/>
          <p:nvPr/>
        </p:nvSpPr>
        <p:spPr>
          <a:xfrm>
            <a:off x="4044569" y="5710680"/>
            <a:ext cx="1489839" cy="510778"/>
          </a:xfrm>
          <a:prstGeom prst="roundRect">
            <a:avLst>
              <a:gd name="adj" fmla="val 25770"/>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txBody>
          <a:bodyPr wrap="none" rtlCol="0" anchor="ctr" anchorCtr="0">
            <a:spAutoFit/>
          </a:bodyPr>
          <a:lstStyle/>
          <a:p>
            <a:r>
              <a:rPr lang="sr-Latn-RS" dirty="0">
                <a:latin typeface="Arial Black" panose="020B0A04020102020204" pitchFamily="34" charset="0"/>
              </a:rPr>
              <a:t>&gt; 85 dB</a:t>
            </a:r>
            <a:endParaRPr lang="en-US" dirty="0">
              <a:latin typeface="Arial Black" panose="020B0A04020102020204" pitchFamily="34" charset="0"/>
            </a:endParaRPr>
          </a:p>
        </p:txBody>
      </p:sp>
      <p:sp>
        <p:nvSpPr>
          <p:cNvPr id="22" name="Subtitle 2"/>
          <p:cNvSpPr txBox="1">
            <a:spLocks/>
          </p:cNvSpPr>
          <p:nvPr/>
        </p:nvSpPr>
        <p:spPr>
          <a:xfrm>
            <a:off x="835063" y="1549610"/>
            <a:ext cx="2088000" cy="468000"/>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dirty="0">
                <a:solidFill>
                  <a:srgbClr val="0066FF"/>
                </a:solidFill>
                <a:latin typeface="Arial" panose="020B0604020202020204" pitchFamily="34" charset="0"/>
                <a:cs typeface="Arial" panose="020B0604020202020204" pitchFamily="34" charset="0"/>
              </a:rPr>
              <a:t>PRIMER 1</a:t>
            </a:r>
          </a:p>
        </p:txBody>
      </p:sp>
      <p:sp>
        <p:nvSpPr>
          <p:cNvPr id="23" name="Subtitle 2"/>
          <p:cNvSpPr txBox="1">
            <a:spLocks/>
          </p:cNvSpPr>
          <p:nvPr/>
        </p:nvSpPr>
        <p:spPr>
          <a:xfrm>
            <a:off x="4010776" y="1549610"/>
            <a:ext cx="2088000" cy="468000"/>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dirty="0">
                <a:solidFill>
                  <a:srgbClr val="336600"/>
                </a:solidFill>
                <a:latin typeface="Arial" panose="020B0604020202020204" pitchFamily="34" charset="0"/>
                <a:cs typeface="Arial" panose="020B0604020202020204" pitchFamily="34" charset="0"/>
              </a:rPr>
              <a:t>PRIMER 2</a:t>
            </a:r>
          </a:p>
        </p:txBody>
      </p:sp>
      <p:sp>
        <p:nvSpPr>
          <p:cNvPr id="24" name="Subtitle 2"/>
          <p:cNvSpPr txBox="1">
            <a:spLocks/>
          </p:cNvSpPr>
          <p:nvPr/>
        </p:nvSpPr>
        <p:spPr>
          <a:xfrm>
            <a:off x="6660464" y="1549610"/>
            <a:ext cx="2088000" cy="468000"/>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pl-PL" sz="1800" b="1" dirty="0">
                <a:solidFill>
                  <a:srgbClr val="C00000"/>
                </a:solidFill>
                <a:latin typeface="Arial" panose="020B0604020202020204" pitchFamily="34" charset="0"/>
                <a:cs typeface="Arial" panose="020B0604020202020204" pitchFamily="34" charset="0"/>
              </a:rPr>
              <a:t>PRIMER 3</a:t>
            </a:r>
          </a:p>
        </p:txBody>
      </p:sp>
      <p:sp>
        <p:nvSpPr>
          <p:cNvPr id="3" name="Left Brace 2"/>
          <p:cNvSpPr/>
          <p:nvPr/>
        </p:nvSpPr>
        <p:spPr bwMode="auto">
          <a:xfrm rot="16200000">
            <a:off x="4654451" y="1469840"/>
            <a:ext cx="260647" cy="7899422"/>
          </a:xfrm>
          <a:prstGeom prst="leftBrace">
            <a:avLst>
              <a:gd name="adj1" fmla="val 51768"/>
              <a:gd name="adj2" fmla="val 50000"/>
            </a:avLst>
          </a:prstGeom>
          <a:ln w="57150">
            <a:headEnd type="none" w="med" len="med"/>
            <a:tailEnd type="none" w="med" len="med"/>
          </a:ln>
        </p:spPr>
        <p:style>
          <a:lnRef idx="3">
            <a:schemeClr val="accent4"/>
          </a:lnRef>
          <a:fillRef idx="0">
            <a:schemeClr val="accent4"/>
          </a:fillRef>
          <a:effectRef idx="2">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Rectangle 15">
            <a:extLst>
              <a:ext uri="{FF2B5EF4-FFF2-40B4-BE49-F238E27FC236}">
                <a16:creationId xmlns:a16="http://schemas.microsoft.com/office/drawing/2014/main" xmlns="" id="{B181EE1B-456E-4233-AF08-B9596A444AB6}"/>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4131608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0" y="548680"/>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0" name="Rectangle 15">
            <a:extLst>
              <a:ext uri="{FF2B5EF4-FFF2-40B4-BE49-F238E27FC236}">
                <a16:creationId xmlns:a16="http://schemas.microsoft.com/office/drawing/2014/main" xmlns="" id="{F6F06ACC-F27B-4607-9042-BB95118162EF}"/>
              </a:ext>
            </a:extLst>
          </p:cNvPr>
          <p:cNvSpPr>
            <a:spLocks noChangeArrowheads="1"/>
          </p:cNvSpPr>
          <p:nvPr/>
        </p:nvSpPr>
        <p:spPr bwMode="auto">
          <a:xfrm>
            <a:off x="685800" y="44624"/>
            <a:ext cx="7772400" cy="504056"/>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kern="0" dirty="0">
                <a:solidFill>
                  <a:srgbClr val="990000"/>
                </a:solidFill>
                <a:latin typeface="Arial Black" pitchFamily="34" charset="0"/>
                <a:cs typeface="Arial" pitchFamily="34" charset="0"/>
              </a:rPr>
              <a:t>Pitanja za proveru znanja</a:t>
            </a:r>
          </a:p>
        </p:txBody>
      </p:sp>
      <p:pic>
        <p:nvPicPr>
          <p:cNvPr id="31" name="Picture 30">
            <a:extLst>
              <a:ext uri="{FF2B5EF4-FFF2-40B4-BE49-F238E27FC236}">
                <a16:creationId xmlns:a16="http://schemas.microsoft.com/office/drawing/2014/main" xmlns="" id="{54106032-2F55-47A6-B481-BE0F66214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968" y="195136"/>
            <a:ext cx="1024624" cy="1440000"/>
          </a:xfrm>
          <a:prstGeom prst="rect">
            <a:avLst/>
          </a:prstGeom>
        </p:spPr>
      </p:pic>
      <p:sp>
        <p:nvSpPr>
          <p:cNvPr id="2" name="Rectangle 1"/>
          <p:cNvSpPr/>
          <p:nvPr/>
        </p:nvSpPr>
        <p:spPr>
          <a:xfrm>
            <a:off x="432000" y="908720"/>
            <a:ext cx="8280000" cy="4952125"/>
          </a:xfrm>
          <a:prstGeom prst="rect">
            <a:avLst/>
          </a:prstGeom>
        </p:spPr>
        <p:txBody>
          <a:bodyPr>
            <a:spAutoFit/>
          </a:bodyPr>
          <a:lstStyle/>
          <a:p>
            <a:pPr marL="432000" indent="-432000" algn="l">
              <a:lnSpc>
                <a:spcPct val="120000"/>
              </a:lnSpc>
              <a:spcBef>
                <a:spcPts val="600"/>
              </a:spcBef>
              <a:buFont typeface="+mj-lt"/>
              <a:buAutoNum type="arabicPeriod"/>
            </a:pPr>
            <a:r>
              <a:rPr lang="sr-Latn-CS" sz="1800" b="1" dirty="0">
                <a:solidFill>
                  <a:srgbClr val="000066"/>
                </a:solidFill>
                <a:latin typeface="Arial" pitchFamily="34" charset="0"/>
              </a:rPr>
              <a:t>Koje su četiri osnovne aktivnosti pri upravljanju bukom u radnoj sredini?</a:t>
            </a:r>
          </a:p>
          <a:p>
            <a:pPr marL="432000" indent="-432000" algn="l">
              <a:lnSpc>
                <a:spcPct val="120000"/>
              </a:lnSpc>
              <a:spcBef>
                <a:spcPts val="600"/>
              </a:spcBef>
              <a:buFont typeface="+mj-lt"/>
              <a:buAutoNum type="arabicPeriod"/>
            </a:pPr>
            <a:r>
              <a:rPr lang="sr-Latn-CS" sz="1800" b="1" dirty="0">
                <a:solidFill>
                  <a:srgbClr val="000066"/>
                </a:solidFill>
                <a:latin typeface="Arial" pitchFamily="34" charset="0"/>
              </a:rPr>
              <a:t>Odakle potiče buka u radnoj sredini?</a:t>
            </a:r>
          </a:p>
          <a:p>
            <a:pPr marL="432000" indent="-432000" algn="l">
              <a:lnSpc>
                <a:spcPct val="120000"/>
              </a:lnSpc>
              <a:spcBef>
                <a:spcPts val="600"/>
              </a:spcBef>
              <a:buFont typeface="+mj-lt"/>
              <a:buAutoNum type="arabicPeriod"/>
            </a:pPr>
            <a:r>
              <a:rPr lang="sr-Latn-CS" sz="1800" b="1" dirty="0">
                <a:solidFill>
                  <a:srgbClr val="000066"/>
                </a:solidFill>
                <a:latin typeface="Arial" pitchFamily="34" charset="0"/>
              </a:rPr>
              <a:t>Koji su ciljevi procene rizika po zdravlje zaposlenih usled izlaganja buci?</a:t>
            </a:r>
          </a:p>
          <a:p>
            <a:pPr marL="432000" indent="-432000" algn="l">
              <a:lnSpc>
                <a:spcPct val="120000"/>
              </a:lnSpc>
              <a:spcBef>
                <a:spcPts val="600"/>
              </a:spcBef>
              <a:buFont typeface="+mj-lt"/>
              <a:buAutoNum type="arabicPeriod"/>
            </a:pPr>
            <a:r>
              <a:rPr lang="sr-Latn-CS" sz="1800" b="1" dirty="0">
                <a:solidFill>
                  <a:srgbClr val="000066"/>
                </a:solidFill>
                <a:latin typeface="Arial" pitchFamily="34" charset="0"/>
              </a:rPr>
              <a:t>Koji su koraci za procenu rizika po zdravlje zaposlenih usled izlaganja buci?</a:t>
            </a:r>
          </a:p>
          <a:p>
            <a:pPr marL="432000" indent="-432000" algn="l">
              <a:lnSpc>
                <a:spcPct val="120000"/>
              </a:lnSpc>
              <a:spcBef>
                <a:spcPts val="600"/>
              </a:spcBef>
              <a:buFont typeface="+mj-lt"/>
              <a:buAutoNum type="arabicPeriod"/>
            </a:pPr>
            <a:r>
              <a:rPr lang="sr-Latn-RS" sz="1800" b="1" dirty="0">
                <a:solidFill>
                  <a:srgbClr val="000066"/>
                </a:solidFill>
              </a:rPr>
              <a:t>Koja su osnovna dokumenta za ispitivanje buke u radnoj sredini?</a:t>
            </a:r>
          </a:p>
          <a:p>
            <a:pPr marL="432000" indent="-432000" algn="l">
              <a:lnSpc>
                <a:spcPct val="120000"/>
              </a:lnSpc>
              <a:spcBef>
                <a:spcPts val="600"/>
              </a:spcBef>
              <a:buFont typeface="+mj-lt"/>
              <a:buAutoNum type="arabicPeriod"/>
            </a:pPr>
            <a:r>
              <a:rPr lang="sr-Latn-RS" sz="1800" b="1" dirty="0">
                <a:solidFill>
                  <a:srgbClr val="000066"/>
                </a:solidFill>
              </a:rPr>
              <a:t>Koje aktivnosti obuhvata analiza rada zaposlenih?</a:t>
            </a:r>
          </a:p>
          <a:p>
            <a:pPr marL="432000" indent="-432000" algn="l">
              <a:lnSpc>
                <a:spcPct val="120000"/>
              </a:lnSpc>
              <a:spcBef>
                <a:spcPts val="600"/>
              </a:spcBef>
              <a:buFont typeface="+mj-lt"/>
              <a:buAutoNum type="arabicPeriod"/>
            </a:pPr>
            <a:r>
              <a:rPr lang="sr-Latn-RS" sz="1800" b="1" dirty="0">
                <a:solidFill>
                  <a:srgbClr val="000066"/>
                </a:solidFill>
              </a:rPr>
              <a:t>Koje su osnovne strategije merenja za određivanje izloženosti buci na radnom mestu?</a:t>
            </a:r>
          </a:p>
          <a:p>
            <a:pPr marL="432000" indent="-432000" algn="l">
              <a:lnSpc>
                <a:spcPct val="120000"/>
              </a:lnSpc>
              <a:spcBef>
                <a:spcPts val="600"/>
              </a:spcBef>
              <a:buFont typeface="+mj-lt"/>
              <a:buAutoNum type="arabicPeriod"/>
            </a:pPr>
            <a:r>
              <a:rPr lang="sr-Latn-RS" sz="1800" b="1" dirty="0">
                <a:solidFill>
                  <a:srgbClr val="000066"/>
                </a:solidFill>
              </a:rPr>
              <a:t>Kako se izračunava n</a:t>
            </a:r>
            <a:r>
              <a:rPr lang="vi-VN" sz="1800" b="1" dirty="0">
                <a:solidFill>
                  <a:srgbClr val="000066"/>
                </a:solidFill>
                <a:latin typeface="Arial" pitchFamily="34" charset="0"/>
                <a:cs typeface="Arial" pitchFamily="34" charset="0"/>
              </a:rPr>
              <a:t>ivo </a:t>
            </a:r>
            <a:r>
              <a:rPr lang="sr-Latn-RS" sz="1800" b="1" dirty="0">
                <a:solidFill>
                  <a:srgbClr val="000066"/>
                </a:solidFill>
                <a:latin typeface="Arial" pitchFamily="34" charset="0"/>
                <a:cs typeface="Arial" pitchFamily="34" charset="0"/>
              </a:rPr>
              <a:t>dnevne </a:t>
            </a:r>
            <a:r>
              <a:rPr lang="vi-VN" sz="1800" b="1" dirty="0">
                <a:solidFill>
                  <a:srgbClr val="000066"/>
                </a:solidFill>
                <a:latin typeface="Arial" pitchFamily="34" charset="0"/>
                <a:cs typeface="Arial" pitchFamily="34" charset="0"/>
              </a:rPr>
              <a:t>izloženosti buci za posao koji se sastoji od </a:t>
            </a:r>
            <a:r>
              <a:rPr lang="vi-VN" sz="1800" b="1" i="1" dirty="0">
                <a:solidFill>
                  <a:srgbClr val="000066"/>
                </a:solidFill>
                <a:latin typeface="Arial" pitchFamily="34" charset="0"/>
                <a:cs typeface="Arial" pitchFamily="34" charset="0"/>
              </a:rPr>
              <a:t>M</a:t>
            </a:r>
            <a:r>
              <a:rPr lang="vi-VN" sz="1800" b="1" dirty="0">
                <a:solidFill>
                  <a:srgbClr val="000066"/>
                </a:solidFill>
                <a:latin typeface="Arial" pitchFamily="34" charset="0"/>
                <a:cs typeface="Arial" pitchFamily="34" charset="0"/>
              </a:rPr>
              <a:t> radnih zadataka</a:t>
            </a:r>
            <a:r>
              <a:rPr lang="sr-Latn-RS" sz="1800" b="1" dirty="0">
                <a:solidFill>
                  <a:srgbClr val="000066"/>
                </a:solidFill>
                <a:latin typeface="Arial" pitchFamily="34" charset="0"/>
                <a:cs typeface="Arial" pitchFamily="34" charset="0"/>
              </a:rPr>
              <a:t> ili aktivnosti tokom radnog vremena?</a:t>
            </a:r>
            <a:endParaRPr lang="en-US" sz="1800" b="1" dirty="0">
              <a:solidFill>
                <a:srgbClr val="000066"/>
              </a:solidFill>
            </a:endParaRPr>
          </a:p>
        </p:txBody>
      </p:sp>
      <p:sp>
        <p:nvSpPr>
          <p:cNvPr id="10" name="TextBox 9">
            <a:extLst>
              <a:ext uri="{FF2B5EF4-FFF2-40B4-BE49-F238E27FC236}">
                <a16:creationId xmlns:a16="http://schemas.microsoft.com/office/drawing/2014/main" xmlns="" id="{3EB0152A-24A6-4322-9C8C-EABF0C865105}"/>
              </a:ext>
            </a:extLst>
          </p:cNvPr>
          <p:cNvSpPr txBox="1"/>
          <p:nvPr/>
        </p:nvSpPr>
        <p:spPr>
          <a:xfrm>
            <a:off x="8361693" y="5683895"/>
            <a:ext cx="458779" cy="769441"/>
          </a:xfrm>
          <a:prstGeom prst="rect">
            <a:avLst/>
          </a:prstGeom>
          <a:noFill/>
        </p:spPr>
        <p:txBody>
          <a:bodyPr wrap="square" rtlCol="0">
            <a:spAutoFit/>
          </a:bodyPr>
          <a:lstStyle/>
          <a:p>
            <a:r>
              <a:rPr lang="sr-Latn-RS" sz="4400" dirty="0">
                <a:solidFill>
                  <a:srgbClr val="C00000"/>
                </a:solidFill>
                <a:sym typeface="Wingdings" panose="05000000000000000000" pitchFamily="2" charset="2"/>
              </a:rPr>
              <a:t></a:t>
            </a:r>
            <a:endParaRPr lang="sr-Latn-RS" sz="4400" dirty="0">
              <a:solidFill>
                <a:srgbClr val="C00000"/>
              </a:solidFill>
            </a:endParaRPr>
          </a:p>
        </p:txBody>
      </p:sp>
      <p:sp>
        <p:nvSpPr>
          <p:cNvPr id="3" name="Rectangle 15">
            <a:extLst>
              <a:ext uri="{FF2B5EF4-FFF2-40B4-BE49-F238E27FC236}">
                <a16:creationId xmlns:a16="http://schemas.microsoft.com/office/drawing/2014/main" xmlns="" id="{C4DBB291-0109-BF72-CBE6-28063C05C237}"/>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304216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0" y="548680"/>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0" name="Rectangle 15">
            <a:extLst>
              <a:ext uri="{FF2B5EF4-FFF2-40B4-BE49-F238E27FC236}">
                <a16:creationId xmlns:a16="http://schemas.microsoft.com/office/drawing/2014/main" xmlns="" id="{F6F06ACC-F27B-4607-9042-BB95118162EF}"/>
              </a:ext>
            </a:extLst>
          </p:cNvPr>
          <p:cNvSpPr>
            <a:spLocks noChangeArrowheads="1"/>
          </p:cNvSpPr>
          <p:nvPr/>
        </p:nvSpPr>
        <p:spPr bwMode="auto">
          <a:xfrm>
            <a:off x="685800" y="44624"/>
            <a:ext cx="7772400" cy="504056"/>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kern="0" dirty="0">
                <a:solidFill>
                  <a:srgbClr val="990000"/>
                </a:solidFill>
                <a:latin typeface="Arial Black" pitchFamily="34" charset="0"/>
                <a:cs typeface="Arial" pitchFamily="34" charset="0"/>
              </a:rPr>
              <a:t>Pitanja za proveru znanja</a:t>
            </a:r>
          </a:p>
        </p:txBody>
      </p:sp>
      <p:pic>
        <p:nvPicPr>
          <p:cNvPr id="31" name="Picture 30">
            <a:extLst>
              <a:ext uri="{FF2B5EF4-FFF2-40B4-BE49-F238E27FC236}">
                <a16:creationId xmlns:a16="http://schemas.microsoft.com/office/drawing/2014/main" xmlns="" id="{54106032-2F55-47A6-B481-BE0F66214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968" y="195136"/>
            <a:ext cx="1024624" cy="1440000"/>
          </a:xfrm>
          <a:prstGeom prst="rect">
            <a:avLst/>
          </a:prstGeom>
        </p:spPr>
      </p:pic>
      <p:sp>
        <p:nvSpPr>
          <p:cNvPr id="2" name="Rectangle 1"/>
          <p:cNvSpPr/>
          <p:nvPr/>
        </p:nvSpPr>
        <p:spPr>
          <a:xfrm>
            <a:off x="432000" y="908720"/>
            <a:ext cx="8352000" cy="4875181"/>
          </a:xfrm>
          <a:prstGeom prst="rect">
            <a:avLst/>
          </a:prstGeom>
        </p:spPr>
        <p:txBody>
          <a:bodyPr>
            <a:spAutoFit/>
          </a:bodyPr>
          <a:lstStyle/>
          <a:p>
            <a:pPr marL="432000" indent="-432000" algn="l">
              <a:lnSpc>
                <a:spcPct val="120000"/>
              </a:lnSpc>
              <a:spcBef>
                <a:spcPts val="600"/>
              </a:spcBef>
              <a:buFont typeface="+mj-lt"/>
              <a:buAutoNum type="arabicPeriod" startAt="9"/>
            </a:pPr>
            <a:r>
              <a:rPr lang="sr-Latn-CS" sz="1800" b="1" dirty="0">
                <a:solidFill>
                  <a:srgbClr val="000066"/>
                </a:solidFill>
                <a:latin typeface="Arial" pitchFamily="34" charset="0"/>
              </a:rPr>
              <a:t>Koje se fizičke veličine koriste u postupku procene rizika usled izlaganja buci?</a:t>
            </a:r>
          </a:p>
          <a:p>
            <a:pPr marL="432000" indent="-432000" algn="l">
              <a:lnSpc>
                <a:spcPct val="120000"/>
              </a:lnSpc>
              <a:spcBef>
                <a:spcPts val="600"/>
              </a:spcBef>
              <a:buFont typeface="+mj-lt"/>
              <a:buAutoNum type="arabicPeriod" startAt="9"/>
            </a:pPr>
            <a:r>
              <a:rPr lang="sr-Latn-RS" sz="1800" b="1" dirty="0">
                <a:solidFill>
                  <a:srgbClr val="000066"/>
                </a:solidFill>
              </a:rPr>
              <a:t>Koje su akcione i granične vrednosti izloženosti buci definisane </a:t>
            </a:r>
            <a:r>
              <a:rPr lang="en-US" sz="1800" b="1" dirty="0" err="1">
                <a:solidFill>
                  <a:srgbClr val="000066"/>
                </a:solidFill>
              </a:rPr>
              <a:t>Pravilnik</a:t>
            </a:r>
            <a:r>
              <a:rPr lang="sr-Latn-RS" sz="1800" b="1" dirty="0">
                <a:solidFill>
                  <a:srgbClr val="000066"/>
                </a:solidFill>
              </a:rPr>
              <a:t>om</a:t>
            </a:r>
            <a:r>
              <a:rPr lang="en-US" sz="1800" b="1" dirty="0">
                <a:solidFill>
                  <a:srgbClr val="000066"/>
                </a:solidFill>
              </a:rPr>
              <a:t> o </a:t>
            </a:r>
            <a:r>
              <a:rPr lang="en-US" sz="1800" b="1" dirty="0" err="1">
                <a:solidFill>
                  <a:srgbClr val="000066"/>
                </a:solidFill>
              </a:rPr>
              <a:t>preventivnim</a:t>
            </a:r>
            <a:r>
              <a:rPr lang="en-US" sz="1800" b="1" dirty="0">
                <a:solidFill>
                  <a:srgbClr val="000066"/>
                </a:solidFill>
              </a:rPr>
              <a:t> </a:t>
            </a:r>
            <a:r>
              <a:rPr lang="en-US" sz="1800" b="1" dirty="0" err="1">
                <a:solidFill>
                  <a:srgbClr val="000066"/>
                </a:solidFill>
              </a:rPr>
              <a:t>merama</a:t>
            </a:r>
            <a:r>
              <a:rPr lang="en-US" sz="1800" b="1" dirty="0">
                <a:solidFill>
                  <a:srgbClr val="000066"/>
                </a:solidFill>
              </a:rPr>
              <a:t> </a:t>
            </a:r>
            <a:r>
              <a:rPr lang="en-US" sz="1800" b="1" dirty="0" err="1">
                <a:solidFill>
                  <a:srgbClr val="000066"/>
                </a:solidFill>
              </a:rPr>
              <a:t>za</a:t>
            </a:r>
            <a:r>
              <a:rPr lang="en-US" sz="1800" b="1" dirty="0">
                <a:solidFill>
                  <a:srgbClr val="000066"/>
                </a:solidFill>
              </a:rPr>
              <a:t> </a:t>
            </a:r>
            <a:r>
              <a:rPr lang="en-US" sz="1800" b="1" dirty="0" err="1">
                <a:solidFill>
                  <a:srgbClr val="000066"/>
                </a:solidFill>
              </a:rPr>
              <a:t>bezbedan</a:t>
            </a:r>
            <a:r>
              <a:rPr lang="en-US" sz="1800" b="1" dirty="0">
                <a:solidFill>
                  <a:srgbClr val="000066"/>
                </a:solidFill>
              </a:rPr>
              <a:t> </a:t>
            </a:r>
            <a:r>
              <a:rPr lang="en-US" sz="1800" b="1" dirty="0" err="1">
                <a:solidFill>
                  <a:srgbClr val="000066"/>
                </a:solidFill>
              </a:rPr>
              <a:t>i</a:t>
            </a:r>
            <a:r>
              <a:rPr lang="en-US" sz="1800" b="1" dirty="0">
                <a:solidFill>
                  <a:srgbClr val="000066"/>
                </a:solidFill>
              </a:rPr>
              <a:t> </a:t>
            </a:r>
            <a:r>
              <a:rPr lang="en-US" sz="1800" b="1" dirty="0" err="1">
                <a:solidFill>
                  <a:srgbClr val="000066"/>
                </a:solidFill>
              </a:rPr>
              <a:t>zdrav</a:t>
            </a:r>
            <a:r>
              <a:rPr lang="en-US" sz="1800" b="1" dirty="0">
                <a:solidFill>
                  <a:srgbClr val="000066"/>
                </a:solidFill>
              </a:rPr>
              <a:t> rad </a:t>
            </a:r>
            <a:r>
              <a:rPr lang="en-US" sz="1800" b="1" dirty="0" err="1">
                <a:solidFill>
                  <a:srgbClr val="000066"/>
                </a:solidFill>
              </a:rPr>
              <a:t>pri</a:t>
            </a:r>
            <a:r>
              <a:rPr lang="en-US" sz="1800" b="1" dirty="0">
                <a:solidFill>
                  <a:srgbClr val="000066"/>
                </a:solidFill>
              </a:rPr>
              <a:t> </a:t>
            </a:r>
            <a:r>
              <a:rPr lang="en-US" sz="1800" b="1" dirty="0" err="1">
                <a:solidFill>
                  <a:srgbClr val="000066"/>
                </a:solidFill>
              </a:rPr>
              <a:t>izlaganju</a:t>
            </a:r>
            <a:r>
              <a:rPr lang="en-US" sz="1800" b="1" dirty="0">
                <a:solidFill>
                  <a:srgbClr val="000066"/>
                </a:solidFill>
              </a:rPr>
              <a:t> </a:t>
            </a:r>
            <a:r>
              <a:rPr lang="en-US" sz="1800" b="1" dirty="0" err="1">
                <a:solidFill>
                  <a:srgbClr val="000066"/>
                </a:solidFill>
              </a:rPr>
              <a:t>buci</a:t>
            </a:r>
            <a:r>
              <a:rPr lang="sr-Latn-RS" sz="1800" b="1" dirty="0">
                <a:solidFill>
                  <a:srgbClr val="000066"/>
                </a:solidFill>
              </a:rPr>
              <a:t>?</a:t>
            </a:r>
          </a:p>
          <a:p>
            <a:pPr marL="432000" indent="-432000" algn="l">
              <a:lnSpc>
                <a:spcPct val="120000"/>
              </a:lnSpc>
              <a:spcBef>
                <a:spcPts val="600"/>
              </a:spcBef>
              <a:buFont typeface="+mj-lt"/>
              <a:buAutoNum type="arabicPeriod" startAt="9"/>
            </a:pPr>
            <a:r>
              <a:rPr lang="sr-Latn-RS" sz="1800" b="1" dirty="0">
                <a:solidFill>
                  <a:srgbClr val="000066"/>
                </a:solidFill>
                <a:latin typeface="Arial" panose="020B0604020202020204" pitchFamily="34" charset="0"/>
                <a:ea typeface="Calibri" panose="020F0502020204030204" pitchFamily="34" charset="0"/>
                <a:cs typeface="Arial" panose="020B0604020202020204" pitchFamily="34" charset="0"/>
              </a:rPr>
              <a:t>Na osnovu čega se vrši ocena izloženosti radnika buci na radnom mestu i procena rizika po zdravlje izazvanog bukom na radnom mestu?</a:t>
            </a:r>
            <a:endParaRPr lang="en-US" sz="1800" b="1" dirty="0">
              <a:solidFill>
                <a:srgbClr val="000066"/>
              </a:solidFill>
            </a:endParaRPr>
          </a:p>
          <a:p>
            <a:pPr marL="432000" indent="-432000" algn="l">
              <a:lnSpc>
                <a:spcPct val="120000"/>
              </a:lnSpc>
              <a:spcBef>
                <a:spcPts val="600"/>
              </a:spcBef>
              <a:buFont typeface="+mj-lt"/>
              <a:buAutoNum type="arabicPeriod" startAt="9"/>
            </a:pPr>
            <a:r>
              <a:rPr lang="sr-Latn-RS" sz="1800" b="1" dirty="0">
                <a:solidFill>
                  <a:srgbClr val="000066"/>
                </a:solidFill>
              </a:rPr>
              <a:t>Pri kojim vrednostima nivoa izloženosti buci su zaposleni u obavezi da koriste ušne štitnike?</a:t>
            </a:r>
          </a:p>
          <a:p>
            <a:pPr marL="432000" indent="-432000" algn="l">
              <a:lnSpc>
                <a:spcPct val="120000"/>
              </a:lnSpc>
              <a:spcBef>
                <a:spcPts val="600"/>
              </a:spcBef>
              <a:buFont typeface="+mj-lt"/>
              <a:buAutoNum type="arabicPeriod" startAt="9"/>
            </a:pPr>
            <a:r>
              <a:rPr lang="sr-Latn-RS" sz="1800" b="1" dirty="0">
                <a:solidFill>
                  <a:srgbClr val="000066"/>
                </a:solidFill>
              </a:rPr>
              <a:t>Koje su mere na raspolaganju za kontrolu buke u radnoj sredini?</a:t>
            </a:r>
          </a:p>
          <a:p>
            <a:pPr marL="432000" indent="-432000" algn="l">
              <a:lnSpc>
                <a:spcPct val="120000"/>
              </a:lnSpc>
              <a:spcBef>
                <a:spcPts val="600"/>
              </a:spcBef>
              <a:buFont typeface="+mj-lt"/>
              <a:buAutoNum type="arabicPeriod" startAt="9"/>
            </a:pPr>
            <a:r>
              <a:rPr lang="sr-Latn-RS" sz="1800" b="1" dirty="0">
                <a:solidFill>
                  <a:srgbClr val="000066"/>
                </a:solidFill>
              </a:rPr>
              <a:t>Šta podrazumevaju administrativno-organizacione mere za kontrolu buke u radnoj sredini?</a:t>
            </a:r>
          </a:p>
          <a:p>
            <a:pPr marL="432000" indent="-432000" algn="l">
              <a:lnSpc>
                <a:spcPct val="120000"/>
              </a:lnSpc>
              <a:spcBef>
                <a:spcPts val="600"/>
              </a:spcBef>
              <a:buFont typeface="+mj-lt"/>
              <a:buAutoNum type="arabicPeriod" startAt="9"/>
            </a:pPr>
            <a:r>
              <a:rPr lang="sr-Latn-RS" sz="1800" b="1" dirty="0">
                <a:solidFill>
                  <a:srgbClr val="000066"/>
                </a:solidFill>
              </a:rPr>
              <a:t>Koji su osnovni tipovi štitnika za sluh?</a:t>
            </a:r>
          </a:p>
        </p:txBody>
      </p:sp>
      <p:sp>
        <p:nvSpPr>
          <p:cNvPr id="11" name="TextBox 10">
            <a:extLst>
              <a:ext uri="{FF2B5EF4-FFF2-40B4-BE49-F238E27FC236}">
                <a16:creationId xmlns:a16="http://schemas.microsoft.com/office/drawing/2014/main" xmlns="" id="{3EB0152A-24A6-4322-9C8C-EABF0C865105}"/>
              </a:ext>
            </a:extLst>
          </p:cNvPr>
          <p:cNvSpPr txBox="1"/>
          <p:nvPr/>
        </p:nvSpPr>
        <p:spPr>
          <a:xfrm>
            <a:off x="8361693" y="5683895"/>
            <a:ext cx="458779" cy="769441"/>
          </a:xfrm>
          <a:prstGeom prst="rect">
            <a:avLst/>
          </a:prstGeom>
          <a:noFill/>
        </p:spPr>
        <p:txBody>
          <a:bodyPr wrap="square" rtlCol="0">
            <a:spAutoFit/>
          </a:bodyPr>
          <a:lstStyle/>
          <a:p>
            <a:r>
              <a:rPr lang="sr-Latn-RS" sz="4400" dirty="0">
                <a:solidFill>
                  <a:srgbClr val="C00000"/>
                </a:solidFill>
                <a:sym typeface="Wingdings" panose="05000000000000000000" pitchFamily="2" charset="2"/>
              </a:rPr>
              <a:t></a:t>
            </a:r>
            <a:endParaRPr lang="sr-Latn-RS" sz="4400" dirty="0">
              <a:solidFill>
                <a:srgbClr val="C00000"/>
              </a:solidFill>
            </a:endParaRPr>
          </a:p>
        </p:txBody>
      </p:sp>
      <p:sp>
        <p:nvSpPr>
          <p:cNvPr id="3" name="Rectangle 15">
            <a:extLst>
              <a:ext uri="{FF2B5EF4-FFF2-40B4-BE49-F238E27FC236}">
                <a16:creationId xmlns:a16="http://schemas.microsoft.com/office/drawing/2014/main" xmlns="" id="{780671C7-E91E-80AF-AB70-A39FE56508F4}"/>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43631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0" y="548680"/>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30" name="Rectangle 15">
            <a:extLst>
              <a:ext uri="{FF2B5EF4-FFF2-40B4-BE49-F238E27FC236}">
                <a16:creationId xmlns:a16="http://schemas.microsoft.com/office/drawing/2014/main" xmlns="" id="{F6F06ACC-F27B-4607-9042-BB95118162EF}"/>
              </a:ext>
            </a:extLst>
          </p:cNvPr>
          <p:cNvSpPr>
            <a:spLocks noChangeArrowheads="1"/>
          </p:cNvSpPr>
          <p:nvPr/>
        </p:nvSpPr>
        <p:spPr bwMode="auto">
          <a:xfrm>
            <a:off x="685800" y="44624"/>
            <a:ext cx="7772400" cy="504056"/>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kern="0" dirty="0">
                <a:solidFill>
                  <a:srgbClr val="990000"/>
                </a:solidFill>
                <a:latin typeface="Arial Black" pitchFamily="34" charset="0"/>
                <a:cs typeface="Arial" pitchFamily="34" charset="0"/>
              </a:rPr>
              <a:t>Pitanja za proveru znanja</a:t>
            </a:r>
          </a:p>
        </p:txBody>
      </p:sp>
      <p:pic>
        <p:nvPicPr>
          <p:cNvPr id="31" name="Picture 30">
            <a:extLst>
              <a:ext uri="{FF2B5EF4-FFF2-40B4-BE49-F238E27FC236}">
                <a16:creationId xmlns:a16="http://schemas.microsoft.com/office/drawing/2014/main" xmlns="" id="{54106032-2F55-47A6-B481-BE0F66214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968" y="195136"/>
            <a:ext cx="1024624" cy="1440000"/>
          </a:xfrm>
          <a:prstGeom prst="rect">
            <a:avLst/>
          </a:prstGeom>
        </p:spPr>
      </p:pic>
      <p:sp>
        <p:nvSpPr>
          <p:cNvPr id="2" name="Rectangle 1"/>
          <p:cNvSpPr/>
          <p:nvPr/>
        </p:nvSpPr>
        <p:spPr>
          <a:xfrm>
            <a:off x="432000" y="908720"/>
            <a:ext cx="8244456" cy="3059299"/>
          </a:xfrm>
          <a:prstGeom prst="rect">
            <a:avLst/>
          </a:prstGeom>
        </p:spPr>
        <p:txBody>
          <a:bodyPr wrap="square">
            <a:spAutoFit/>
          </a:bodyPr>
          <a:lstStyle/>
          <a:p>
            <a:pPr marL="432000" indent="-432000" algn="l">
              <a:lnSpc>
                <a:spcPct val="120000"/>
              </a:lnSpc>
              <a:spcBef>
                <a:spcPts val="600"/>
              </a:spcBef>
              <a:buFont typeface="+mj-lt"/>
              <a:buAutoNum type="arabicPeriod" startAt="16"/>
            </a:pPr>
            <a:r>
              <a:rPr lang="sr-Latn-RS" sz="1800" b="1" dirty="0">
                <a:solidFill>
                  <a:srgbClr val="002060"/>
                </a:solidFill>
                <a:latin typeface="Arial" panose="020B0604020202020204" pitchFamily="34" charset="0"/>
                <a:cs typeface="Arial" panose="020B0604020202020204" pitchFamily="34" charset="0"/>
              </a:rPr>
              <a:t>Koliki nivo izloženosti buci je poželjno obezbediti upotrebom </a:t>
            </a:r>
            <a:br>
              <a:rPr lang="sr-Latn-RS" sz="1800" b="1" dirty="0">
                <a:solidFill>
                  <a:srgbClr val="002060"/>
                </a:solidFill>
                <a:latin typeface="Arial" panose="020B0604020202020204" pitchFamily="34" charset="0"/>
                <a:cs typeface="Arial" panose="020B0604020202020204" pitchFamily="34" charset="0"/>
              </a:rPr>
            </a:br>
            <a:r>
              <a:rPr lang="sr-Latn-RS" sz="1800" b="1" dirty="0">
                <a:solidFill>
                  <a:srgbClr val="002060"/>
                </a:solidFill>
                <a:latin typeface="Arial" panose="020B0604020202020204" pitchFamily="34" charset="0"/>
                <a:cs typeface="Arial" panose="020B0604020202020204" pitchFamily="34" charset="0"/>
              </a:rPr>
              <a:t>štitnika za sluh?</a:t>
            </a:r>
          </a:p>
          <a:p>
            <a:pPr marL="432000" indent="-432000" algn="l">
              <a:lnSpc>
                <a:spcPct val="120000"/>
              </a:lnSpc>
              <a:spcBef>
                <a:spcPts val="600"/>
              </a:spcBef>
              <a:buFont typeface="+mj-lt"/>
              <a:buAutoNum type="arabicPeriod" startAt="16"/>
            </a:pPr>
            <a:r>
              <a:rPr lang="sr-Latn-RS" sz="1800" b="1" dirty="0">
                <a:solidFill>
                  <a:srgbClr val="002060"/>
                </a:solidFill>
                <a:latin typeface="Arial" panose="020B0604020202020204" pitchFamily="34" charset="0"/>
                <a:cs typeface="Arial" panose="020B0604020202020204" pitchFamily="34" charset="0"/>
              </a:rPr>
              <a:t>Koji su neželjeni efekti pri upotrebi štitnika za sluh?</a:t>
            </a:r>
          </a:p>
          <a:p>
            <a:pPr marL="432000" indent="-432000" algn="l">
              <a:lnSpc>
                <a:spcPct val="120000"/>
              </a:lnSpc>
              <a:spcBef>
                <a:spcPts val="600"/>
              </a:spcBef>
              <a:buFont typeface="+mj-lt"/>
              <a:buAutoNum type="arabicPeriod" startAt="16"/>
            </a:pPr>
            <a:r>
              <a:rPr lang="sr-Latn-RS" sz="1800" b="1" dirty="0">
                <a:solidFill>
                  <a:srgbClr val="000066"/>
                </a:solidFill>
              </a:rPr>
              <a:t>Koje metode se koriste za procenu efikasnosti korišćenja štitnika za sluh?</a:t>
            </a:r>
          </a:p>
          <a:p>
            <a:pPr marL="432000" indent="-432000" algn="l">
              <a:lnSpc>
                <a:spcPct val="120000"/>
              </a:lnSpc>
              <a:spcBef>
                <a:spcPts val="600"/>
              </a:spcBef>
              <a:buFont typeface="+mj-lt"/>
              <a:buAutoNum type="arabicPeriod" startAt="16"/>
            </a:pPr>
            <a:r>
              <a:rPr lang="sr-Latn-RS" sz="1800" b="1" dirty="0">
                <a:solidFill>
                  <a:srgbClr val="000066"/>
                </a:solidFill>
              </a:rPr>
              <a:t>Koji su kriterijumi za izbor štitnika za sluh?</a:t>
            </a:r>
          </a:p>
          <a:p>
            <a:pPr marL="432000" indent="-432000" algn="l">
              <a:lnSpc>
                <a:spcPct val="120000"/>
              </a:lnSpc>
              <a:spcBef>
                <a:spcPts val="600"/>
              </a:spcBef>
              <a:buFont typeface="+mj-lt"/>
              <a:buAutoNum type="arabicPeriod" startAt="16"/>
            </a:pPr>
            <a:r>
              <a:rPr lang="sr-Latn-RS" sz="1800" b="1" dirty="0">
                <a:solidFill>
                  <a:srgbClr val="000066"/>
                </a:solidFill>
              </a:rPr>
              <a:t>Zbog čega treba izbegavati upotrebu štitnika za sluh koji imaju preveliko slabljenje</a:t>
            </a:r>
            <a:r>
              <a:rPr lang="sr-Latn-RS" sz="1800" b="1" dirty="0" smtClean="0">
                <a:solidFill>
                  <a:srgbClr val="000066"/>
                </a:solidFill>
              </a:rPr>
              <a:t>?</a:t>
            </a:r>
            <a:endParaRPr lang="sr-Latn-RS" sz="1800" b="1" dirty="0">
              <a:solidFill>
                <a:srgbClr val="000066"/>
              </a:solidFill>
            </a:endParaRPr>
          </a:p>
        </p:txBody>
      </p:sp>
      <p:sp>
        <p:nvSpPr>
          <p:cNvPr id="3" name="Rectangle 15">
            <a:extLst>
              <a:ext uri="{FF2B5EF4-FFF2-40B4-BE49-F238E27FC236}">
                <a16:creationId xmlns:a16="http://schemas.microsoft.com/office/drawing/2014/main" xmlns="" id="{4DE52510-F1D1-ACED-FCF8-61847FC3599F}"/>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25007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9" name="Subtitle 2"/>
          <p:cNvSpPr txBox="1">
            <a:spLocks/>
          </p:cNvSpPr>
          <p:nvPr/>
        </p:nvSpPr>
        <p:spPr>
          <a:xfrm>
            <a:off x="252000" y="764704"/>
            <a:ext cx="8640000" cy="50369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Veličine za vrednovanje buke u postupku procene rizika usled izlaganja buci</a:t>
            </a:r>
          </a:p>
        </p:txBody>
      </p:sp>
      <p:sp>
        <p:nvSpPr>
          <p:cNvPr id="22" name="Text Box 15"/>
          <p:cNvSpPr txBox="1">
            <a:spLocks noChangeArrowheads="1"/>
          </p:cNvSpPr>
          <p:nvPr/>
        </p:nvSpPr>
        <p:spPr bwMode="auto">
          <a:xfrm>
            <a:off x="1475656" y="1339508"/>
            <a:ext cx="6264696" cy="1441420"/>
          </a:xfrm>
          <a:prstGeom prst="rect">
            <a:avLst/>
          </a:prstGeom>
          <a:noFill/>
          <a:ln w="9525">
            <a:noFill/>
            <a:miter lim="800000"/>
            <a:headEnd/>
            <a:tailEnd/>
          </a:ln>
          <a:effectLst/>
        </p:spPr>
        <p:txBody>
          <a:bodyPr wrap="square">
            <a:spAutoFit/>
          </a:bodyPr>
          <a:lstStyle/>
          <a:p>
            <a:pPr marL="540000" indent="-288000" algn="just">
              <a:lnSpc>
                <a:spcPct val="150000"/>
              </a:lnSpc>
              <a:spcBef>
                <a:spcPts val="600"/>
              </a:spcBef>
              <a:buBlip>
                <a:blip r:embed="rId3"/>
              </a:buBlip>
            </a:pPr>
            <a:r>
              <a:rPr lang="vi-VN" sz="1800" b="1" dirty="0">
                <a:solidFill>
                  <a:srgbClr val="000066"/>
                </a:solidFill>
                <a:latin typeface="Arial" pitchFamily="34" charset="0"/>
                <a:cs typeface="Arial" pitchFamily="34" charset="0"/>
              </a:rPr>
              <a:t>Nivo</a:t>
            </a:r>
            <a:r>
              <a:rPr lang="sr-Latn-RS" sz="1800" b="1" dirty="0">
                <a:solidFill>
                  <a:srgbClr val="000066"/>
                </a:solidFill>
                <a:latin typeface="Arial" pitchFamily="34" charset="0"/>
                <a:cs typeface="Arial" pitchFamily="34" charset="0"/>
              </a:rPr>
              <a:t> dnevne</a:t>
            </a:r>
            <a:r>
              <a:rPr lang="vi-VN" sz="1800" b="1" dirty="0">
                <a:solidFill>
                  <a:srgbClr val="000066"/>
                </a:solidFill>
                <a:latin typeface="Arial" pitchFamily="34" charset="0"/>
                <a:cs typeface="Arial" pitchFamily="34" charset="0"/>
              </a:rPr>
              <a:t> izloženosti buci </a:t>
            </a:r>
            <a:r>
              <a:rPr lang="vi-VN" sz="1800" b="1" i="1" dirty="0">
                <a:solidFill>
                  <a:srgbClr val="000066"/>
                </a:solidFill>
                <a:latin typeface="Arial" pitchFamily="34" charset="0"/>
                <a:cs typeface="Arial" pitchFamily="34" charset="0"/>
              </a:rPr>
              <a:t>L</a:t>
            </a:r>
            <a:r>
              <a:rPr lang="vi-VN" sz="1800" b="1" baseline="-25000" dirty="0">
                <a:solidFill>
                  <a:srgbClr val="000066"/>
                </a:solidFill>
                <a:latin typeface="Arial" pitchFamily="34" charset="0"/>
                <a:cs typeface="Arial" pitchFamily="34" charset="0"/>
              </a:rPr>
              <a:t>A,EX,8h</a:t>
            </a:r>
            <a:r>
              <a:rPr lang="vi-VN" sz="1800" b="1" dirty="0">
                <a:solidFill>
                  <a:srgbClr val="000066"/>
                </a:solidFill>
                <a:latin typeface="Arial" pitchFamily="34" charset="0"/>
                <a:cs typeface="Arial" pitchFamily="34" charset="0"/>
              </a:rPr>
              <a:t> </a:t>
            </a:r>
            <a:r>
              <a:rPr lang="sr-Latn-RS" sz="1800" b="1" dirty="0">
                <a:solidFill>
                  <a:srgbClr val="000066"/>
                </a:solidFill>
                <a:latin typeface="Arial" pitchFamily="34" charset="0"/>
                <a:cs typeface="Arial" pitchFamily="34" charset="0"/>
              </a:rPr>
              <a:t>[</a:t>
            </a:r>
            <a:r>
              <a:rPr lang="vi-VN" sz="1800" b="1" dirty="0">
                <a:solidFill>
                  <a:srgbClr val="000066"/>
                </a:solidFill>
                <a:latin typeface="Arial" pitchFamily="34" charset="0"/>
                <a:cs typeface="Arial" pitchFamily="34" charset="0"/>
              </a:rPr>
              <a:t>dB</a:t>
            </a:r>
            <a:r>
              <a:rPr lang="sr-Latn-RS" sz="1800" b="1" dirty="0">
                <a:solidFill>
                  <a:srgbClr val="000066"/>
                </a:solidFill>
                <a:latin typeface="Arial" pitchFamily="34" charset="0"/>
                <a:cs typeface="Arial" pitchFamily="34" charset="0"/>
              </a:rPr>
              <a:t>] </a:t>
            </a:r>
          </a:p>
          <a:p>
            <a:pPr marL="540000" indent="-288000" algn="just">
              <a:lnSpc>
                <a:spcPct val="150000"/>
              </a:lnSpc>
              <a:spcBef>
                <a:spcPts val="600"/>
              </a:spcBef>
              <a:buBlip>
                <a:blip r:embed="rId3"/>
              </a:buBlip>
            </a:pPr>
            <a:r>
              <a:rPr lang="vi-VN" sz="1800" b="1" dirty="0">
                <a:solidFill>
                  <a:srgbClr val="000066"/>
                </a:solidFill>
                <a:latin typeface="Arial" pitchFamily="34" charset="0"/>
                <a:cs typeface="Arial" pitchFamily="34" charset="0"/>
              </a:rPr>
              <a:t>Nivo</a:t>
            </a:r>
            <a:r>
              <a:rPr lang="sr-Latn-RS" sz="1800" b="1" dirty="0">
                <a:solidFill>
                  <a:srgbClr val="000066"/>
                </a:solidFill>
                <a:latin typeface="Arial" pitchFamily="34" charset="0"/>
                <a:cs typeface="Arial" pitchFamily="34" charset="0"/>
              </a:rPr>
              <a:t> nedeljne </a:t>
            </a:r>
            <a:r>
              <a:rPr lang="vi-VN" sz="1800" b="1" dirty="0">
                <a:solidFill>
                  <a:srgbClr val="000066"/>
                </a:solidFill>
                <a:latin typeface="Arial" pitchFamily="34" charset="0"/>
                <a:cs typeface="Arial" pitchFamily="34" charset="0"/>
              </a:rPr>
              <a:t>izloženosti buci </a:t>
            </a:r>
            <a:r>
              <a:rPr lang="vi-VN" sz="1800" b="1" i="1" dirty="0">
                <a:solidFill>
                  <a:srgbClr val="000066"/>
                </a:solidFill>
                <a:latin typeface="Arial" pitchFamily="34" charset="0"/>
                <a:cs typeface="Arial" pitchFamily="34" charset="0"/>
              </a:rPr>
              <a:t>L</a:t>
            </a:r>
            <a:r>
              <a:rPr lang="vi-VN" sz="1800" b="1" baseline="-25000" dirty="0">
                <a:solidFill>
                  <a:srgbClr val="000066"/>
                </a:solidFill>
                <a:latin typeface="Arial" pitchFamily="34" charset="0"/>
                <a:cs typeface="Arial" pitchFamily="34" charset="0"/>
              </a:rPr>
              <a:t>A,EX,8h</a:t>
            </a:r>
            <a:r>
              <a:rPr lang="sr-Latn-RS" sz="1800" b="1" dirty="0">
                <a:solidFill>
                  <a:srgbClr val="000066"/>
                </a:solidFill>
                <a:latin typeface="Arial" pitchFamily="34" charset="0"/>
                <a:cs typeface="Arial" pitchFamily="34" charset="0"/>
              </a:rPr>
              <a:t> [</a:t>
            </a:r>
            <a:r>
              <a:rPr lang="vi-VN" sz="1800" b="1" dirty="0">
                <a:solidFill>
                  <a:srgbClr val="000066"/>
                </a:solidFill>
                <a:latin typeface="Arial" pitchFamily="34" charset="0"/>
                <a:cs typeface="Arial" pitchFamily="34" charset="0"/>
              </a:rPr>
              <a:t>dB</a:t>
            </a:r>
            <a:r>
              <a:rPr lang="sr-Latn-RS" sz="1800" b="1" dirty="0">
                <a:solidFill>
                  <a:srgbClr val="000066"/>
                </a:solidFill>
                <a:latin typeface="Arial" pitchFamily="34" charset="0"/>
                <a:cs typeface="Arial" pitchFamily="34" charset="0"/>
              </a:rPr>
              <a:t>]</a:t>
            </a:r>
          </a:p>
          <a:p>
            <a:pPr marL="540000" indent="-288000" algn="just">
              <a:lnSpc>
                <a:spcPct val="150000"/>
              </a:lnSpc>
              <a:spcBef>
                <a:spcPts val="600"/>
              </a:spcBef>
              <a:buBlip>
                <a:blip r:embed="rId3"/>
              </a:buBlip>
            </a:pPr>
            <a:r>
              <a:rPr lang="sr-Latn-RS" sz="1800" b="1" dirty="0">
                <a:solidFill>
                  <a:srgbClr val="000066"/>
                </a:solidFill>
                <a:latin typeface="Arial" pitchFamily="34" charset="0"/>
                <a:cs typeface="Arial" pitchFamily="34" charset="0"/>
              </a:rPr>
              <a:t>Nivo </a:t>
            </a:r>
            <a:r>
              <a:rPr lang="sr-Latn-CS" sz="1800" b="1" dirty="0">
                <a:solidFill>
                  <a:srgbClr val="000066"/>
                </a:solidFill>
                <a:latin typeface="Arial" pitchFamily="34" charset="0"/>
                <a:cs typeface="Arial" pitchFamily="34" charset="0"/>
              </a:rPr>
              <a:t>vršne vrednosti zvučnog pritiska </a:t>
            </a:r>
            <a:r>
              <a:rPr lang="sr-Latn-CS" sz="1800" b="1" i="1" dirty="0">
                <a:solidFill>
                  <a:srgbClr val="000066"/>
                </a:solidFill>
                <a:latin typeface="Arial" pitchFamily="34" charset="0"/>
                <a:cs typeface="Arial" pitchFamily="34" charset="0"/>
              </a:rPr>
              <a:t>L</a:t>
            </a:r>
            <a:r>
              <a:rPr lang="sr-Latn-CS" sz="1800" b="1" i="1" baseline="-25000" dirty="0">
                <a:solidFill>
                  <a:srgbClr val="000066"/>
                </a:solidFill>
                <a:latin typeface="Arial" pitchFamily="34" charset="0"/>
                <a:cs typeface="Arial" pitchFamily="34" charset="0"/>
              </a:rPr>
              <a:t>C</a:t>
            </a:r>
            <a:r>
              <a:rPr lang="sr-Latn-CS" sz="1800" b="1" baseline="-25000" dirty="0">
                <a:solidFill>
                  <a:srgbClr val="000066"/>
                </a:solidFill>
                <a:latin typeface="Arial" pitchFamily="34" charset="0"/>
                <a:cs typeface="Arial" pitchFamily="34" charset="0"/>
              </a:rPr>
              <a:t>peak</a:t>
            </a:r>
            <a:r>
              <a:rPr lang="sr-Latn-CS" sz="1800" b="1" dirty="0">
                <a:solidFill>
                  <a:srgbClr val="000066"/>
                </a:solidFill>
                <a:latin typeface="Arial" pitchFamily="34" charset="0"/>
                <a:cs typeface="Arial" pitchFamily="34" charset="0"/>
              </a:rPr>
              <a:t> </a:t>
            </a:r>
            <a:r>
              <a:rPr lang="sr-Latn-RS" sz="1800" b="1" dirty="0">
                <a:solidFill>
                  <a:srgbClr val="000066"/>
                </a:solidFill>
                <a:latin typeface="Arial" pitchFamily="34" charset="0"/>
                <a:cs typeface="Arial" pitchFamily="34" charset="0"/>
              </a:rPr>
              <a:t>[dB ] </a:t>
            </a:r>
            <a:endParaRPr lang="sr-Latn-CS" sz="1800" b="1" dirty="0">
              <a:solidFill>
                <a:srgbClr val="000066"/>
              </a:solidFill>
              <a:latin typeface="Arial" pitchFamily="34" charset="0"/>
              <a:cs typeface="Arial" pitchFamily="34" charset="0"/>
            </a:endParaRPr>
          </a:p>
        </p:txBody>
      </p:sp>
      <p:cxnSp>
        <p:nvCxnSpPr>
          <p:cNvPr id="5" name="Straight Connector 4"/>
          <p:cNvCxnSpPr/>
          <p:nvPr/>
        </p:nvCxnSpPr>
        <p:spPr bwMode="auto">
          <a:xfrm>
            <a:off x="5413236" y="1916832"/>
            <a:ext cx="144016" cy="0"/>
          </a:xfrm>
          <a:prstGeom prst="line">
            <a:avLst/>
          </a:prstGeom>
          <a:solidFill>
            <a:schemeClr val="accent1"/>
          </a:solidFill>
          <a:ln w="28575" cap="flat" cmpd="sng" algn="ctr">
            <a:solidFill>
              <a:srgbClr val="000066"/>
            </a:solidFill>
            <a:prstDash val="solid"/>
            <a:round/>
            <a:headEnd type="none" w="med" len="med"/>
            <a:tailEnd type="none" w="med" len="med"/>
          </a:ln>
          <a:effectLst/>
        </p:spPr>
      </p:cxnSp>
      <p:pic>
        <p:nvPicPr>
          <p:cNvPr id="23" name="Picture 2" descr="5 Reasons Why We Need A 4-Day Work Week | YOUNG CHRISTIAN WOR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992" y="2852936"/>
            <a:ext cx="3060000" cy="20688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ight Hour Arrow Icon Vector Stock Vector (Royalty Free) 13987452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741" y="3385490"/>
            <a:ext cx="1362147" cy="150751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Learn the difference between Lmax, Lmin and Pea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3342407"/>
            <a:ext cx="3138823" cy="159368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2" name="TextBox 1">
            <a:extLst>
              <a:ext uri="{FF2B5EF4-FFF2-40B4-BE49-F238E27FC236}">
                <a16:creationId xmlns:a16="http://schemas.microsoft.com/office/drawing/2014/main" xmlns="" id="{32187B04-6B3C-CFD2-16C3-5C88E0490D7A}"/>
              </a:ext>
            </a:extLst>
          </p:cNvPr>
          <p:cNvSpPr txBox="1"/>
          <p:nvPr/>
        </p:nvSpPr>
        <p:spPr>
          <a:xfrm>
            <a:off x="6881192" y="3708321"/>
            <a:ext cx="1219200" cy="584775"/>
          </a:xfrm>
          <a:prstGeom prst="rect">
            <a:avLst/>
          </a:prstGeom>
          <a:noFill/>
        </p:spPr>
        <p:txBody>
          <a:bodyPr wrap="square" rtlCol="0">
            <a:spAutoFit/>
          </a:bodyPr>
          <a:lstStyle/>
          <a:p>
            <a:r>
              <a:rPr lang="sr-Latn-RS" sz="1600" i="1" dirty="0">
                <a:solidFill>
                  <a:srgbClr val="FF0000"/>
                </a:solidFill>
              </a:rPr>
              <a:t>Impulsna buka</a:t>
            </a:r>
            <a:endParaRPr lang="en-US" sz="1600" baseline="-25000" dirty="0">
              <a:solidFill>
                <a:srgbClr val="FF0000"/>
              </a:solidFill>
            </a:endParaRPr>
          </a:p>
        </p:txBody>
      </p:sp>
      <p:sp>
        <p:nvSpPr>
          <p:cNvPr id="3" name="Rectangle 15">
            <a:extLst>
              <a:ext uri="{FF2B5EF4-FFF2-40B4-BE49-F238E27FC236}">
                <a16:creationId xmlns:a16="http://schemas.microsoft.com/office/drawing/2014/main" xmlns="" id="{25D3BD14-596F-A885-CAAF-5609F720B7CA}"/>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222232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xmlns="" id="{0F58AB0A-8F13-0764-557A-F6DA0179AFDE}"/>
              </a:ext>
            </a:extLst>
          </p:cNvPr>
          <p:cNvCxnSpPr/>
          <p:nvPr/>
        </p:nvCxnSpPr>
        <p:spPr>
          <a:xfrm>
            <a:off x="0" y="6522169"/>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0" y="692696"/>
            <a:ext cx="9126538" cy="3175"/>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 name="Rectangle 9"/>
          <p:cNvSpPr>
            <a:spLocks noChangeArrowheads="1"/>
          </p:cNvSpPr>
          <p:nvPr/>
        </p:nvSpPr>
        <p:spPr bwMode="auto">
          <a:xfrm>
            <a:off x="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15" name="Rectangle 9"/>
          <p:cNvSpPr>
            <a:spLocks noChangeArrowheads="1"/>
          </p:cNvSpPr>
          <p:nvPr/>
        </p:nvSpPr>
        <p:spPr bwMode="auto">
          <a:xfrm>
            <a:off x="8991600" y="0"/>
            <a:ext cx="152400" cy="6858000"/>
          </a:xfrm>
          <a:prstGeom prst="rect">
            <a:avLst/>
          </a:prstGeom>
          <a:gradFill rotWithShape="0">
            <a:gsLst>
              <a:gs pos="0">
                <a:srgbClr val="B5B7CB"/>
              </a:gs>
              <a:gs pos="100000">
                <a:srgbClr val="333439"/>
              </a:gs>
            </a:gsLst>
            <a:lin ang="0" scaled="1"/>
          </a:gradFill>
          <a:ln w="9525">
            <a:noFill/>
            <a:miter lim="800000"/>
            <a:headEnd/>
            <a:tailEnd/>
          </a:ln>
        </p:spPr>
        <p:txBody>
          <a:bodyPr wrap="none" anchor="ctr"/>
          <a:lstStyle/>
          <a:p>
            <a:endParaRPr lang="sr-Latn-CS"/>
          </a:p>
        </p:txBody>
      </p:sp>
      <p:sp>
        <p:nvSpPr>
          <p:cNvPr id="28" name="Rectangle 15"/>
          <p:cNvSpPr>
            <a:spLocks noChangeArrowheads="1"/>
          </p:cNvSpPr>
          <p:nvPr/>
        </p:nvSpPr>
        <p:spPr bwMode="auto">
          <a:xfrm>
            <a:off x="252000" y="143731"/>
            <a:ext cx="8640000" cy="431968"/>
          </a:xfrm>
          <a:prstGeom prst="rect">
            <a:avLst/>
          </a:prstGeom>
          <a:noFill/>
          <a:ln w="9525">
            <a:noFill/>
            <a:miter lim="800000"/>
            <a:headEnd/>
            <a:tailEnd/>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r>
              <a:rPr lang="sr-Latn-CS" kern="0" dirty="0">
                <a:solidFill>
                  <a:srgbClr val="800000"/>
                </a:solidFill>
                <a:latin typeface="Arial Black" pitchFamily="34" charset="0"/>
              </a:rPr>
              <a:t>A2 - Procena rizika od buke</a:t>
            </a:r>
          </a:p>
        </p:txBody>
      </p:sp>
      <p:sp>
        <p:nvSpPr>
          <p:cNvPr id="3" name="Text Box 15">
            <a:extLst>
              <a:ext uri="{FF2B5EF4-FFF2-40B4-BE49-F238E27FC236}">
                <a16:creationId xmlns:a16="http://schemas.microsoft.com/office/drawing/2014/main" xmlns="" id="{0C238A63-1B23-62A8-0F87-01A21DFBCF4C}"/>
              </a:ext>
            </a:extLst>
          </p:cNvPr>
          <p:cNvSpPr txBox="1">
            <a:spLocks noChangeArrowheads="1"/>
          </p:cNvSpPr>
          <p:nvPr/>
        </p:nvSpPr>
        <p:spPr bwMode="auto">
          <a:xfrm>
            <a:off x="48098" y="1268760"/>
            <a:ext cx="8974138" cy="4903907"/>
          </a:xfrm>
          <a:prstGeom prst="rect">
            <a:avLst/>
          </a:prstGeom>
          <a:noFill/>
          <a:ln w="9525">
            <a:noFill/>
            <a:miter lim="800000"/>
            <a:headEnd/>
            <a:tailEnd/>
          </a:ln>
          <a:effectLst/>
        </p:spPr>
        <p:txBody>
          <a:bodyPr wrap="square">
            <a:spAutoFit/>
          </a:bodyPr>
          <a:lstStyle/>
          <a:p>
            <a:pPr marL="540000" indent="-288000" algn="l">
              <a:lnSpc>
                <a:spcPct val="150000"/>
              </a:lnSpc>
              <a:spcBef>
                <a:spcPts val="600"/>
              </a:spcBef>
              <a:buFont typeface="Wingdings" panose="05000000000000000000" pitchFamily="2" charset="2"/>
              <a:buChar char="Ø"/>
            </a:pPr>
            <a:r>
              <a:rPr lang="vi-VN" sz="1800" b="1" dirty="0">
                <a:solidFill>
                  <a:srgbClr val="000066"/>
                </a:solidFill>
                <a:latin typeface="Arial" pitchFamily="34" charset="0"/>
                <a:cs typeface="Arial" pitchFamily="34" charset="0"/>
              </a:rPr>
              <a:t>Nivo dnevne izloženosti buci (jedan radni zadatak):</a:t>
            </a:r>
          </a:p>
          <a:p>
            <a:pPr marL="540000" indent="-288000" algn="l">
              <a:lnSpc>
                <a:spcPct val="150000"/>
              </a:lnSpc>
              <a:spcBef>
                <a:spcPts val="600"/>
              </a:spcBef>
              <a:buFont typeface="Wingdings" panose="05000000000000000000" pitchFamily="2" charset="2"/>
              <a:buChar char="Ø"/>
            </a:pPr>
            <a:endParaRPr lang="sr-Latn-RS" sz="1800" b="1" dirty="0">
              <a:solidFill>
                <a:srgbClr val="000066"/>
              </a:solidFill>
              <a:latin typeface="Arial" pitchFamily="34" charset="0"/>
              <a:cs typeface="Arial" pitchFamily="34" charset="0"/>
            </a:endParaRPr>
          </a:p>
          <a:p>
            <a:pPr marL="709200" lvl="1" algn="l">
              <a:lnSpc>
                <a:spcPct val="150000"/>
              </a:lnSpc>
              <a:spcBef>
                <a:spcPts val="600"/>
              </a:spcBef>
            </a:pPr>
            <a:r>
              <a:rPr lang="sr-Latn-RS" sz="1400" b="1" dirty="0">
                <a:solidFill>
                  <a:srgbClr val="000066"/>
                </a:solidFill>
                <a:latin typeface="Arial" pitchFamily="34" charset="0"/>
                <a:cs typeface="Arial" pitchFamily="34" charset="0"/>
              </a:rPr>
              <a:t>     </a:t>
            </a:r>
          </a:p>
          <a:p>
            <a:pPr marL="1052100" lvl="1" indent="-342900" algn="l">
              <a:spcBef>
                <a:spcPts val="0"/>
              </a:spcBef>
              <a:buFont typeface="Arial" panose="020B0604020202020204" pitchFamily="34" charset="0"/>
              <a:buChar char="-"/>
            </a:pPr>
            <a:r>
              <a:rPr kumimoji="0" lang="pl-PL" sz="2000" i="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L</a:t>
            </a:r>
            <a:r>
              <a:rPr kumimoji="0" lang="pl-PL" sz="2000" i="1" u="none" strike="noStrike" kern="1200" cap="none" spc="0" normalizeH="0" baseline="-25000" noProof="0" dirty="0">
                <a:ln>
                  <a:noFill/>
                </a:ln>
                <a:solidFill>
                  <a:srgbClr val="000066"/>
                </a:solidFill>
                <a:effectLst/>
                <a:uLnTx/>
                <a:uFillTx/>
                <a:latin typeface="Arial" panose="020B0604020202020204" pitchFamily="34" charset="0"/>
                <a:cs typeface="Arial" panose="020B0604020202020204" pitchFamily="34" charset="0"/>
              </a:rPr>
              <a:t>p</a:t>
            </a:r>
            <a:r>
              <a:rPr kumimoji="0" lang="pl-PL" sz="2000" u="none" strike="noStrike" kern="1200" cap="none" spc="0" normalizeH="0" baseline="-25000" noProof="0" dirty="0">
                <a:ln>
                  <a:noFill/>
                </a:ln>
                <a:solidFill>
                  <a:srgbClr val="000066"/>
                </a:solidFill>
                <a:effectLst/>
                <a:uLnTx/>
                <a:uFillTx/>
                <a:latin typeface="Arial" panose="020B0604020202020204" pitchFamily="34" charset="0"/>
                <a:cs typeface="Arial" panose="020B0604020202020204" pitchFamily="34" charset="0"/>
              </a:rPr>
              <a:t>AeqTe</a:t>
            </a:r>
            <a:r>
              <a:rPr kumimoji="0" lang="pl-PL" sz="1800" i="0" u="none" strike="noStrike" kern="1200" cap="none" spc="0" normalizeH="0" baseline="-25000" noProof="0" dirty="0">
                <a:ln>
                  <a:noFill/>
                </a:ln>
                <a:solidFill>
                  <a:srgbClr val="000066"/>
                </a:solidFill>
                <a:effectLst/>
                <a:uLnTx/>
                <a:uFillTx/>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 A-ponderisani ekvivalentni kontinualni nivo zvučnog pritiska;</a:t>
            </a:r>
          </a:p>
          <a:p>
            <a:pPr marL="1052100" lvl="1" indent="-342900" algn="l">
              <a:spcBef>
                <a:spcPts val="600"/>
              </a:spcBef>
              <a:buFont typeface="Arial" panose="020B0604020202020204" pitchFamily="34" charset="0"/>
              <a:buChar char="-"/>
            </a:pPr>
            <a:r>
              <a:rPr kumimoji="0" lang="pl-PL" sz="2000" b="0" i="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T</a:t>
            </a:r>
            <a:r>
              <a:rPr kumimoji="0" lang="pl-PL" sz="2000" b="0" u="none" strike="noStrike" kern="1200" cap="none" spc="0" normalizeH="0" baseline="-25000" noProof="0" dirty="0">
                <a:ln>
                  <a:noFill/>
                </a:ln>
                <a:solidFill>
                  <a:srgbClr val="000066"/>
                </a:solidFill>
                <a:effectLst/>
                <a:uLnTx/>
                <a:uFillTx/>
                <a:latin typeface="Arial" panose="020B0604020202020204" pitchFamily="34" charset="0"/>
                <a:cs typeface="Arial" panose="020B0604020202020204" pitchFamily="34" charset="0"/>
              </a:rPr>
              <a:t>e</a:t>
            </a:r>
            <a:r>
              <a:rPr kumimoji="0" lang="pl-PL" sz="18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 - efektivno trajanje radnog vremena;</a:t>
            </a:r>
          </a:p>
          <a:p>
            <a:pPr marL="1052100" lvl="1" indent="-342900" algn="l">
              <a:spcBef>
                <a:spcPts val="600"/>
              </a:spcBef>
              <a:buFont typeface="Arial" panose="020B0604020202020204" pitchFamily="34" charset="0"/>
              <a:buChar char="-"/>
            </a:pPr>
            <a:r>
              <a:rPr kumimoji="0" lang="pl-PL" sz="2000" b="0" i="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T</a:t>
            </a:r>
            <a:r>
              <a:rPr kumimoji="0" lang="pl-PL" sz="2000" b="0" u="none" strike="noStrike" kern="1200" cap="none" spc="0" normalizeH="0" baseline="-25000" noProof="0" dirty="0">
                <a:ln>
                  <a:noFill/>
                </a:ln>
                <a:solidFill>
                  <a:srgbClr val="000066"/>
                </a:solidFill>
                <a:effectLst/>
                <a:uLnTx/>
                <a:uFillTx/>
                <a:latin typeface="Arial" panose="020B0604020202020204" pitchFamily="34" charset="0"/>
                <a:cs typeface="Arial" panose="020B0604020202020204" pitchFamily="34" charset="0"/>
              </a:rPr>
              <a:t>0</a:t>
            </a:r>
            <a:r>
              <a:rPr kumimoji="0" lang="pl-PL" sz="18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 - 8h.</a:t>
            </a:r>
            <a:endParaRPr lang="vi-VN" sz="1400" b="1" dirty="0">
              <a:solidFill>
                <a:srgbClr val="000066"/>
              </a:solidFill>
              <a:latin typeface="Arial" panose="020B0604020202020204" pitchFamily="34" charset="0"/>
              <a:cs typeface="Arial" pitchFamily="34" charset="0"/>
            </a:endParaRPr>
          </a:p>
          <a:p>
            <a:pPr marL="540000" indent="-288000" algn="just">
              <a:lnSpc>
                <a:spcPct val="150000"/>
              </a:lnSpc>
              <a:spcBef>
                <a:spcPts val="1200"/>
              </a:spcBef>
              <a:buFont typeface="Wingdings" panose="05000000000000000000" pitchFamily="2" charset="2"/>
              <a:buChar char="Ø"/>
            </a:pPr>
            <a:r>
              <a:rPr lang="sr-Latn-RS" sz="1800" b="1" dirty="0">
                <a:solidFill>
                  <a:srgbClr val="000066"/>
                </a:solidFill>
                <a:latin typeface="Arial" pitchFamily="34" charset="0"/>
                <a:cs typeface="Arial" pitchFamily="34" charset="0"/>
              </a:rPr>
              <a:t>Nivo dnevne izloženosti buci (više - </a:t>
            </a:r>
            <a:r>
              <a:rPr lang="sr-Latn-RS" sz="1800" b="1" i="1" dirty="0">
                <a:solidFill>
                  <a:srgbClr val="000066"/>
                </a:solidFill>
                <a:latin typeface="Arial" pitchFamily="34" charset="0"/>
                <a:cs typeface="Arial" pitchFamily="34" charset="0"/>
              </a:rPr>
              <a:t>M</a:t>
            </a:r>
            <a:r>
              <a:rPr lang="sr-Latn-RS" sz="1800" b="1" dirty="0">
                <a:solidFill>
                  <a:srgbClr val="000066"/>
                </a:solidFill>
                <a:latin typeface="Arial" pitchFamily="34" charset="0"/>
                <a:cs typeface="Arial" pitchFamily="34" charset="0"/>
              </a:rPr>
              <a:t> radnih zadataka):</a:t>
            </a:r>
          </a:p>
          <a:p>
            <a:pPr marL="540000" indent="-288000" algn="just">
              <a:lnSpc>
                <a:spcPct val="150000"/>
              </a:lnSpc>
              <a:spcBef>
                <a:spcPts val="600"/>
              </a:spcBef>
              <a:buFont typeface="Wingdings" panose="05000000000000000000" pitchFamily="2" charset="2"/>
              <a:buChar char="Ø"/>
            </a:pPr>
            <a:endParaRPr lang="sr-Latn-RS" sz="1800" b="1" dirty="0">
              <a:solidFill>
                <a:srgbClr val="000066"/>
              </a:solidFill>
              <a:latin typeface="Arial" pitchFamily="34" charset="0"/>
              <a:cs typeface="Arial" pitchFamily="34" charset="0"/>
            </a:endParaRPr>
          </a:p>
          <a:p>
            <a:pPr marL="540000" indent="-288000" algn="just">
              <a:lnSpc>
                <a:spcPct val="150000"/>
              </a:lnSpc>
              <a:spcBef>
                <a:spcPts val="600"/>
              </a:spcBef>
              <a:buFont typeface="Wingdings" panose="05000000000000000000" pitchFamily="2" charset="2"/>
              <a:buChar char="Ø"/>
            </a:pPr>
            <a:endParaRPr lang="sr-Latn-RS" sz="1800" b="1" dirty="0">
              <a:solidFill>
                <a:srgbClr val="000066"/>
              </a:solidFill>
              <a:latin typeface="Arial" pitchFamily="34" charset="0"/>
              <a:cs typeface="Arial" pitchFamily="34" charset="0"/>
            </a:endParaRPr>
          </a:p>
          <a:p>
            <a:pPr marL="1052100" lvl="1" indent="-342900" algn="l">
              <a:spcBef>
                <a:spcPts val="0"/>
              </a:spcBef>
              <a:buFont typeface="Arial" panose="020B0604020202020204" pitchFamily="34" charset="0"/>
              <a:buChar char="-"/>
            </a:pPr>
            <a:r>
              <a:rPr lang="pl-PL" sz="1800" i="1" dirty="0">
                <a:solidFill>
                  <a:srgbClr val="000066"/>
                </a:solidFill>
                <a:latin typeface="Arial" panose="020B0604020202020204" pitchFamily="34" charset="0"/>
                <a:cs typeface="Arial" panose="020B0604020202020204" pitchFamily="34" charset="0"/>
              </a:rPr>
              <a:t>T</a:t>
            </a:r>
            <a:r>
              <a:rPr lang="pl-PL" sz="1800" baseline="-25000" dirty="0">
                <a:solidFill>
                  <a:srgbClr val="000066"/>
                </a:solidFill>
                <a:latin typeface="Arial" panose="020B0604020202020204" pitchFamily="34" charset="0"/>
                <a:cs typeface="Arial" panose="020B0604020202020204" pitchFamily="34" charset="0"/>
              </a:rPr>
              <a:t>m</a:t>
            </a:r>
            <a:r>
              <a:rPr lang="pl-PL" sz="1800" dirty="0">
                <a:solidFill>
                  <a:srgbClr val="000066"/>
                </a:solidFill>
                <a:latin typeface="Arial" panose="020B0604020202020204" pitchFamily="34" charset="0"/>
                <a:cs typeface="Arial" panose="020B0604020202020204" pitchFamily="34" charset="0"/>
              </a:rPr>
              <a:t> - trajanje </a:t>
            </a:r>
            <a:r>
              <a:rPr lang="pl-PL" sz="1800" i="1" dirty="0">
                <a:solidFill>
                  <a:srgbClr val="000066"/>
                </a:solidFill>
                <a:latin typeface="Arial" panose="020B0604020202020204" pitchFamily="34" charset="0"/>
                <a:cs typeface="Arial" panose="020B0604020202020204" pitchFamily="34" charset="0"/>
              </a:rPr>
              <a:t>m</a:t>
            </a:r>
            <a:r>
              <a:rPr lang="pl-PL" sz="1800" dirty="0">
                <a:solidFill>
                  <a:srgbClr val="000066"/>
                </a:solidFill>
                <a:latin typeface="Arial" panose="020B0604020202020204" pitchFamily="34" charset="0"/>
                <a:cs typeface="Arial" panose="020B0604020202020204" pitchFamily="34" charset="0"/>
              </a:rPr>
              <a:t>-tog radnog zadatka.</a:t>
            </a:r>
          </a:p>
          <a:p>
            <a:pPr marL="540000" indent="-288000" algn="just">
              <a:lnSpc>
                <a:spcPct val="150000"/>
              </a:lnSpc>
              <a:spcBef>
                <a:spcPts val="1200"/>
              </a:spcBef>
              <a:buFont typeface="Wingdings" panose="05000000000000000000" pitchFamily="2" charset="2"/>
              <a:buChar char="Ø"/>
            </a:pPr>
            <a:r>
              <a:rPr lang="sr-Latn-RS" sz="1800" b="1" dirty="0">
                <a:solidFill>
                  <a:srgbClr val="000066"/>
                </a:solidFill>
                <a:latin typeface="Arial" pitchFamily="34" charset="0"/>
                <a:cs typeface="Arial" pitchFamily="34" charset="0"/>
              </a:rPr>
              <a:t>Nivo nedeljne izloženosti buci:</a:t>
            </a:r>
          </a:p>
        </p:txBody>
      </p:sp>
      <p:sp>
        <p:nvSpPr>
          <p:cNvPr id="4" name="Subtitle 2">
            <a:extLst>
              <a:ext uri="{FF2B5EF4-FFF2-40B4-BE49-F238E27FC236}">
                <a16:creationId xmlns:a16="http://schemas.microsoft.com/office/drawing/2014/main" xmlns="" id="{43FF7EF4-A48A-2FCC-0CAA-ECA0F2EFDF08}"/>
              </a:ext>
            </a:extLst>
          </p:cNvPr>
          <p:cNvSpPr txBox="1">
            <a:spLocks/>
          </p:cNvSpPr>
          <p:nvPr/>
        </p:nvSpPr>
        <p:spPr>
          <a:xfrm>
            <a:off x="252000" y="764704"/>
            <a:ext cx="8640000" cy="50369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0"/>
              </a:spcBef>
            </a:pPr>
            <a:r>
              <a:rPr lang="sr-Latn-RS" sz="1800" b="1" dirty="0">
                <a:solidFill>
                  <a:srgbClr val="990000"/>
                </a:solidFill>
                <a:latin typeface="Arial" panose="020B0604020202020204" pitchFamily="34" charset="0"/>
                <a:cs typeface="Arial" panose="020B0604020202020204" pitchFamily="34" charset="0"/>
              </a:rPr>
              <a:t>Veličine za vrednovanje buke u postupku procene rizika usled izlaganja buci</a:t>
            </a:r>
          </a:p>
        </p:txBody>
      </p:sp>
      <p:graphicFrame>
        <p:nvGraphicFramePr>
          <p:cNvPr id="7" name="Object 6">
            <a:extLst>
              <a:ext uri="{FF2B5EF4-FFF2-40B4-BE49-F238E27FC236}">
                <a16:creationId xmlns:a16="http://schemas.microsoft.com/office/drawing/2014/main" xmlns="" id="{12801DC6-7379-5ED4-6D2E-C62F1DC6192E}"/>
              </a:ext>
            </a:extLst>
          </p:cNvPr>
          <p:cNvGraphicFramePr>
            <a:graphicFrameLocks noChangeAspect="1"/>
          </p:cNvGraphicFramePr>
          <p:nvPr>
            <p:extLst>
              <p:ext uri="{D42A27DB-BD31-4B8C-83A1-F6EECF244321}">
                <p14:modId xmlns:p14="http://schemas.microsoft.com/office/powerpoint/2010/main" val="1198723747"/>
              </p:ext>
            </p:extLst>
          </p:nvPr>
        </p:nvGraphicFramePr>
        <p:xfrm>
          <a:off x="2555776" y="1772816"/>
          <a:ext cx="3187700" cy="814387"/>
        </p:xfrm>
        <a:graphic>
          <a:graphicData uri="http://schemas.openxmlformats.org/presentationml/2006/ole">
            <mc:AlternateContent xmlns:mc="http://schemas.openxmlformats.org/markup-compatibility/2006">
              <mc:Choice xmlns:v="urn:schemas-microsoft-com:vml" Requires="v">
                <p:oleObj spid="_x0000_s2050" name="Equation" r:id="rId4" imgW="3188398" imgH="813989" progId="Equation.DSMT4">
                  <p:embed/>
                </p:oleObj>
              </mc:Choice>
              <mc:Fallback>
                <p:oleObj name="Equation" r:id="rId4" imgW="3188398" imgH="813989" progId="Equation.DSMT4">
                  <p:embed/>
                  <p:pic>
                    <p:nvPicPr>
                      <p:cNvPr id="0" name=""/>
                      <p:cNvPicPr/>
                      <p:nvPr/>
                    </p:nvPicPr>
                    <p:blipFill>
                      <a:blip r:embed="rId5"/>
                      <a:stretch>
                        <a:fillRect/>
                      </a:stretch>
                    </p:blipFill>
                    <p:spPr>
                      <a:xfrm>
                        <a:off x="2555776" y="1772816"/>
                        <a:ext cx="3187700" cy="8143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875E6456-0A73-1974-CE96-9C3E727CD403}"/>
              </a:ext>
            </a:extLst>
          </p:cNvPr>
          <p:cNvGraphicFramePr>
            <a:graphicFrameLocks noChangeAspect="1"/>
          </p:cNvGraphicFramePr>
          <p:nvPr>
            <p:extLst>
              <p:ext uri="{D42A27DB-BD31-4B8C-83A1-F6EECF244321}">
                <p14:modId xmlns:p14="http://schemas.microsoft.com/office/powerpoint/2010/main" val="996099158"/>
              </p:ext>
            </p:extLst>
          </p:nvPr>
        </p:nvGraphicFramePr>
        <p:xfrm>
          <a:off x="2534917" y="4242792"/>
          <a:ext cx="4000500" cy="914400"/>
        </p:xfrm>
        <a:graphic>
          <a:graphicData uri="http://schemas.openxmlformats.org/presentationml/2006/ole">
            <mc:AlternateContent xmlns:mc="http://schemas.openxmlformats.org/markup-compatibility/2006">
              <mc:Choice xmlns:v="urn:schemas-microsoft-com:vml" Requires="v">
                <p:oleObj spid="_x0000_s2051" name="Equation" r:id="rId6" imgW="4000618" imgH="914433" progId="Equation.DSMT4">
                  <p:embed/>
                </p:oleObj>
              </mc:Choice>
              <mc:Fallback>
                <p:oleObj name="Equation" r:id="rId6" imgW="4000618" imgH="914433" progId="Equation.DSMT4">
                  <p:embed/>
                  <p:pic>
                    <p:nvPicPr>
                      <p:cNvPr id="0" name=""/>
                      <p:cNvPicPr/>
                      <p:nvPr/>
                    </p:nvPicPr>
                    <p:blipFill>
                      <a:blip r:embed="rId7"/>
                      <a:stretch>
                        <a:fillRect/>
                      </a:stretch>
                    </p:blipFill>
                    <p:spPr>
                      <a:xfrm>
                        <a:off x="2534917" y="4242792"/>
                        <a:ext cx="4000500" cy="9144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FC34E02A-4E37-CB6A-1452-F48C96D350B3}"/>
              </a:ext>
            </a:extLst>
          </p:cNvPr>
          <p:cNvGraphicFramePr>
            <a:graphicFrameLocks noChangeAspect="1"/>
          </p:cNvGraphicFramePr>
          <p:nvPr>
            <p:extLst>
              <p:ext uri="{D42A27DB-BD31-4B8C-83A1-F6EECF244321}">
                <p14:modId xmlns:p14="http://schemas.microsoft.com/office/powerpoint/2010/main" val="2120730125"/>
              </p:ext>
            </p:extLst>
          </p:nvPr>
        </p:nvGraphicFramePr>
        <p:xfrm>
          <a:off x="4139952" y="5471120"/>
          <a:ext cx="4038600" cy="838200"/>
        </p:xfrm>
        <a:graphic>
          <a:graphicData uri="http://schemas.openxmlformats.org/presentationml/2006/ole">
            <mc:AlternateContent xmlns:mc="http://schemas.openxmlformats.org/markup-compatibility/2006">
              <mc:Choice xmlns:v="urn:schemas-microsoft-com:vml" Requires="v">
                <p:oleObj spid="_x0000_s2052" name="Equation" r:id="rId8" imgW="4038781" imgH="838470" progId="Equation.DSMT4">
                  <p:embed/>
                </p:oleObj>
              </mc:Choice>
              <mc:Fallback>
                <p:oleObj name="Equation" r:id="rId8" imgW="4038781" imgH="838470" progId="Equation.DSMT4">
                  <p:embed/>
                  <p:pic>
                    <p:nvPicPr>
                      <p:cNvPr id="0" name=""/>
                      <p:cNvPicPr/>
                      <p:nvPr/>
                    </p:nvPicPr>
                    <p:blipFill>
                      <a:blip r:embed="rId9"/>
                      <a:stretch>
                        <a:fillRect/>
                      </a:stretch>
                    </p:blipFill>
                    <p:spPr>
                      <a:xfrm>
                        <a:off x="4139952" y="5471120"/>
                        <a:ext cx="4038600" cy="838200"/>
                      </a:xfrm>
                      <a:prstGeom prst="rect">
                        <a:avLst/>
                      </a:prstGeom>
                    </p:spPr>
                  </p:pic>
                </p:oleObj>
              </mc:Fallback>
            </mc:AlternateContent>
          </a:graphicData>
        </a:graphic>
      </p:graphicFrame>
      <p:sp>
        <p:nvSpPr>
          <p:cNvPr id="2" name="Rectangle 15">
            <a:extLst>
              <a:ext uri="{FF2B5EF4-FFF2-40B4-BE49-F238E27FC236}">
                <a16:creationId xmlns:a16="http://schemas.microsoft.com/office/drawing/2014/main" xmlns="" id="{E4CE7936-9376-7841-53B5-CEB738680036}"/>
              </a:ext>
            </a:extLst>
          </p:cNvPr>
          <p:cNvSpPr>
            <a:spLocks noChangeArrowheads="1"/>
          </p:cNvSpPr>
          <p:nvPr/>
        </p:nvSpPr>
        <p:spPr bwMode="auto">
          <a:xfrm>
            <a:off x="179512" y="6597352"/>
            <a:ext cx="8784976" cy="216024"/>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600"/>
              </a:spcAft>
              <a:buClrTx/>
              <a:buSzTx/>
              <a:buFontTx/>
              <a:buNone/>
              <a:tabLst/>
              <a:defRPr/>
            </a:pPr>
            <a:r>
              <a:rPr lang="sr-Latn-CS" sz="1400" kern="0" dirty="0">
                <a:solidFill>
                  <a:srgbClr val="000066"/>
                </a:solidFill>
                <a:latin typeface="Arial Black" pitchFamily="34" charset="0"/>
              </a:rPr>
              <a:t>BUKA I VIBRACIJE </a:t>
            </a:r>
            <a:endParaRPr kumimoji="0" lang="en-US" sz="1400" b="1" i="0" u="none" strike="noStrike" kern="0" cap="none" spc="0" normalizeH="0" baseline="0" noProof="0" dirty="0">
              <a:ln>
                <a:noFill/>
              </a:ln>
              <a:solidFill>
                <a:srgbClr val="000066"/>
              </a:solidFill>
              <a:effectLst/>
              <a:uLnTx/>
              <a:uFillTx/>
            </a:endParaRPr>
          </a:p>
        </p:txBody>
      </p:sp>
    </p:spTree>
    <p:extLst>
      <p:ext uri="{BB962C8B-B14F-4D97-AF65-F5344CB8AC3E}">
        <p14:creationId xmlns:p14="http://schemas.microsoft.com/office/powerpoint/2010/main" val="135032536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16631</TotalTime>
  <Words>13157</Words>
  <Application>Microsoft Office PowerPoint</Application>
  <PresentationFormat>On-screen Show (4:3)</PresentationFormat>
  <Paragraphs>1367</Paragraphs>
  <Slides>75</Slides>
  <Notes>75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75</vt:i4>
      </vt:variant>
    </vt:vector>
  </HeadingPairs>
  <TitlesOfParts>
    <vt:vector size="89" baseType="lpstr">
      <vt:lpstr>MS Mincho</vt:lpstr>
      <vt:lpstr>Arial</vt:lpstr>
      <vt:lpstr>Arial Black</vt:lpstr>
      <vt:lpstr>Calibri</vt:lpstr>
      <vt:lpstr>Cambria Math</vt:lpstr>
      <vt:lpstr>Century Gothic</vt:lpstr>
      <vt:lpstr>Courier New</vt:lpstr>
      <vt:lpstr>Symbol</vt:lpstr>
      <vt:lpstr>Times New Roman</vt:lpstr>
      <vt:lpstr>Wingdings</vt:lpstr>
      <vt:lpstr>Default Design</vt:lpstr>
      <vt:lpstr>CorelDRAW</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Statika 1</dc:title>
  <dc:creator>DM</dc:creator>
  <cp:lastModifiedBy>Darko Mihajlov</cp:lastModifiedBy>
  <cp:revision>2091</cp:revision>
  <dcterms:created xsi:type="dcterms:W3CDTF">2012-10-03T09:08:30Z</dcterms:created>
  <dcterms:modified xsi:type="dcterms:W3CDTF">2023-12-03T13:00:45Z</dcterms:modified>
</cp:coreProperties>
</file>